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6.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75" r:id="rId3"/>
    <p:sldId id="260" r:id="rId4"/>
    <p:sldId id="276" r:id="rId5"/>
    <p:sldId id="263" r:id="rId6"/>
    <p:sldId id="264" r:id="rId7"/>
    <p:sldId id="266" r:id="rId8"/>
    <p:sldId id="277" r:id="rId9"/>
    <p:sldId id="278" r:id="rId10"/>
    <p:sldId id="271" r:id="rId11"/>
    <p:sldId id="279" r:id="rId12"/>
  </p:sldIdLst>
  <p:sldSz cx="12192000" cy="6858000"/>
  <p:notesSz cx="70104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FA4845DF-075B-4E14-84EA-68E5F8841A10}">
          <p14:sldIdLst>
            <p14:sldId id="256"/>
            <p14:sldId id="275"/>
            <p14:sldId id="260"/>
            <p14:sldId id="276"/>
            <p14:sldId id="263"/>
            <p14:sldId id="264"/>
            <p14:sldId id="266"/>
            <p14:sldId id="277"/>
            <p14:sldId id="278"/>
          </p14:sldIdLst>
        </p14:section>
        <p14:section name="Section sans titre" id="{760C5A22-CFBC-4653-BB8D-F83BD4EB5F7D}">
          <p14:sldIdLst>
            <p14:sldId id="271"/>
            <p14:sldId id="279"/>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8495" autoAdjust="0"/>
  </p:normalViewPr>
  <p:slideViewPr>
    <p:cSldViewPr snapToGrid="0">
      <p:cViewPr varScale="1">
        <p:scale>
          <a:sx n="57" d="100"/>
          <a:sy n="57" d="100"/>
        </p:scale>
        <p:origin x="1402" y="53"/>
      </p:cViewPr>
      <p:guideLst>
        <p:guide orient="horz" pos="2160"/>
        <p:guide pos="3840"/>
      </p:guideLst>
    </p:cSldViewPr>
  </p:slideViewPr>
  <p:notesTextViewPr>
    <p:cViewPr>
      <p:scale>
        <a:sx n="1" d="1"/>
        <a:sy n="1" d="1"/>
      </p:scale>
      <p:origin x="0" y="0"/>
    </p:cViewPr>
  </p:notesTextViewPr>
  <p:notesViewPr>
    <p:cSldViewPr snapToGrid="0">
      <p:cViewPr varScale="1">
        <p:scale>
          <a:sx n="54" d="100"/>
          <a:sy n="54" d="100"/>
        </p:scale>
        <p:origin x="-2904" y="-108"/>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fr-CA"/>
          </a:p>
        </p:txBody>
      </p:sp>
      <p:sp>
        <p:nvSpPr>
          <p:cNvPr id="3" name="Espace réservé de la date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5580A14-63DD-4BA1-97D1-E38A2CE97871}" type="datetimeFigureOut">
              <a:rPr lang="fr-CA" smtClean="0"/>
              <a:pPr/>
              <a:t>2024-04-18</a:t>
            </a:fld>
            <a:endParaRPr lang="fr-CA"/>
          </a:p>
        </p:txBody>
      </p:sp>
      <p:sp>
        <p:nvSpPr>
          <p:cNvPr id="4" name="Espace réservé de l'image des diapositives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fr-CA"/>
          </a:p>
        </p:txBody>
      </p:sp>
      <p:sp>
        <p:nvSpPr>
          <p:cNvPr id="5" name="Espace réservé des commentaire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FE76879-60AF-4495-9956-D0B1B1C1A528}" type="slidenum">
              <a:rPr lang="fr-CA" smtClean="0"/>
              <a:pPr/>
              <a:t>‹N°›</a:t>
            </a:fld>
            <a:endParaRPr lang="fr-CA"/>
          </a:p>
        </p:txBody>
      </p:sp>
    </p:spTree>
    <p:extLst>
      <p:ext uri="{BB962C8B-B14F-4D97-AF65-F5344CB8AC3E}">
        <p14:creationId xmlns:p14="http://schemas.microsoft.com/office/powerpoint/2010/main" val="4081654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dirty="0"/>
              <a:t>État providence. Ça veut dire quoi pour vous ?</a:t>
            </a:r>
          </a:p>
          <a:p>
            <a:endParaRPr lang="fr-CA" dirty="0"/>
          </a:p>
          <a:p>
            <a:r>
              <a:rPr lang="fr-CA" sz="1200" b="0" i="0" kern="1200" dirty="0">
                <a:solidFill>
                  <a:schemeClr val="tx1"/>
                </a:solidFill>
                <a:latin typeface="+mn-lt"/>
                <a:ea typeface="+mn-ea"/>
                <a:cs typeface="+mn-cs"/>
              </a:rPr>
              <a:t>conception de l'État selon laquelle ce dernier est responsable du bien-être collectif. L'expression « État-providence » a été forgée par Émile Ollivier en 1860, alors que la révolution industrielle a d'importantes conséquences sociales - enrichissement pour les uns, paupérisation pour les autres –, et met en cause les anciens équilibres d'une société agraire.</a:t>
            </a:r>
          </a:p>
          <a:p>
            <a:endParaRPr lang="fr-CA" sz="1200" b="0" i="0" kern="1200" dirty="0">
              <a:solidFill>
                <a:schemeClr val="tx1"/>
              </a:solidFill>
              <a:latin typeface="+mn-lt"/>
              <a:ea typeface="+mn-ea"/>
              <a:cs typeface="+mn-cs"/>
            </a:endParaRPr>
          </a:p>
          <a:p>
            <a:r>
              <a:rPr lang="fr-CA" sz="1200" b="0" i="0" kern="1200" dirty="0">
                <a:solidFill>
                  <a:schemeClr val="tx1"/>
                </a:solidFill>
                <a:latin typeface="+mn-lt"/>
                <a:ea typeface="+mn-ea"/>
                <a:cs typeface="+mn-cs"/>
              </a:rPr>
              <a:t>Rôle de redistribution de la richesse collective</a:t>
            </a:r>
          </a:p>
          <a:p>
            <a:endParaRPr lang="fr-CA" dirty="0"/>
          </a:p>
        </p:txBody>
      </p:sp>
      <p:sp>
        <p:nvSpPr>
          <p:cNvPr id="4" name="Espace réservé du numéro de diapositive 3"/>
          <p:cNvSpPr>
            <a:spLocks noGrp="1"/>
          </p:cNvSpPr>
          <p:nvPr>
            <p:ph type="sldNum" sz="quarter" idx="10"/>
          </p:nvPr>
        </p:nvSpPr>
        <p:spPr/>
        <p:txBody>
          <a:bodyPr/>
          <a:lstStyle/>
          <a:p>
            <a:fld id="{0FE76879-60AF-4495-9956-D0B1B1C1A528}" type="slidenum">
              <a:rPr lang="fr-CA" smtClean="0"/>
              <a:pPr/>
              <a:t>2</a:t>
            </a:fld>
            <a:endParaRPr lang="fr-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dirty="0"/>
              <a:t>Comité</a:t>
            </a:r>
            <a:r>
              <a:rPr lang="fr-CA" baseline="0" dirty="0"/>
              <a:t>  permanent de révision des programmes</a:t>
            </a:r>
          </a:p>
          <a:p>
            <a:r>
              <a:rPr lang="fr-CA" sz="1200" b="0" i="0" kern="1200" dirty="0">
                <a:solidFill>
                  <a:schemeClr val="tx1"/>
                </a:solidFill>
                <a:latin typeface="+mn-lt"/>
                <a:ea typeface="+mn-ea"/>
                <a:cs typeface="+mn-cs"/>
              </a:rPr>
              <a:t>À la suite des recommandations de la Commission de révision permanente des programmes, dont les travaux se sont échelonnés du 11 juin 2014 au 31 août 2015, un mécanisme de révision des programmes a été mis en place à l'échelle gouvernementale.</a:t>
            </a:r>
          </a:p>
          <a:p>
            <a:r>
              <a:rPr lang="fr-CA" sz="1200" b="0" i="0" kern="1200" dirty="0">
                <a:solidFill>
                  <a:schemeClr val="tx1"/>
                </a:solidFill>
                <a:latin typeface="+mn-lt"/>
                <a:ea typeface="+mn-ea"/>
                <a:cs typeface="+mn-cs"/>
              </a:rPr>
              <a:t>La révision des programmes vise à renforcer la viabilité et la qualité des interventions gouvernementales en fonction des besoins prioritaires ainsi que des ressources disponibles. Contribuant à une allocation optimale des ressources de l'État,</a:t>
            </a:r>
          </a:p>
          <a:p>
            <a:endParaRPr lang="fr-CA" dirty="0"/>
          </a:p>
          <a:p>
            <a:r>
              <a:rPr lang="fr-CA" dirty="0"/>
              <a:t>Les notions de bien</a:t>
            </a:r>
            <a:r>
              <a:rPr lang="fr-CA" baseline="0" dirty="0"/>
              <a:t> commun, de collectivités, de solidarité sont vidés de leur sens. À la limite, même la notion de société est vide de sens, c’est l’individu dans la société qui prime sur tout. C’est quand la dernière fois qu’un gouvernement nous a proposé un projet de société</a:t>
            </a:r>
          </a:p>
          <a:p>
            <a:endParaRPr lang="fr-CA" baseline="0" dirty="0"/>
          </a:p>
          <a:p>
            <a:r>
              <a:rPr lang="fr-CA" baseline="0" dirty="0"/>
              <a:t>Nous ne ferons pas la liste des réformes….et les résultats</a:t>
            </a:r>
          </a:p>
          <a:p>
            <a:endParaRPr lang="fr-CA" baseline="0" dirty="0"/>
          </a:p>
          <a:p>
            <a:r>
              <a:rPr lang="fr-CA" baseline="0" dirty="0"/>
              <a:t>Exemple: 1</a:t>
            </a:r>
            <a:r>
              <a:rPr lang="fr-CA" baseline="30000" dirty="0"/>
              <a:t>er</a:t>
            </a:r>
            <a:r>
              <a:rPr lang="fr-CA" baseline="0" dirty="0"/>
              <a:t> rapport préliminaire du comité révision </a:t>
            </a:r>
            <a:r>
              <a:rPr lang="fr-CA" baseline="0"/>
              <a:t>des programmes</a:t>
            </a:r>
            <a:endParaRPr lang="fr-CA" dirty="0"/>
          </a:p>
        </p:txBody>
      </p:sp>
      <p:sp>
        <p:nvSpPr>
          <p:cNvPr id="4" name="Espace réservé du numéro de diapositive 3"/>
          <p:cNvSpPr>
            <a:spLocks noGrp="1"/>
          </p:cNvSpPr>
          <p:nvPr>
            <p:ph type="sldNum" sz="quarter" idx="10"/>
          </p:nvPr>
        </p:nvSpPr>
        <p:spPr/>
        <p:txBody>
          <a:bodyPr/>
          <a:lstStyle/>
          <a:p>
            <a:fld id="{0FE76879-60AF-4495-9956-D0B1B1C1A528}" type="slidenum">
              <a:rPr lang="fr-CA" smtClean="0"/>
              <a:pPr/>
              <a:t>3</a:t>
            </a:fld>
            <a:endParaRPr lang="fr-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dirty="0"/>
              <a:t>Méthode Lean, ATI</a:t>
            </a:r>
          </a:p>
          <a:p>
            <a:r>
              <a:rPr lang="fr-CA" dirty="0"/>
              <a:t>Pensons</a:t>
            </a:r>
            <a:r>
              <a:rPr lang="fr-CA" baseline="0" dirty="0"/>
              <a:t> aussi aux approches de certaines fondations</a:t>
            </a:r>
          </a:p>
          <a:p>
            <a:r>
              <a:rPr lang="fr-CA" baseline="0" dirty="0"/>
              <a:t>Démission des DSP</a:t>
            </a:r>
          </a:p>
          <a:p>
            <a:r>
              <a:rPr lang="fr-CA" baseline="0" dirty="0"/>
              <a:t>Processus démocratique c’est pas performant. Entre autre loi 10, le réseau est passé de 184 CA à 39 CA</a:t>
            </a:r>
          </a:p>
          <a:p>
            <a:pPr fontAlgn="base"/>
            <a:r>
              <a:rPr lang="fr-CA" baseline="0" dirty="0"/>
              <a:t>Abolition du commissaire à la santé: </a:t>
            </a:r>
            <a:r>
              <a:rPr lang="fr-CA" sz="1200" b="0" i="0" kern="1200" dirty="0">
                <a:solidFill>
                  <a:schemeClr val="tx1"/>
                </a:solidFill>
                <a:latin typeface="+mn-lt"/>
                <a:ea typeface="+mn-ea"/>
                <a:cs typeface="+mn-cs"/>
              </a:rPr>
              <a:t>Cet organisme, qui regroupait une douzaine de chercheurs, avait pour mandat d'évaluer, en toute indépendance, l'efficacité et la pertinence des politiques et programmes adoptés par le ministre de la Santé.</a:t>
            </a:r>
          </a:p>
          <a:p>
            <a:pPr fontAlgn="base"/>
            <a:r>
              <a:rPr lang="fr-CA" sz="1200" b="0" i="0" kern="1200" dirty="0">
                <a:solidFill>
                  <a:schemeClr val="tx1"/>
                </a:solidFill>
                <a:latin typeface="+mn-lt"/>
                <a:ea typeface="+mn-ea"/>
                <a:cs typeface="+mn-cs"/>
              </a:rPr>
              <a:t>Il disparaît, après une décennie (2006) d'études et de rapports étoffés, souvent critiques, publiés annuellement sur la gestion du réseau de la santé.</a:t>
            </a:r>
          </a:p>
          <a:p>
            <a:pPr fontAlgn="base"/>
            <a:endParaRPr lang="fr-CA" sz="1200" b="0" i="0" kern="1200" dirty="0">
              <a:solidFill>
                <a:schemeClr val="tx1"/>
              </a:solidFill>
              <a:latin typeface="+mn-lt"/>
              <a:ea typeface="+mn-ea"/>
              <a:cs typeface="+mn-cs"/>
            </a:endParaRPr>
          </a:p>
          <a:p>
            <a:pPr fontAlgn="base"/>
            <a:r>
              <a:rPr lang="fr-CA" sz="1200" b="0" i="0" kern="1200" dirty="0">
                <a:solidFill>
                  <a:schemeClr val="tx1"/>
                </a:solidFill>
                <a:latin typeface="+mn-lt"/>
                <a:ea typeface="+mn-ea"/>
                <a:cs typeface="+mn-cs"/>
              </a:rPr>
              <a:t>organisme impartial et totalement indépendant du gouvernement. Il vantait la formule choisie, gage « d'imputabilité et de transparence quant aux résultats ».</a:t>
            </a:r>
          </a:p>
          <a:p>
            <a:pPr fontAlgn="base"/>
            <a:endParaRPr lang="fr-CA" sz="1200" b="0" i="0" kern="1200" dirty="0">
              <a:solidFill>
                <a:schemeClr val="tx1"/>
              </a:solidFill>
              <a:latin typeface="+mn-lt"/>
              <a:ea typeface="+mn-ea"/>
              <a:cs typeface="+mn-cs"/>
            </a:endParaRPr>
          </a:p>
          <a:p>
            <a:pPr fontAlgn="base"/>
            <a:r>
              <a:rPr lang="fr-CA" sz="1200" b="0" i="0" kern="1200" dirty="0">
                <a:solidFill>
                  <a:schemeClr val="tx1"/>
                </a:solidFill>
                <a:latin typeface="+mn-lt"/>
                <a:ea typeface="+mn-ea"/>
                <a:cs typeface="+mn-cs"/>
              </a:rPr>
              <a:t>Atteinte des résultats mesurables….financement</a:t>
            </a:r>
            <a:r>
              <a:rPr lang="fr-CA" sz="1200" b="0" i="0" kern="1200" baseline="0" dirty="0">
                <a:solidFill>
                  <a:schemeClr val="tx1"/>
                </a:solidFill>
                <a:latin typeface="+mn-lt"/>
                <a:ea typeface="+mn-ea"/>
                <a:cs typeface="+mn-cs"/>
              </a:rPr>
              <a:t> d’une mission d’OCA? Comment ça s’inscrit dans cette vision très comptable. Transformation sociale, participation citoyenne, prévention (agents d’analyse des problèmes sociaux émergents, comment on mesure notre efficacité?)</a:t>
            </a:r>
            <a:endParaRPr lang="fr-CA" sz="1200" b="0" i="0" kern="1200" dirty="0">
              <a:solidFill>
                <a:schemeClr val="tx1"/>
              </a:solidFill>
              <a:latin typeface="+mn-lt"/>
              <a:ea typeface="+mn-ea"/>
              <a:cs typeface="+mn-cs"/>
            </a:endParaRPr>
          </a:p>
          <a:p>
            <a:endParaRPr lang="fr-CA" baseline="0" dirty="0"/>
          </a:p>
        </p:txBody>
      </p:sp>
      <p:sp>
        <p:nvSpPr>
          <p:cNvPr id="4" name="Espace réservé du numéro de diapositive 3"/>
          <p:cNvSpPr>
            <a:spLocks noGrp="1"/>
          </p:cNvSpPr>
          <p:nvPr>
            <p:ph type="sldNum" sz="quarter" idx="10"/>
          </p:nvPr>
        </p:nvSpPr>
        <p:spPr/>
        <p:txBody>
          <a:bodyPr/>
          <a:lstStyle/>
          <a:p>
            <a:fld id="{0FE76879-60AF-4495-9956-D0B1B1C1A528}" type="slidenum">
              <a:rPr lang="fr-CA" smtClean="0"/>
              <a:pPr/>
              <a:t>4</a:t>
            </a:fld>
            <a:endParaRPr lang="fr-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dirty="0"/>
              <a:t>2003: discours de l’ASSNAT du PM Charest</a:t>
            </a:r>
          </a:p>
          <a:p>
            <a:r>
              <a:rPr lang="fr-CA" dirty="0"/>
              <a:t>#3 très important: changement du rôle, nous ne sommes plus dans un</a:t>
            </a:r>
            <a:r>
              <a:rPr lang="fr-CA" baseline="0" dirty="0"/>
              <a:t> État providence qui a un rôle de redistribution de la richesse collective, mais dans un État </a:t>
            </a:r>
            <a:endParaRPr lang="fr-CA" dirty="0"/>
          </a:p>
        </p:txBody>
      </p:sp>
      <p:sp>
        <p:nvSpPr>
          <p:cNvPr id="4" name="Espace réservé du numéro de diapositive 3"/>
          <p:cNvSpPr>
            <a:spLocks noGrp="1"/>
          </p:cNvSpPr>
          <p:nvPr>
            <p:ph type="sldNum" sz="quarter" idx="10"/>
          </p:nvPr>
        </p:nvSpPr>
        <p:spPr/>
        <p:txBody>
          <a:bodyPr/>
          <a:lstStyle/>
          <a:p>
            <a:fld id="{0FE76879-60AF-4495-9956-D0B1B1C1A528}" type="slidenum">
              <a:rPr lang="fr-CA" smtClean="0"/>
              <a:pPr/>
              <a:t>5</a:t>
            </a:fld>
            <a:endParaRPr lang="fr-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rtl="0" fontAlgn="t"/>
            <a:br>
              <a:rPr lang="fr-CA" b="0" dirty="0"/>
            </a:br>
            <a:r>
              <a:rPr lang="fr-CA" sz="1200" b="1" i="0" u="none" strike="noStrike" kern="1200" dirty="0">
                <a:solidFill>
                  <a:schemeClr val="tx1"/>
                </a:solidFill>
                <a:latin typeface="+mn-lt"/>
                <a:ea typeface="+mn-ea"/>
                <a:cs typeface="+mn-cs"/>
              </a:rPr>
              <a:t>Fondations traditionnelles</a:t>
            </a:r>
            <a:endParaRPr lang="fr-CA" b="0" dirty="0"/>
          </a:p>
          <a:p>
            <a:pPr rtl="0" fontAlgn="t"/>
            <a:r>
              <a:rPr lang="fr-CA" sz="1200" b="1" i="0" u="none" strike="noStrike" kern="1200" dirty="0">
                <a:solidFill>
                  <a:schemeClr val="tx1"/>
                </a:solidFill>
                <a:latin typeface="+mn-lt"/>
                <a:ea typeface="+mn-ea"/>
                <a:cs typeface="+mn-cs"/>
              </a:rPr>
              <a:t>Mécène</a:t>
            </a:r>
            <a:endParaRPr lang="fr-CA" b="0" dirty="0"/>
          </a:p>
          <a:p>
            <a:pPr rtl="0" fontAlgn="t"/>
            <a:r>
              <a:rPr lang="fr-CA" sz="1200" b="0" i="0" u="none" strike="noStrike" kern="1200" dirty="0">
                <a:solidFill>
                  <a:schemeClr val="tx1"/>
                </a:solidFill>
                <a:latin typeface="+mn-lt"/>
                <a:ea typeface="+mn-ea"/>
                <a:cs typeface="+mn-cs"/>
              </a:rPr>
              <a:t>Font des dons</a:t>
            </a:r>
            <a:endParaRPr lang="fr-CA" b="0" dirty="0"/>
          </a:p>
          <a:p>
            <a:pPr rtl="0" fontAlgn="t"/>
            <a:r>
              <a:rPr lang="fr-CA" sz="1200" b="0" i="0" u="none" strike="noStrike" kern="1200" dirty="0">
                <a:solidFill>
                  <a:schemeClr val="tx1"/>
                </a:solidFill>
                <a:latin typeface="+mn-lt"/>
                <a:ea typeface="+mn-ea"/>
                <a:cs typeface="+mn-cs"/>
              </a:rPr>
              <a:t>Soutiennent la culture, la charité (les « œuvres)</a:t>
            </a:r>
            <a:endParaRPr lang="fr-CA" b="0" dirty="0"/>
          </a:p>
          <a:p>
            <a:pPr rtl="0" fontAlgn="t"/>
            <a:r>
              <a:rPr lang="fr-CA" sz="1200" b="0" i="0" u="none" strike="noStrike" kern="1200" dirty="0">
                <a:solidFill>
                  <a:schemeClr val="tx1"/>
                </a:solidFill>
                <a:latin typeface="+mn-lt"/>
                <a:ea typeface="+mn-ea"/>
                <a:cs typeface="+mn-cs"/>
              </a:rPr>
              <a:t>Interviennent peu une fois l’argent versé. Les dons sont désintéressés.</a:t>
            </a:r>
            <a:endParaRPr lang="fr-CA" b="0" dirty="0"/>
          </a:p>
          <a:p>
            <a:pPr rtl="0" fontAlgn="t"/>
            <a:r>
              <a:rPr lang="fr-CA" sz="1200" b="0" i="0" u="none" strike="noStrike" kern="1200" dirty="0">
                <a:solidFill>
                  <a:schemeClr val="tx1"/>
                </a:solidFill>
                <a:latin typeface="+mn-lt"/>
                <a:ea typeface="+mn-ea"/>
                <a:cs typeface="+mn-cs"/>
              </a:rPr>
              <a:t>Donnent aux institutions de leur collectivité : musées, églises, hôpitaux, etc.</a:t>
            </a:r>
            <a:endParaRPr lang="fr-CA" b="0" dirty="0"/>
          </a:p>
          <a:p>
            <a:endParaRPr lang="fr-CA" dirty="0"/>
          </a:p>
          <a:p>
            <a:pPr rtl="0" fontAlgn="t"/>
            <a:br>
              <a:rPr lang="fr-CA" b="0" dirty="0"/>
            </a:br>
            <a:r>
              <a:rPr lang="fr-CA" sz="1200" b="1" i="0" u="none" strike="noStrike" kern="1200" dirty="0">
                <a:solidFill>
                  <a:schemeClr val="tx1"/>
                </a:solidFill>
                <a:latin typeface="+mn-lt"/>
                <a:ea typeface="+mn-ea"/>
                <a:cs typeface="+mn-cs"/>
              </a:rPr>
              <a:t>Nouvelles Fondations</a:t>
            </a:r>
            <a:endParaRPr lang="fr-CA" b="0" dirty="0"/>
          </a:p>
          <a:p>
            <a:pPr rtl="0" fontAlgn="t"/>
            <a:r>
              <a:rPr lang="fr-CA" sz="1200" b="1" i="0" u="none" strike="noStrike" kern="1200" dirty="0">
                <a:solidFill>
                  <a:schemeClr val="tx1"/>
                </a:solidFill>
                <a:latin typeface="+mn-lt"/>
                <a:ea typeface="+mn-ea"/>
                <a:cs typeface="+mn-cs"/>
              </a:rPr>
              <a:t>Investisseurs sociaux</a:t>
            </a:r>
            <a:endParaRPr lang="fr-CA" b="0" dirty="0"/>
          </a:p>
          <a:p>
            <a:pPr rtl="0" fontAlgn="t"/>
            <a:r>
              <a:rPr lang="fr-CA" sz="1200" b="0" i="0" u="none" strike="noStrike" kern="1200" dirty="0">
                <a:solidFill>
                  <a:schemeClr val="tx1"/>
                </a:solidFill>
                <a:latin typeface="+mn-lt"/>
                <a:ea typeface="+mn-ea"/>
                <a:cs typeface="+mn-cs"/>
              </a:rPr>
              <a:t>Fons des investissements</a:t>
            </a:r>
            <a:endParaRPr lang="fr-CA" b="0" dirty="0"/>
          </a:p>
          <a:p>
            <a:pPr rtl="0" fontAlgn="t"/>
            <a:r>
              <a:rPr lang="fr-CA" sz="1200" b="0" i="0" u="none" strike="noStrike" kern="1200" dirty="0">
                <a:solidFill>
                  <a:schemeClr val="tx1"/>
                </a:solidFill>
                <a:latin typeface="+mn-lt"/>
                <a:ea typeface="+mn-ea"/>
                <a:cs typeface="+mn-cs"/>
              </a:rPr>
              <a:t>Ont des objectifs précis, ciblent des groupes spécifiques</a:t>
            </a:r>
            <a:endParaRPr lang="fr-CA" b="0" dirty="0"/>
          </a:p>
          <a:p>
            <a:pPr rtl="0" fontAlgn="t"/>
            <a:r>
              <a:rPr lang="fr-CA" sz="1200" b="0" i="0" u="none" strike="noStrike" kern="1200" dirty="0">
                <a:solidFill>
                  <a:schemeClr val="tx1"/>
                </a:solidFill>
                <a:latin typeface="+mn-lt"/>
                <a:ea typeface="+mn-ea"/>
                <a:cs typeface="+mn-cs"/>
              </a:rPr>
              <a:t>Exigent des résultats évalués et démontrés. Limite de temps.</a:t>
            </a:r>
            <a:endParaRPr lang="fr-CA" b="0" dirty="0"/>
          </a:p>
          <a:p>
            <a:pPr rtl="0" fontAlgn="t"/>
            <a:r>
              <a:rPr lang="fr-CA" sz="1200" b="0" i="0" u="none" strike="noStrike" kern="1200" dirty="0">
                <a:solidFill>
                  <a:schemeClr val="tx1"/>
                </a:solidFill>
                <a:latin typeface="+mn-lt"/>
                <a:ea typeface="+mn-ea"/>
                <a:cs typeface="+mn-cs"/>
              </a:rPr>
              <a:t>Donnent en référence à des enjeux de société : pauvreté, obésité, décrochage scolaire, etc.</a:t>
            </a:r>
            <a:endParaRPr lang="fr-CA" b="0" dirty="0"/>
          </a:p>
          <a:p>
            <a:endParaRPr lang="fr-CA" b="0" dirty="0"/>
          </a:p>
          <a:p>
            <a:r>
              <a:rPr lang="fr-CA" b="0" dirty="0"/>
              <a:t>Risque: encore une fois, des causes</a:t>
            </a:r>
            <a:r>
              <a:rPr lang="fr-CA" b="0" baseline="0" dirty="0"/>
              <a:t> plus « marketing » que d’autres, discrimination de certains groupes de personnes</a:t>
            </a:r>
          </a:p>
          <a:p>
            <a:r>
              <a:rPr lang="fr-CA" b="0" baseline="0" dirty="0"/>
              <a:t>Obligation à impact social: bientôt des actions ACA </a:t>
            </a:r>
            <a:r>
              <a:rPr lang="fr-CA" b="0" baseline="0" dirty="0" err="1"/>
              <a:t>inc</a:t>
            </a:r>
            <a:r>
              <a:rPr lang="fr-CA" b="0" baseline="0" dirty="0"/>
              <a:t> à la bourse</a:t>
            </a:r>
            <a:endParaRPr lang="fr-CA" dirty="0"/>
          </a:p>
        </p:txBody>
      </p:sp>
      <p:sp>
        <p:nvSpPr>
          <p:cNvPr id="4" name="Espace réservé du numéro de diapositive 3"/>
          <p:cNvSpPr>
            <a:spLocks noGrp="1"/>
          </p:cNvSpPr>
          <p:nvPr>
            <p:ph type="sldNum" sz="quarter" idx="10"/>
          </p:nvPr>
        </p:nvSpPr>
        <p:spPr/>
        <p:txBody>
          <a:bodyPr/>
          <a:lstStyle/>
          <a:p>
            <a:fld id="{0FE76879-60AF-4495-9956-D0B1B1C1A528}" type="slidenum">
              <a:rPr lang="fr-CA" smtClean="0"/>
              <a:pPr/>
              <a:t>7</a:t>
            </a:fld>
            <a:endParaRPr lang="fr-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4103A4AC-19FB-4392-8AE8-09A7849DB5CB}" type="slidenum">
              <a:rPr lang="fr-CA" smtClean="0"/>
              <a:pPr/>
              <a:t>8</a:t>
            </a:fld>
            <a:endParaRPr lang="fr-CA"/>
          </a:p>
        </p:txBody>
      </p:sp>
    </p:spTree>
    <p:extLst>
      <p:ext uri="{BB962C8B-B14F-4D97-AF65-F5344CB8AC3E}">
        <p14:creationId xmlns:p14="http://schemas.microsoft.com/office/powerpoint/2010/main" val="21394750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EF40A989-AC53-4227-9B10-A2EB817B436F}" type="slidenum">
              <a:rPr lang="fr-CA" smtClean="0"/>
              <a:pPr/>
              <a:t>9</a:t>
            </a:fld>
            <a:endParaRPr lang="fr-CA"/>
          </a:p>
        </p:txBody>
      </p:sp>
    </p:spTree>
    <p:extLst>
      <p:ext uri="{BB962C8B-B14F-4D97-AF65-F5344CB8AC3E}">
        <p14:creationId xmlns:p14="http://schemas.microsoft.com/office/powerpoint/2010/main" val="4048513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a:t>Modifiez le style du titre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58B8EDAE-8319-480A-BE3B-F03E7F179DDA}" type="datetimeFigureOut">
              <a:rPr lang="fr-CA" smtClean="0"/>
              <a:pPr/>
              <a:t>2024-04-18</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52853C10-BF42-4B91-A332-504B38C93F4C}" type="slidenum">
              <a:rPr lang="fr-CA" smtClean="0"/>
              <a:pPr/>
              <a:t>‹N°›</a:t>
            </a:fld>
            <a:endParaRPr lang="fr-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9742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8B8EDAE-8319-480A-BE3B-F03E7F179DDA}" type="datetimeFigureOut">
              <a:rPr lang="fr-CA" smtClean="0"/>
              <a:pPr/>
              <a:t>2024-04-18</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52853C10-BF42-4B91-A332-504B38C93F4C}" type="slidenum">
              <a:rPr lang="fr-CA" smtClean="0"/>
              <a:pPr/>
              <a:t>‹N°›</a:t>
            </a:fld>
            <a:endParaRPr lang="fr-CA"/>
          </a:p>
        </p:txBody>
      </p:sp>
    </p:spTree>
    <p:extLst>
      <p:ext uri="{BB962C8B-B14F-4D97-AF65-F5344CB8AC3E}">
        <p14:creationId xmlns:p14="http://schemas.microsoft.com/office/powerpoint/2010/main" val="273708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8B8EDAE-8319-480A-BE3B-F03E7F179DDA}" type="datetimeFigureOut">
              <a:rPr lang="fr-CA" smtClean="0"/>
              <a:pPr/>
              <a:t>2024-04-18</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52853C10-BF42-4B91-A332-504B38C93F4C}" type="slidenum">
              <a:rPr lang="fr-CA" smtClean="0"/>
              <a:pPr/>
              <a:t>‹N°›</a:t>
            </a:fld>
            <a:endParaRPr lang="fr-CA"/>
          </a:p>
        </p:txBody>
      </p:sp>
    </p:spTree>
    <p:extLst>
      <p:ext uri="{BB962C8B-B14F-4D97-AF65-F5344CB8AC3E}">
        <p14:creationId xmlns:p14="http://schemas.microsoft.com/office/powerpoint/2010/main" val="492899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8B8EDAE-8319-480A-BE3B-F03E7F179DDA}" type="datetimeFigureOut">
              <a:rPr lang="fr-CA" smtClean="0"/>
              <a:pPr/>
              <a:t>2024-04-18</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52853C10-BF42-4B91-A332-504B38C93F4C}" type="slidenum">
              <a:rPr lang="fr-CA" smtClean="0"/>
              <a:pPr/>
              <a:t>‹N°›</a:t>
            </a:fld>
            <a:endParaRPr lang="fr-CA"/>
          </a:p>
        </p:txBody>
      </p:sp>
    </p:spTree>
    <p:extLst>
      <p:ext uri="{BB962C8B-B14F-4D97-AF65-F5344CB8AC3E}">
        <p14:creationId xmlns:p14="http://schemas.microsoft.com/office/powerpoint/2010/main" val="2318845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58B8EDAE-8319-480A-BE3B-F03E7F179DDA}" type="datetimeFigureOut">
              <a:rPr lang="fr-CA" smtClean="0"/>
              <a:pPr/>
              <a:t>2024-04-18</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52853C10-BF42-4B91-A332-504B38C93F4C}" type="slidenum">
              <a:rPr lang="fr-CA" smtClean="0"/>
              <a:pPr/>
              <a:t>‹N°›</a:t>
            </a:fld>
            <a:endParaRPr lang="fr-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9313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fr-FR"/>
              <a:t>Modifiez le style du titre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8B8EDAE-8319-480A-BE3B-F03E7F179DDA}" type="datetimeFigureOut">
              <a:rPr lang="fr-CA" smtClean="0"/>
              <a:pPr/>
              <a:t>2024-04-18</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52853C10-BF42-4B91-A332-504B38C93F4C}" type="slidenum">
              <a:rPr lang="fr-CA" smtClean="0"/>
              <a:pPr/>
              <a:t>‹N°›</a:t>
            </a:fld>
            <a:endParaRPr lang="fr-CA"/>
          </a:p>
        </p:txBody>
      </p:sp>
    </p:spTree>
    <p:extLst>
      <p:ext uri="{BB962C8B-B14F-4D97-AF65-F5344CB8AC3E}">
        <p14:creationId xmlns:p14="http://schemas.microsoft.com/office/powerpoint/2010/main" val="780385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fr-FR"/>
              <a:t>Modifiez le style du titre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097280" y="2582335"/>
            <a:ext cx="4937760" cy="328676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6217920" y="2582334"/>
            <a:ext cx="4937760" cy="328676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8B8EDAE-8319-480A-BE3B-F03E7F179DDA}" type="datetimeFigureOut">
              <a:rPr lang="fr-CA" smtClean="0"/>
              <a:pPr/>
              <a:t>2024-04-18</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52853C10-BF42-4B91-A332-504B38C93F4C}" type="slidenum">
              <a:rPr lang="fr-CA" smtClean="0"/>
              <a:pPr/>
              <a:t>‹N°›</a:t>
            </a:fld>
            <a:endParaRPr lang="fr-CA"/>
          </a:p>
        </p:txBody>
      </p:sp>
    </p:spTree>
    <p:extLst>
      <p:ext uri="{BB962C8B-B14F-4D97-AF65-F5344CB8AC3E}">
        <p14:creationId xmlns:p14="http://schemas.microsoft.com/office/powerpoint/2010/main" val="2092026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58B8EDAE-8319-480A-BE3B-F03E7F179DDA}" type="datetimeFigureOut">
              <a:rPr lang="fr-CA" smtClean="0"/>
              <a:pPr/>
              <a:t>2024-04-18</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52853C10-BF42-4B91-A332-504B38C93F4C}" type="slidenum">
              <a:rPr lang="fr-CA" smtClean="0"/>
              <a:pPr/>
              <a:t>‹N°›</a:t>
            </a:fld>
            <a:endParaRPr lang="fr-CA"/>
          </a:p>
        </p:txBody>
      </p:sp>
    </p:spTree>
    <p:extLst>
      <p:ext uri="{BB962C8B-B14F-4D97-AF65-F5344CB8AC3E}">
        <p14:creationId xmlns:p14="http://schemas.microsoft.com/office/powerpoint/2010/main" val="3687372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8B8EDAE-8319-480A-BE3B-F03E7F179DDA}" type="datetimeFigureOut">
              <a:rPr lang="fr-CA" smtClean="0"/>
              <a:pPr/>
              <a:t>2024-04-18</a:t>
            </a:fld>
            <a:endParaRPr lang="fr-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fr-CA"/>
          </a:p>
        </p:txBody>
      </p:sp>
      <p:sp>
        <p:nvSpPr>
          <p:cNvPr id="9" name="Slide Number Placeholder 8"/>
          <p:cNvSpPr>
            <a:spLocks noGrp="1"/>
          </p:cNvSpPr>
          <p:nvPr>
            <p:ph type="sldNum" sz="quarter" idx="12"/>
          </p:nvPr>
        </p:nvSpPr>
        <p:spPr/>
        <p:txBody>
          <a:bodyPr/>
          <a:lstStyle/>
          <a:p>
            <a:fld id="{52853C10-BF42-4B91-A332-504B38C93F4C}" type="slidenum">
              <a:rPr lang="fr-CA" smtClean="0"/>
              <a:pPr/>
              <a:t>‹N°›</a:t>
            </a:fld>
            <a:endParaRPr lang="fr-CA"/>
          </a:p>
        </p:txBody>
      </p:sp>
    </p:spTree>
    <p:extLst>
      <p:ext uri="{BB962C8B-B14F-4D97-AF65-F5344CB8AC3E}">
        <p14:creationId xmlns:p14="http://schemas.microsoft.com/office/powerpoint/2010/main" val="3659590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fr-FR"/>
              <a:t>Modifiez le style du titre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8B8EDAE-8319-480A-BE3B-F03E7F179DDA}" type="datetimeFigureOut">
              <a:rPr lang="fr-CA" smtClean="0"/>
              <a:pPr/>
              <a:t>2024-04-18</a:t>
            </a:fld>
            <a:endParaRPr lang="fr-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fr-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2853C10-BF42-4B91-A332-504B38C93F4C}" type="slidenum">
              <a:rPr lang="fr-CA" smtClean="0"/>
              <a:pPr/>
              <a:t>‹N°›</a:t>
            </a:fld>
            <a:endParaRPr lang="fr-CA"/>
          </a:p>
        </p:txBody>
      </p:sp>
    </p:spTree>
    <p:extLst>
      <p:ext uri="{BB962C8B-B14F-4D97-AF65-F5344CB8AC3E}">
        <p14:creationId xmlns:p14="http://schemas.microsoft.com/office/powerpoint/2010/main" val="377782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58B8EDAE-8319-480A-BE3B-F03E7F179DDA}" type="datetimeFigureOut">
              <a:rPr lang="fr-CA" smtClean="0"/>
              <a:pPr/>
              <a:t>2024-04-18</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52853C10-BF42-4B91-A332-504B38C93F4C}" type="slidenum">
              <a:rPr lang="fr-CA" smtClean="0"/>
              <a:pPr/>
              <a:t>‹N°›</a:t>
            </a:fld>
            <a:endParaRPr lang="fr-CA"/>
          </a:p>
        </p:txBody>
      </p:sp>
    </p:spTree>
    <p:extLst>
      <p:ext uri="{BB962C8B-B14F-4D97-AF65-F5344CB8AC3E}">
        <p14:creationId xmlns:p14="http://schemas.microsoft.com/office/powerpoint/2010/main" val="1260117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8B8EDAE-8319-480A-BE3B-F03E7F179DDA}" type="datetimeFigureOut">
              <a:rPr lang="fr-CA" smtClean="0"/>
              <a:pPr/>
              <a:t>2024-04-18</a:t>
            </a:fld>
            <a:endParaRPr lang="fr-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fr-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2853C10-BF42-4B91-A332-504B38C93F4C}" type="slidenum">
              <a:rPr lang="fr-CA" smtClean="0"/>
              <a:pPr/>
              <a:t>‹N°›</a:t>
            </a:fld>
            <a:endParaRPr lang="fr-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523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7.jpeg"/><Relationship Id="rId4"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8" Type="http://schemas.openxmlformats.org/officeDocument/2006/relationships/tags" Target="../tags/tag10.xml"/><Relationship Id="rId3" Type="http://schemas.openxmlformats.org/officeDocument/2006/relationships/tags" Target="../tags/tag5.xml"/><Relationship Id="rId7" Type="http://schemas.openxmlformats.org/officeDocument/2006/relationships/tags" Target="../tags/tag9.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tags" Target="../tags/tag8.xml"/><Relationship Id="rId11" Type="http://schemas.openxmlformats.org/officeDocument/2006/relationships/image" Target="../media/image8.jpeg"/><Relationship Id="rId5" Type="http://schemas.openxmlformats.org/officeDocument/2006/relationships/tags" Target="../tags/tag7.xml"/><Relationship Id="rId10" Type="http://schemas.openxmlformats.org/officeDocument/2006/relationships/notesSlide" Target="../notesSlides/notesSlide7.xml"/><Relationship Id="rId4" Type="http://schemas.openxmlformats.org/officeDocument/2006/relationships/tags" Target="../tags/tag6.xml"/><Relationship Id="rId9"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00051" y="2453450"/>
            <a:ext cx="10058400" cy="2201064"/>
          </a:xfrm>
        </p:spPr>
        <p:txBody>
          <a:bodyPr>
            <a:normAutofit fontScale="90000"/>
          </a:bodyPr>
          <a:lstStyle/>
          <a:p>
            <a:r>
              <a:rPr lang="fr-CA" sz="5300" dirty="0"/>
              <a:t>Quand le gouvernance de l’État ouvre la porte à la philanthropie privée</a:t>
            </a:r>
            <a:br>
              <a:rPr lang="fr-CA" sz="2800" dirty="0"/>
            </a:br>
            <a:br>
              <a:rPr lang="fr-CA" sz="7200" dirty="0"/>
            </a:br>
            <a:r>
              <a:rPr lang="fr-CA" sz="3600" dirty="0"/>
              <a:t>nouvelle philanthropie ou </a:t>
            </a:r>
            <a:br>
              <a:rPr lang="fr-CA" sz="3600" dirty="0"/>
            </a:br>
            <a:r>
              <a:rPr lang="fr-CA" sz="3600" dirty="0"/>
              <a:t>philanthropie entrepreneuriale</a:t>
            </a:r>
            <a:br>
              <a:rPr lang="fr-CA" sz="7200" dirty="0"/>
            </a:br>
            <a:endParaRPr lang="fr-CA" sz="7200" dirty="0"/>
          </a:p>
        </p:txBody>
      </p:sp>
      <p:sp>
        <p:nvSpPr>
          <p:cNvPr id="3" name="Sous-titre 2"/>
          <p:cNvSpPr>
            <a:spLocks noGrp="1"/>
          </p:cNvSpPr>
          <p:nvPr>
            <p:ph type="subTitle" idx="1"/>
          </p:nvPr>
        </p:nvSpPr>
        <p:spPr>
          <a:xfrm>
            <a:off x="1100051" y="4455620"/>
            <a:ext cx="10058400" cy="1690655"/>
          </a:xfrm>
        </p:spPr>
        <p:txBody>
          <a:bodyPr/>
          <a:lstStyle/>
          <a:p>
            <a:r>
              <a:rPr lang="fr-CA" dirty="0"/>
              <a:t>Journée de réflexions sur le développement social et la philanthropie</a:t>
            </a:r>
          </a:p>
          <a:p>
            <a:r>
              <a:rPr lang="fr-CA" dirty="0"/>
              <a:t>ESTRIE – SHERBROOKE   22 MARS 2018</a:t>
            </a:r>
          </a:p>
          <a:p>
            <a:endParaRPr lang="fr-CA" dirty="0"/>
          </a:p>
        </p:txBody>
      </p:sp>
      <p:pic>
        <p:nvPicPr>
          <p:cNvPr id="5" name="Image 4" descr="ctroc_abrev_coul_500pix"/>
          <p:cNvPicPr/>
          <p:nvPr/>
        </p:nvPicPr>
        <p:blipFill>
          <a:blip r:embed="rId2" cstate="print"/>
          <a:srcRect/>
          <a:stretch>
            <a:fillRect/>
          </a:stretch>
        </p:blipFill>
        <p:spPr bwMode="auto">
          <a:xfrm>
            <a:off x="7701665" y="2287009"/>
            <a:ext cx="2721496" cy="1610120"/>
          </a:xfrm>
          <a:prstGeom prst="rect">
            <a:avLst/>
          </a:prstGeom>
          <a:noFill/>
          <a:ln w="9525">
            <a:noFill/>
            <a:miter lim="800000"/>
            <a:headEnd/>
            <a:tailEnd/>
          </a:ln>
        </p:spPr>
      </p:pic>
    </p:spTree>
    <p:extLst>
      <p:ext uri="{BB962C8B-B14F-4D97-AF65-F5344CB8AC3E}">
        <p14:creationId xmlns:p14="http://schemas.microsoft.com/office/powerpoint/2010/main" val="2874466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Les impacts de la gestion entrepreneuriale sur les OCA</a:t>
            </a:r>
          </a:p>
        </p:txBody>
      </p:sp>
      <p:sp>
        <p:nvSpPr>
          <p:cNvPr id="4" name="Espace réservé du texte 3"/>
          <p:cNvSpPr>
            <a:spLocks noGrp="1"/>
          </p:cNvSpPr>
          <p:nvPr>
            <p:ph type="body" sz="half" idx="2"/>
          </p:nvPr>
        </p:nvSpPr>
        <p:spPr>
          <a:xfrm>
            <a:off x="663575" y="7559040"/>
            <a:ext cx="3200400" cy="3379124"/>
          </a:xfrm>
        </p:spPr>
        <p:txBody>
          <a:bodyPr/>
          <a:lstStyle/>
          <a:p>
            <a:endParaRPr lang="fr-CA" dirty="0"/>
          </a:p>
        </p:txBody>
      </p:sp>
      <p:pic>
        <p:nvPicPr>
          <p:cNvPr id="10242" name="Picture 2" descr="Résultats de recherche d'images pour « partenariat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1950" y="3056572"/>
            <a:ext cx="3295650" cy="3295651"/>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p:cNvSpPr txBox="1"/>
          <p:nvPr/>
        </p:nvSpPr>
        <p:spPr>
          <a:xfrm>
            <a:off x="4521200" y="475725"/>
            <a:ext cx="3495040" cy="1200329"/>
          </a:xfrm>
          <a:prstGeom prst="rect">
            <a:avLst/>
          </a:prstGeom>
          <a:solidFill>
            <a:schemeClr val="accent1">
              <a:lumMod val="20000"/>
              <a:lumOff val="80000"/>
            </a:schemeClr>
          </a:solidFill>
        </p:spPr>
        <p:txBody>
          <a:bodyPr wrap="square" rtlCol="0">
            <a:spAutoFit/>
          </a:bodyPr>
          <a:lstStyle/>
          <a:p>
            <a:r>
              <a:rPr lang="fr-CA" dirty="0"/>
              <a:t>Avec les coupures qui ont lieu à différents niveaux dans les services publics, les OCA doivent palier en répondant à plus de besoins. </a:t>
            </a:r>
          </a:p>
        </p:txBody>
      </p:sp>
      <p:sp>
        <p:nvSpPr>
          <p:cNvPr id="7" name="ZoneTexte 6"/>
          <p:cNvSpPr txBox="1"/>
          <p:nvPr/>
        </p:nvSpPr>
        <p:spPr>
          <a:xfrm>
            <a:off x="8138160" y="475725"/>
            <a:ext cx="3627120" cy="2585322"/>
          </a:xfrm>
          <a:prstGeom prst="rect">
            <a:avLst/>
          </a:prstGeom>
          <a:solidFill>
            <a:schemeClr val="accent4">
              <a:lumMod val="20000"/>
              <a:lumOff val="80000"/>
            </a:schemeClr>
          </a:solidFill>
        </p:spPr>
        <p:txBody>
          <a:bodyPr wrap="square" rtlCol="0">
            <a:spAutoFit/>
          </a:bodyPr>
          <a:lstStyle/>
          <a:p>
            <a:r>
              <a:rPr lang="fr-CA" dirty="0"/>
              <a:t>La logique entrepreneuriale ouvre la porte à la sous-traitance. La volonté de contracter plus d’ententes spécifiques ou d’ententes de services avec les OCA suit cette logique. En proposant à un OCA de réaliser une partie de ses mandats, il y a un glissement important vers l’instrumentalisation.</a:t>
            </a:r>
          </a:p>
        </p:txBody>
      </p:sp>
      <p:sp>
        <p:nvSpPr>
          <p:cNvPr id="8" name="ZoneTexte 7"/>
          <p:cNvSpPr txBox="1"/>
          <p:nvPr/>
        </p:nvSpPr>
        <p:spPr>
          <a:xfrm>
            <a:off x="4592320" y="3574163"/>
            <a:ext cx="7091680" cy="923330"/>
          </a:xfrm>
          <a:prstGeom prst="rect">
            <a:avLst/>
          </a:prstGeom>
          <a:solidFill>
            <a:schemeClr val="tx2">
              <a:lumMod val="40000"/>
              <a:lumOff val="60000"/>
            </a:schemeClr>
          </a:solidFill>
        </p:spPr>
        <p:txBody>
          <a:bodyPr wrap="square" rtlCol="0">
            <a:spAutoFit/>
          </a:bodyPr>
          <a:lstStyle/>
          <a:p>
            <a:r>
              <a:rPr lang="fr-CA" dirty="0"/>
              <a:t>Avec le sous-financement récurrent, il y a un risque que les OCA délaissent leur rôle d’agent de transformation sociale pour se centrer sur la prestation de services et avoir accès à différentes ententes. </a:t>
            </a:r>
          </a:p>
        </p:txBody>
      </p:sp>
      <p:sp>
        <p:nvSpPr>
          <p:cNvPr id="15" name="ZoneTexte 14"/>
          <p:cNvSpPr txBox="1"/>
          <p:nvPr/>
        </p:nvSpPr>
        <p:spPr>
          <a:xfrm>
            <a:off x="4561840" y="1794112"/>
            <a:ext cx="3413760" cy="1661993"/>
          </a:xfrm>
          <a:prstGeom prst="rect">
            <a:avLst/>
          </a:prstGeom>
          <a:solidFill>
            <a:schemeClr val="bg1">
              <a:lumMod val="85000"/>
            </a:schemeClr>
          </a:solidFill>
        </p:spPr>
        <p:txBody>
          <a:bodyPr wrap="square" rtlCol="0">
            <a:spAutoFit/>
          </a:bodyPr>
          <a:lstStyle/>
          <a:p>
            <a:r>
              <a:rPr lang="fr-CA" sz="1700" dirty="0"/>
              <a:t>La concertation en lien avec les bailleurs de fonds est pertinente, il faut toutefois rester vigilant face à l’utilisation de l’expertise des OCA, la concertation ‘obligée’ et le pouvoir d’influence des bailleurs de fonds</a:t>
            </a:r>
          </a:p>
        </p:txBody>
      </p:sp>
      <p:sp>
        <p:nvSpPr>
          <p:cNvPr id="14" name="ZoneTexte 13"/>
          <p:cNvSpPr txBox="1"/>
          <p:nvPr/>
        </p:nvSpPr>
        <p:spPr>
          <a:xfrm>
            <a:off x="4442538" y="4615551"/>
            <a:ext cx="7513163" cy="923330"/>
          </a:xfrm>
          <a:prstGeom prst="rect">
            <a:avLst/>
          </a:prstGeom>
          <a:solidFill>
            <a:schemeClr val="bg1">
              <a:lumMod val="85000"/>
            </a:schemeClr>
          </a:solidFill>
        </p:spPr>
        <p:txBody>
          <a:bodyPr wrap="square" rtlCol="0">
            <a:spAutoFit/>
          </a:bodyPr>
          <a:lstStyle/>
          <a:p>
            <a:r>
              <a:rPr lang="fr-CA" dirty="0"/>
              <a:t>Les bailleurs de fonds privilégient maintenant l’élaboration de projets caractérisés par l’innovation continuelle. Il s’agit de la logique du secteur privé. Cette approche est souvent contradictoire avec les OCA.</a:t>
            </a:r>
          </a:p>
        </p:txBody>
      </p:sp>
      <p:sp>
        <p:nvSpPr>
          <p:cNvPr id="17" name="ZoneTexte 16"/>
          <p:cNvSpPr txBox="1"/>
          <p:nvPr/>
        </p:nvSpPr>
        <p:spPr>
          <a:xfrm>
            <a:off x="4481868" y="5590332"/>
            <a:ext cx="7434501" cy="923330"/>
          </a:xfrm>
          <a:prstGeom prst="rect">
            <a:avLst/>
          </a:prstGeom>
          <a:solidFill>
            <a:schemeClr val="accent1">
              <a:lumMod val="40000"/>
              <a:lumOff val="60000"/>
            </a:schemeClr>
          </a:solidFill>
        </p:spPr>
        <p:txBody>
          <a:bodyPr wrap="square" rtlCol="0">
            <a:spAutoFit/>
          </a:bodyPr>
          <a:lstStyle/>
          <a:p>
            <a:r>
              <a:rPr lang="fr-CA" dirty="0"/>
              <a:t>La notion de meilleures pratiques prend de plus en plus d’espaces et peut venir influencer les pratiques des organismes et les éloigner de la transformation sociale et des pratiques citoyennes.</a:t>
            </a:r>
          </a:p>
        </p:txBody>
      </p:sp>
    </p:spTree>
    <p:extLst>
      <p:ext uri="{BB962C8B-B14F-4D97-AF65-F5344CB8AC3E}">
        <p14:creationId xmlns:p14="http://schemas.microsoft.com/office/powerpoint/2010/main" val="2684926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a:t>Les enjeux liés à la place grandissante occupée par les fondations privées</a:t>
            </a:r>
          </a:p>
        </p:txBody>
      </p:sp>
      <p:sp>
        <p:nvSpPr>
          <p:cNvPr id="4" name="Espace réservé du texte 3"/>
          <p:cNvSpPr>
            <a:spLocks noGrp="1"/>
          </p:cNvSpPr>
          <p:nvPr>
            <p:ph type="body" sz="half" idx="2"/>
          </p:nvPr>
        </p:nvSpPr>
        <p:spPr>
          <a:xfrm>
            <a:off x="663575" y="7559040"/>
            <a:ext cx="3200400" cy="3379124"/>
          </a:xfrm>
        </p:spPr>
        <p:txBody>
          <a:bodyPr/>
          <a:lstStyle/>
          <a:p>
            <a:endParaRPr lang="fr-CA" dirty="0"/>
          </a:p>
        </p:txBody>
      </p:sp>
      <p:sp>
        <p:nvSpPr>
          <p:cNvPr id="3" name="Rectangle 2"/>
          <p:cNvSpPr/>
          <p:nvPr/>
        </p:nvSpPr>
        <p:spPr>
          <a:xfrm>
            <a:off x="4616605" y="847493"/>
            <a:ext cx="6133170" cy="5242461"/>
          </a:xfrm>
          <a:prstGeom prst="rect">
            <a:avLst/>
          </a:prstGeom>
        </p:spPr>
        <p:txBody>
          <a:bodyPr wrap="square">
            <a:spAutoFit/>
          </a:bodyPr>
          <a:lstStyle/>
          <a:p>
            <a:pPr marL="91440" marR="0" lvl="0" indent="-91440" algn="just" defTabSz="914400" eaLnBrk="1" fontAlgn="auto" latinLnBrk="0" hangingPunct="1">
              <a:lnSpc>
                <a:spcPct val="90000"/>
              </a:lnSpc>
              <a:spcBef>
                <a:spcPts val="1200"/>
              </a:spcBef>
              <a:spcAft>
                <a:spcPts val="200"/>
              </a:spcAft>
              <a:buClr>
                <a:srgbClr val="0F6FC6"/>
              </a:buClr>
              <a:buSzPct val="100000"/>
              <a:buFont typeface="Calibri" panose="020F0502020204030204" pitchFamily="34" charset="0"/>
              <a:buChar char=" "/>
              <a:tabLst/>
              <a:defRPr/>
            </a:pPr>
            <a:r>
              <a:rPr kumimoji="0" lang="fr-CA" sz="2000" b="0" i="0" u="none" strike="noStrike" kern="0" cap="none" spc="0" normalizeH="0" baseline="0" noProof="0" dirty="0">
                <a:ln>
                  <a:noFill/>
                </a:ln>
                <a:solidFill>
                  <a:prstClr val="black">
                    <a:lumMod val="75000"/>
                    <a:lumOff val="25000"/>
                  </a:prstClr>
                </a:solidFill>
                <a:effectLst/>
                <a:uLnTx/>
                <a:uFillTx/>
              </a:rPr>
              <a:t>Voir l’État, qui agit dans l’intérêt général, se retrouver sur un pied d’égalité avec des partenaires, qui eux agissent pour des intérêts particuliers. </a:t>
            </a:r>
          </a:p>
          <a:p>
            <a:pPr marL="91440" marR="0" lvl="0" indent="-91440" algn="just" defTabSz="914400" eaLnBrk="1" fontAlgn="auto" latinLnBrk="0" hangingPunct="1">
              <a:lnSpc>
                <a:spcPct val="90000"/>
              </a:lnSpc>
              <a:spcBef>
                <a:spcPts val="1200"/>
              </a:spcBef>
              <a:spcAft>
                <a:spcPts val="200"/>
              </a:spcAft>
              <a:buClr>
                <a:srgbClr val="0F6FC6"/>
              </a:buClr>
              <a:buSzPct val="100000"/>
              <a:buFont typeface="Calibri" panose="020F0502020204030204" pitchFamily="34" charset="0"/>
              <a:buChar char=" "/>
              <a:tabLst/>
              <a:defRPr/>
            </a:pPr>
            <a:r>
              <a:rPr kumimoji="0" lang="fr-CA" sz="2000" b="0" i="0" u="none" strike="noStrike" kern="0" cap="none" spc="0" normalizeH="0" baseline="0" noProof="0" dirty="0">
                <a:ln>
                  <a:noFill/>
                </a:ln>
                <a:solidFill>
                  <a:prstClr val="black">
                    <a:lumMod val="75000"/>
                    <a:lumOff val="25000"/>
                  </a:prstClr>
                </a:solidFill>
                <a:effectLst/>
                <a:uLnTx/>
                <a:uFillTx/>
              </a:rPr>
              <a:t>Voir des fonds publics financer des orientations dictées par des fondations privées.</a:t>
            </a:r>
          </a:p>
          <a:p>
            <a:pPr marL="91440" marR="0" lvl="0" indent="-91440" algn="just" defTabSz="914400" eaLnBrk="1" fontAlgn="auto" latinLnBrk="0" hangingPunct="1">
              <a:lnSpc>
                <a:spcPct val="90000"/>
              </a:lnSpc>
              <a:spcBef>
                <a:spcPts val="1200"/>
              </a:spcBef>
              <a:spcAft>
                <a:spcPts val="200"/>
              </a:spcAft>
              <a:buClr>
                <a:srgbClr val="0F6FC6"/>
              </a:buClr>
              <a:buSzPct val="100000"/>
              <a:buFont typeface="Calibri" panose="020F0502020204030204" pitchFamily="34" charset="0"/>
              <a:buChar char=" "/>
              <a:tabLst/>
              <a:defRPr/>
            </a:pPr>
            <a:r>
              <a:rPr kumimoji="0" lang="fr-CA" sz="2000" b="0" i="0" u="none" strike="noStrike" kern="0" cap="none" spc="0" normalizeH="0" baseline="0" noProof="0" dirty="0">
                <a:ln>
                  <a:noFill/>
                </a:ln>
                <a:solidFill>
                  <a:prstClr val="black">
                    <a:lumMod val="75000"/>
                    <a:lumOff val="25000"/>
                  </a:prstClr>
                </a:solidFill>
                <a:effectLst/>
                <a:uLnTx/>
                <a:uFillTx/>
              </a:rPr>
              <a:t>Voir le pouvoir de l’État être réduit à celui de partenaire, voir de médiateur.</a:t>
            </a:r>
          </a:p>
          <a:p>
            <a:pPr marL="91440" marR="0" lvl="0" indent="-91440" algn="just" defTabSz="914400" eaLnBrk="1" fontAlgn="auto" latinLnBrk="0" hangingPunct="1">
              <a:lnSpc>
                <a:spcPct val="90000"/>
              </a:lnSpc>
              <a:spcBef>
                <a:spcPts val="1200"/>
              </a:spcBef>
              <a:spcAft>
                <a:spcPts val="200"/>
              </a:spcAft>
              <a:buClr>
                <a:srgbClr val="0F6FC6"/>
              </a:buClr>
              <a:buSzPct val="100000"/>
              <a:buFont typeface="Calibri" panose="020F0502020204030204" pitchFamily="34" charset="0"/>
              <a:buChar char=" "/>
              <a:tabLst/>
              <a:defRPr/>
            </a:pPr>
            <a:r>
              <a:rPr kumimoji="0" lang="fr-CA" sz="2000" b="0" i="0" u="none" strike="noStrike" kern="0" cap="none" spc="0" normalizeH="0" baseline="0" noProof="0" dirty="0">
                <a:ln>
                  <a:noFill/>
                </a:ln>
                <a:solidFill>
                  <a:prstClr val="black">
                    <a:lumMod val="75000"/>
                    <a:lumOff val="25000"/>
                  </a:prstClr>
                </a:solidFill>
                <a:effectLst/>
                <a:uLnTx/>
                <a:uFillTx/>
              </a:rPr>
              <a:t>Dédoublement des actions des organismes communautaires autonomes qui sont ancrés dans leurs communautés et qui ont développé une expertise terrain. Ils rejoignent en fait les mêmes personnes visées que les fondations privées.</a:t>
            </a:r>
          </a:p>
          <a:p>
            <a:pPr marL="91440" marR="0" lvl="0" indent="-91440" algn="just" defTabSz="914400" eaLnBrk="1" fontAlgn="auto" latinLnBrk="0" hangingPunct="1">
              <a:lnSpc>
                <a:spcPct val="90000"/>
              </a:lnSpc>
              <a:spcBef>
                <a:spcPts val="1200"/>
              </a:spcBef>
              <a:spcAft>
                <a:spcPts val="200"/>
              </a:spcAft>
              <a:buClr>
                <a:srgbClr val="0F6FC6"/>
              </a:buClr>
              <a:buSzPct val="100000"/>
              <a:buFont typeface="Calibri" panose="020F0502020204030204" pitchFamily="34" charset="0"/>
              <a:buChar char=" "/>
              <a:tabLst/>
              <a:defRPr/>
            </a:pPr>
            <a:r>
              <a:rPr lang="fr-CA" sz="2000" kern="0" dirty="0">
                <a:solidFill>
                  <a:prstClr val="black">
                    <a:lumMod val="75000"/>
                    <a:lumOff val="25000"/>
                  </a:prstClr>
                </a:solidFill>
              </a:rPr>
              <a:t>Limite dans le temps du support offert ce qui représente une rupture avec les politiques publiques encadrées et conditionnées par leur mission d’universalité et leur caractère illimité dans le temps. </a:t>
            </a:r>
            <a:endParaRPr kumimoji="0" lang="fr-CA" sz="2000" b="0" i="0" u="none" strike="noStrike" kern="0" cap="none" spc="0" normalizeH="0" baseline="0" noProof="0" dirty="0">
              <a:ln>
                <a:noFill/>
              </a:ln>
              <a:solidFill>
                <a:prstClr val="black">
                  <a:lumMod val="75000"/>
                  <a:lumOff val="25000"/>
                </a:prstClr>
              </a:solidFill>
              <a:effectLst/>
              <a:uLnTx/>
              <a:uFillTx/>
            </a:endParaRPr>
          </a:p>
        </p:txBody>
      </p:sp>
      <p:pic>
        <p:nvPicPr>
          <p:cNvPr id="5122" name="Picture 2" descr="Résultats de recherche d'images pour « points d'exclamation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3575" y="3324268"/>
            <a:ext cx="2765686" cy="27656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3418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4000" dirty="0"/>
              <a:t>Est-ce que les politiques néolibérales influencent la place occupée par les fondations privées?</a:t>
            </a:r>
          </a:p>
        </p:txBody>
      </p:sp>
      <p:sp>
        <p:nvSpPr>
          <p:cNvPr id="3" name="Espace réservé du contenu 2"/>
          <p:cNvSpPr>
            <a:spLocks noGrp="1"/>
          </p:cNvSpPr>
          <p:nvPr>
            <p:ph idx="1"/>
          </p:nvPr>
        </p:nvSpPr>
        <p:spPr/>
        <p:txBody>
          <a:bodyPr/>
          <a:lstStyle/>
          <a:p>
            <a:endParaRPr lang="fr-CA" dirty="0"/>
          </a:p>
          <a:p>
            <a:pPr marL="0" indent="0">
              <a:buNone/>
            </a:pPr>
            <a:endParaRPr lang="fr-CA" dirty="0"/>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1280" y="1845734"/>
            <a:ext cx="1502538" cy="1502538"/>
          </a:xfrm>
          <a:prstGeom prst="rect">
            <a:avLst/>
          </a:prstGeom>
        </p:spPr>
      </p:pic>
      <p:sp>
        <p:nvSpPr>
          <p:cNvPr id="5" name="ZoneTexte 4"/>
          <p:cNvSpPr txBox="1"/>
          <p:nvPr/>
        </p:nvSpPr>
        <p:spPr>
          <a:xfrm>
            <a:off x="2846896" y="1960817"/>
            <a:ext cx="3723588" cy="461665"/>
          </a:xfrm>
          <a:prstGeom prst="rect">
            <a:avLst/>
          </a:prstGeom>
          <a:noFill/>
        </p:spPr>
        <p:txBody>
          <a:bodyPr wrap="square" rtlCol="0">
            <a:spAutoFit/>
          </a:bodyPr>
          <a:lstStyle/>
          <a:p>
            <a:r>
              <a:rPr lang="fr-CA" sz="2400" b="1" dirty="0"/>
              <a:t>Néolibéralisme… néo quoi?</a:t>
            </a:r>
          </a:p>
        </p:txBody>
      </p:sp>
      <p:sp>
        <p:nvSpPr>
          <p:cNvPr id="6" name="ZoneTexte 5"/>
          <p:cNvSpPr txBox="1"/>
          <p:nvPr/>
        </p:nvSpPr>
        <p:spPr>
          <a:xfrm>
            <a:off x="2846896" y="2530856"/>
            <a:ext cx="7918514" cy="1477328"/>
          </a:xfrm>
          <a:prstGeom prst="rect">
            <a:avLst/>
          </a:prstGeom>
          <a:noFill/>
        </p:spPr>
        <p:txBody>
          <a:bodyPr wrap="square" rtlCol="0">
            <a:spAutoFit/>
          </a:bodyPr>
          <a:lstStyle/>
          <a:p>
            <a:r>
              <a:rPr lang="fr-CA" dirty="0"/>
              <a:t>Philosophie politique qui considère comme indésirable l’intervention de l’État dans l’économie et la société.</a:t>
            </a:r>
          </a:p>
          <a:p>
            <a:endParaRPr lang="fr-CA" dirty="0"/>
          </a:p>
          <a:p>
            <a:r>
              <a:rPr lang="fr-CA" dirty="0"/>
              <a:t>Ainsi, les mécanismes du marché laissés libres devrait produire plus de richesses. Cette philosophie proclame donc le moins d’interventions possibles de l’État. </a:t>
            </a:r>
          </a:p>
        </p:txBody>
      </p:sp>
      <p:pic>
        <p:nvPicPr>
          <p:cNvPr id="1026" name="Picture 2" descr="Résultats de recherche d'images pour « crise »"/>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46896" y="4338665"/>
            <a:ext cx="1711035" cy="1750960"/>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p:cNvSpPr txBox="1"/>
          <p:nvPr/>
        </p:nvSpPr>
        <p:spPr>
          <a:xfrm>
            <a:off x="4322191" y="4338665"/>
            <a:ext cx="5745636" cy="923330"/>
          </a:xfrm>
          <a:prstGeom prst="rect">
            <a:avLst/>
          </a:prstGeom>
          <a:noFill/>
        </p:spPr>
        <p:txBody>
          <a:bodyPr wrap="square" rtlCol="0">
            <a:spAutoFit/>
          </a:bodyPr>
          <a:lstStyle/>
          <a:p>
            <a:pPr algn="just"/>
            <a:r>
              <a:rPr lang="fr-CA" dirty="0"/>
              <a:t>L’arrivée du néolibéralisme ou l’augmentation des politiques néolibérales concordent avec une situation de crise réelle ou amplifiée.</a:t>
            </a:r>
          </a:p>
        </p:txBody>
      </p:sp>
      <p:sp>
        <p:nvSpPr>
          <p:cNvPr id="9" name="ZoneTexte 8"/>
          <p:cNvSpPr txBox="1"/>
          <p:nvPr/>
        </p:nvSpPr>
        <p:spPr>
          <a:xfrm>
            <a:off x="5757892" y="5526312"/>
            <a:ext cx="5397788" cy="646331"/>
          </a:xfrm>
          <a:prstGeom prst="rect">
            <a:avLst/>
          </a:prstGeom>
          <a:solidFill>
            <a:schemeClr val="accent2">
              <a:lumMod val="40000"/>
              <a:lumOff val="60000"/>
            </a:schemeClr>
          </a:solidFill>
        </p:spPr>
        <p:txBody>
          <a:bodyPr wrap="square" rtlCol="0">
            <a:spAutoFit/>
          </a:bodyPr>
          <a:lstStyle/>
          <a:p>
            <a:r>
              <a:rPr lang="fr-CA" dirty="0"/>
              <a:t>Au Québec, la mise en place des politiques néolibérales représente une rupture avec l’État providence. </a:t>
            </a:r>
          </a:p>
        </p:txBody>
      </p:sp>
    </p:spTree>
    <p:extLst>
      <p:ext uri="{BB962C8B-B14F-4D97-AF65-F5344CB8AC3E}">
        <p14:creationId xmlns:p14="http://schemas.microsoft.com/office/powerpoint/2010/main" val="1649420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1402" y="971432"/>
            <a:ext cx="3695308" cy="2286000"/>
          </a:xfrm>
        </p:spPr>
        <p:txBody>
          <a:bodyPr>
            <a:noAutofit/>
          </a:bodyPr>
          <a:lstStyle/>
          <a:p>
            <a:r>
              <a:rPr lang="fr-CA" sz="2800" dirty="0"/>
              <a:t>Avec le néolibéralisme l’État a modifié les fondements de son action et de ses rapport au marché… y compris auprès de la sphère publique.</a:t>
            </a:r>
          </a:p>
        </p:txBody>
      </p:sp>
      <p:sp>
        <p:nvSpPr>
          <p:cNvPr id="3" name="Espace réservé du contenu 2"/>
          <p:cNvSpPr>
            <a:spLocks noGrp="1"/>
          </p:cNvSpPr>
          <p:nvPr>
            <p:ph idx="1"/>
          </p:nvPr>
        </p:nvSpPr>
        <p:spPr>
          <a:xfrm>
            <a:off x="4800600" y="731520"/>
            <a:ext cx="6492240" cy="3868760"/>
          </a:xfrm>
        </p:spPr>
        <p:txBody>
          <a:bodyPr/>
          <a:lstStyle/>
          <a:p>
            <a:pPr algn="ctr"/>
            <a:r>
              <a:rPr lang="fr-CA" b="1" dirty="0"/>
              <a:t>Les politiques néolibérales…</a:t>
            </a:r>
          </a:p>
          <a:p>
            <a:pPr algn="just">
              <a:buFont typeface="Arial" panose="020B0604020202020204" pitchFamily="34" charset="0"/>
              <a:buChar char="•"/>
            </a:pPr>
            <a:r>
              <a:rPr lang="fr-CA" dirty="0"/>
              <a:t> soumettent l’intervention de l’État à des critères d’évaluation en cohérence avec l’efficacité étatique;</a:t>
            </a:r>
          </a:p>
          <a:p>
            <a:pPr algn="just">
              <a:buFont typeface="Arial" panose="020B0604020202020204" pitchFamily="34" charset="0"/>
              <a:buChar char="•"/>
            </a:pPr>
            <a:r>
              <a:rPr lang="fr-CA" dirty="0"/>
              <a:t> amènent l’État à favoriser la concurrence entre les acteurs publics et privés mais également entre les individus en général dans les rapport sociaux qu’ils entretiennent;</a:t>
            </a:r>
          </a:p>
          <a:p>
            <a:pPr algn="just">
              <a:buFont typeface="Arial" panose="020B0604020202020204" pitchFamily="34" charset="0"/>
              <a:buChar char="•"/>
            </a:pPr>
            <a:r>
              <a:rPr lang="fr-CA" dirty="0"/>
              <a:t> favorisent la privatisation de nombreuses missions sociales;</a:t>
            </a:r>
          </a:p>
          <a:p>
            <a:pPr algn="just">
              <a:buFont typeface="Arial" panose="020B0604020202020204" pitchFamily="34" charset="0"/>
              <a:buChar char="•"/>
            </a:pPr>
            <a:r>
              <a:rPr lang="fr-CA" dirty="0"/>
              <a:t> augmentent la sous-traitance;</a:t>
            </a:r>
          </a:p>
          <a:p>
            <a:pPr algn="just">
              <a:buFont typeface="Arial" panose="020B0604020202020204" pitchFamily="34" charset="0"/>
              <a:buChar char="•"/>
            </a:pPr>
            <a:r>
              <a:rPr lang="fr-CA" dirty="0"/>
              <a:t> soumettent les protections sociales à de nombreuses réformes. </a:t>
            </a:r>
          </a:p>
          <a:p>
            <a:pPr algn="just">
              <a:buFont typeface="Arial" panose="020B0604020202020204" pitchFamily="34" charset="0"/>
              <a:buChar char="•"/>
            </a:pPr>
            <a:endParaRPr lang="fr-CA" dirty="0"/>
          </a:p>
          <a:p>
            <a:pPr marL="0" indent="0" algn="just">
              <a:buNone/>
            </a:pPr>
            <a:endParaRPr lang="fr-CA" dirty="0"/>
          </a:p>
          <a:p>
            <a:pPr algn="just">
              <a:buFont typeface="Arial" panose="020B0604020202020204" pitchFamily="34" charset="0"/>
              <a:buChar char="•"/>
            </a:pPr>
            <a:endParaRPr lang="fr-CA" dirty="0"/>
          </a:p>
        </p:txBody>
      </p:sp>
      <p:sp>
        <p:nvSpPr>
          <p:cNvPr id="4" name="Espace réservé du texte 3"/>
          <p:cNvSpPr>
            <a:spLocks noGrp="1"/>
          </p:cNvSpPr>
          <p:nvPr>
            <p:ph type="body" sz="half" idx="2"/>
          </p:nvPr>
        </p:nvSpPr>
        <p:spPr>
          <a:xfrm>
            <a:off x="296945" y="3676454"/>
            <a:ext cx="3200400" cy="2648932"/>
          </a:xfrm>
        </p:spPr>
        <p:txBody>
          <a:bodyPr>
            <a:normAutofit/>
          </a:bodyPr>
          <a:lstStyle/>
          <a:p>
            <a:r>
              <a:rPr lang="fr-CA" dirty="0"/>
              <a:t>L’État n’est plus l’arbitre ou le superviseur des choix des différents acteurs du marché.</a:t>
            </a:r>
          </a:p>
          <a:p>
            <a:r>
              <a:rPr lang="fr-CA" dirty="0"/>
              <a:t>L’État est maintenant partenaire ou compétiteurs. </a:t>
            </a:r>
          </a:p>
          <a:p>
            <a:r>
              <a:rPr lang="fr-CA" dirty="0"/>
              <a:t>L’État devient un opérateur de l’économie et la logique marchande prime sur la démocratie.</a:t>
            </a:r>
          </a:p>
        </p:txBody>
      </p:sp>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00600" y="4822848"/>
            <a:ext cx="1502538" cy="1502538"/>
          </a:xfrm>
          <a:prstGeom prst="rect">
            <a:avLst/>
          </a:prstGeom>
        </p:spPr>
      </p:pic>
      <p:sp>
        <p:nvSpPr>
          <p:cNvPr id="6" name="ZoneTexte 5"/>
          <p:cNvSpPr txBox="1"/>
          <p:nvPr/>
        </p:nvSpPr>
        <p:spPr>
          <a:xfrm>
            <a:off x="6570483" y="5158618"/>
            <a:ext cx="4411744" cy="830997"/>
          </a:xfrm>
          <a:prstGeom prst="rect">
            <a:avLst/>
          </a:prstGeom>
          <a:noFill/>
        </p:spPr>
        <p:txBody>
          <a:bodyPr wrap="square" rtlCol="0">
            <a:spAutoFit/>
          </a:bodyPr>
          <a:lstStyle/>
          <a:p>
            <a:r>
              <a:rPr lang="fr-CA" sz="2400" dirty="0"/>
              <a:t>Pouvons-nous alors parler d’un désengagement de l’État?</a:t>
            </a:r>
          </a:p>
        </p:txBody>
      </p:sp>
    </p:spTree>
    <p:extLst>
      <p:ext uri="{BB962C8B-B14F-4D97-AF65-F5344CB8AC3E}">
        <p14:creationId xmlns:p14="http://schemas.microsoft.com/office/powerpoint/2010/main" val="1138636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Du néolibéralisme à la gestion entrepreneuriale de l’État</a:t>
            </a:r>
          </a:p>
        </p:txBody>
      </p:sp>
      <p:sp>
        <p:nvSpPr>
          <p:cNvPr id="3" name="ZoneTexte 2"/>
          <p:cNvSpPr txBox="1"/>
          <p:nvPr/>
        </p:nvSpPr>
        <p:spPr>
          <a:xfrm>
            <a:off x="1314096" y="1957880"/>
            <a:ext cx="3271101" cy="369332"/>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CA" dirty="0"/>
              <a:t>Fondements d’une saine gestion</a:t>
            </a:r>
          </a:p>
        </p:txBody>
      </p:sp>
      <p:cxnSp>
        <p:nvCxnSpPr>
          <p:cNvPr id="5" name="Connecteur droit avec flèche 4"/>
          <p:cNvCxnSpPr/>
          <p:nvPr/>
        </p:nvCxnSpPr>
        <p:spPr>
          <a:xfrm>
            <a:off x="2920420" y="2327212"/>
            <a:ext cx="0" cy="58446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6" name="ZoneTexte 5"/>
          <p:cNvSpPr txBox="1"/>
          <p:nvPr/>
        </p:nvSpPr>
        <p:spPr>
          <a:xfrm>
            <a:off x="1314096" y="3023155"/>
            <a:ext cx="3271101"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fr-CA" dirty="0"/>
              <a:t>Reddition de comptes accrue</a:t>
            </a:r>
          </a:p>
        </p:txBody>
      </p:sp>
      <p:cxnSp>
        <p:nvCxnSpPr>
          <p:cNvPr id="7" name="Connecteur droit avec flèche 6"/>
          <p:cNvCxnSpPr/>
          <p:nvPr/>
        </p:nvCxnSpPr>
        <p:spPr>
          <a:xfrm>
            <a:off x="2949645" y="3392487"/>
            <a:ext cx="0" cy="58446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8" name="ZoneTexte 7"/>
          <p:cNvSpPr txBox="1"/>
          <p:nvPr/>
        </p:nvSpPr>
        <p:spPr>
          <a:xfrm>
            <a:off x="1314095" y="4079390"/>
            <a:ext cx="3271101"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fr-CA" dirty="0"/>
              <a:t>Atteinte de résultat mesurables</a:t>
            </a:r>
          </a:p>
        </p:txBody>
      </p:sp>
      <p:sp>
        <p:nvSpPr>
          <p:cNvPr id="9" name="ZoneTexte 8"/>
          <p:cNvSpPr txBox="1"/>
          <p:nvPr/>
        </p:nvSpPr>
        <p:spPr>
          <a:xfrm>
            <a:off x="1314095" y="5064439"/>
            <a:ext cx="3271101"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fr-CA" dirty="0"/>
              <a:t>Utilisation des meilleures pratiques</a:t>
            </a:r>
          </a:p>
        </p:txBody>
      </p:sp>
      <p:cxnSp>
        <p:nvCxnSpPr>
          <p:cNvPr id="10" name="Connecteur droit avec flèche 9"/>
          <p:cNvCxnSpPr/>
          <p:nvPr/>
        </p:nvCxnSpPr>
        <p:spPr>
          <a:xfrm>
            <a:off x="2949645" y="4448722"/>
            <a:ext cx="0" cy="58446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1" name="ZoneTexte 10"/>
          <p:cNvSpPr txBox="1"/>
          <p:nvPr/>
        </p:nvSpPr>
        <p:spPr>
          <a:xfrm>
            <a:off x="5382705" y="4242353"/>
            <a:ext cx="5857816" cy="147732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fr-CA" b="1" dirty="0"/>
              <a:t>EN BREF…</a:t>
            </a:r>
          </a:p>
          <a:p>
            <a:endParaRPr lang="fr-CA" b="1" dirty="0"/>
          </a:p>
          <a:p>
            <a:r>
              <a:rPr lang="fr-CA" dirty="0"/>
              <a:t>La gestion entrepreneuriale de l’État utilise des méthodes et des solutions typiques à la gestion d’entreprises en prenant le pari qu’elles pourront le rendre plus performant.</a:t>
            </a:r>
          </a:p>
        </p:txBody>
      </p:sp>
      <p:pic>
        <p:nvPicPr>
          <p:cNvPr id="3074" name="Picture 2" descr="Résultats de recherche d'images pour « évaluation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0737" y="1864768"/>
            <a:ext cx="2588659" cy="23198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8103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L’EXEMPLE QUÉBÉCOIS</a:t>
            </a:r>
          </a:p>
        </p:txBody>
      </p:sp>
      <p:sp>
        <p:nvSpPr>
          <p:cNvPr id="3" name="Espace réservé du contenu 2"/>
          <p:cNvSpPr>
            <a:spLocks noGrp="1"/>
          </p:cNvSpPr>
          <p:nvPr>
            <p:ph idx="1"/>
          </p:nvPr>
        </p:nvSpPr>
        <p:spPr>
          <a:xfrm>
            <a:off x="4458878" y="240619"/>
            <a:ext cx="7371761" cy="1305377"/>
          </a:xfrm>
        </p:spPr>
        <p:txBody>
          <a:bodyPr/>
          <a:lstStyle/>
          <a:p>
            <a:pPr marL="0" lvl="0" indent="0" algn="ctr" defTabSz="457200">
              <a:lnSpc>
                <a:spcPct val="100000"/>
              </a:lnSpc>
              <a:spcBef>
                <a:spcPct val="20000"/>
              </a:spcBef>
              <a:spcAft>
                <a:spcPts val="600"/>
              </a:spcAft>
              <a:buClr>
                <a:srgbClr val="83992A"/>
              </a:buClr>
              <a:buSzPct val="115000"/>
              <a:buNone/>
            </a:pPr>
            <a:r>
              <a:rPr lang="fr-CA" b="1" dirty="0"/>
              <a:t>Un tournant majeur : la réingénierie de l’État</a:t>
            </a:r>
          </a:p>
          <a:p>
            <a:pPr marL="0" indent="0" defTabSz="457200">
              <a:lnSpc>
                <a:spcPct val="100000"/>
              </a:lnSpc>
              <a:spcBef>
                <a:spcPct val="20000"/>
              </a:spcBef>
              <a:spcAft>
                <a:spcPts val="600"/>
              </a:spcAft>
              <a:buClr>
                <a:srgbClr val="83992A"/>
              </a:buClr>
              <a:buSzPct val="115000"/>
              <a:buNone/>
            </a:pPr>
            <a:r>
              <a:rPr lang="fr-CA" dirty="0">
                <a:solidFill>
                  <a:prstClr val="black">
                    <a:lumMod val="85000"/>
                    <a:lumOff val="15000"/>
                  </a:prstClr>
                </a:solidFill>
              </a:rPr>
              <a:t>Au début des années 2000, un concept abstrait commence à apparaître dans le monde politique québécois: la réingénierie de l’État. </a:t>
            </a:r>
          </a:p>
          <a:p>
            <a:pPr marL="0" indent="0" defTabSz="457200">
              <a:lnSpc>
                <a:spcPct val="100000"/>
              </a:lnSpc>
              <a:spcBef>
                <a:spcPct val="20000"/>
              </a:spcBef>
              <a:spcAft>
                <a:spcPts val="600"/>
              </a:spcAft>
              <a:buClr>
                <a:srgbClr val="83992A"/>
              </a:buClr>
              <a:buSzPct val="115000"/>
              <a:buNone/>
            </a:pPr>
            <a:endParaRPr lang="fr-CA" dirty="0">
              <a:solidFill>
                <a:prstClr val="black">
                  <a:lumMod val="85000"/>
                  <a:lumOff val="15000"/>
                </a:prstClr>
              </a:solidFill>
            </a:endParaRPr>
          </a:p>
        </p:txBody>
      </p:sp>
      <p:sp>
        <p:nvSpPr>
          <p:cNvPr id="4" name="Espace réservé du texte 3"/>
          <p:cNvSpPr>
            <a:spLocks noGrp="1"/>
          </p:cNvSpPr>
          <p:nvPr>
            <p:ph type="body" sz="half" idx="2"/>
          </p:nvPr>
        </p:nvSpPr>
        <p:spPr/>
        <p:txBody>
          <a:bodyPr/>
          <a:lstStyle/>
          <a:p>
            <a:r>
              <a:rPr lang="fr-CA" dirty="0"/>
              <a:t>Ou comment la gestion entrepreneuriale a fait son chemin dans l’administration publique</a:t>
            </a:r>
          </a:p>
        </p:txBody>
      </p:sp>
      <p:pic>
        <p:nvPicPr>
          <p:cNvPr id="4098" name="Picture 2" descr="http://vigile.quebec/archives/00-6-i/charest-etat.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0231" y="4157590"/>
            <a:ext cx="1145324" cy="2215013"/>
          </a:xfrm>
          <a:prstGeom prst="rect">
            <a:avLst/>
          </a:prstGeom>
          <a:noFill/>
          <a:extLst>
            <a:ext uri="{909E8E84-426E-40DD-AFC4-6F175D3DCCD1}">
              <a14:hiddenFill xmlns:a14="http://schemas.microsoft.com/office/drawing/2010/main">
                <a:solidFill>
                  <a:srgbClr val="FFFFFF"/>
                </a:solidFill>
              </a14:hiddenFill>
            </a:ext>
          </a:extLst>
        </p:spPr>
      </p:pic>
      <p:sp>
        <p:nvSpPr>
          <p:cNvPr id="7" name="Espace réservé du contenu 2"/>
          <p:cNvSpPr txBox="1">
            <a:spLocks/>
          </p:cNvSpPr>
          <p:nvPr/>
        </p:nvSpPr>
        <p:spPr>
          <a:xfrm>
            <a:off x="4721824" y="1737358"/>
            <a:ext cx="6798736" cy="3258847"/>
          </a:xfrm>
          <a:prstGeom prst="rect">
            <a:avLst/>
          </a:prstGeom>
          <a:solidFill>
            <a:schemeClr val="accent2">
              <a:lumMod val="20000"/>
              <a:lumOff val="80000"/>
            </a:schemeClr>
          </a:solidFill>
        </p:spPr>
        <p:txBody>
          <a:bodyPr vert="horz" lIns="0" tIns="45720" rIns="0" bIns="45720" rtlCol="0">
            <a:normAutofit fontScale="9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ctr">
              <a:buNone/>
            </a:pPr>
            <a:r>
              <a:rPr lang="en-CA" b="1" dirty="0"/>
              <a:t>Les 4 grands </a:t>
            </a:r>
            <a:r>
              <a:rPr lang="en-CA" b="1" dirty="0" err="1"/>
              <a:t>principes</a:t>
            </a:r>
            <a:endParaRPr lang="en-CA" b="1" dirty="0"/>
          </a:p>
          <a:p>
            <a:pPr marL="457200" indent="-457200" algn="just">
              <a:buClrTx/>
              <a:buFont typeface="+mj-lt"/>
              <a:buAutoNum type="arabicPeriod"/>
            </a:pPr>
            <a:r>
              <a:rPr lang="en-CA" dirty="0" err="1"/>
              <a:t>Recentrer</a:t>
            </a:r>
            <a:r>
              <a:rPr lang="en-CA" dirty="0"/>
              <a:t> </a:t>
            </a:r>
            <a:r>
              <a:rPr lang="en-CA" dirty="0" err="1"/>
              <a:t>l’État</a:t>
            </a:r>
            <a:r>
              <a:rPr lang="en-CA" dirty="0"/>
              <a:t> sur </a:t>
            </a:r>
            <a:r>
              <a:rPr lang="en-CA" dirty="0" err="1"/>
              <a:t>ses</a:t>
            </a:r>
            <a:r>
              <a:rPr lang="en-CA" dirty="0"/>
              <a:t> missions </a:t>
            </a:r>
            <a:r>
              <a:rPr lang="en-CA" dirty="0" err="1"/>
              <a:t>essentielles</a:t>
            </a:r>
            <a:r>
              <a:rPr lang="en-CA" dirty="0"/>
              <a:t> : santé, savoir, </a:t>
            </a:r>
            <a:r>
              <a:rPr lang="en-CA" dirty="0" err="1"/>
              <a:t>prospérité</a:t>
            </a:r>
            <a:r>
              <a:rPr lang="en-CA" dirty="0"/>
              <a:t> et </a:t>
            </a:r>
            <a:r>
              <a:rPr lang="en-CA" dirty="0" err="1"/>
              <a:t>sécurité</a:t>
            </a:r>
            <a:r>
              <a:rPr lang="en-CA" dirty="0"/>
              <a:t>.</a:t>
            </a:r>
          </a:p>
          <a:p>
            <a:pPr marL="457200" indent="-457200" algn="just">
              <a:lnSpc>
                <a:spcPct val="100000"/>
              </a:lnSpc>
              <a:buClrTx/>
              <a:buFont typeface="+mj-lt"/>
              <a:buAutoNum type="arabicPeriod"/>
            </a:pPr>
            <a:r>
              <a:rPr lang="en-CA" dirty="0" err="1"/>
              <a:t>Offrir</a:t>
            </a:r>
            <a:r>
              <a:rPr lang="en-CA" dirty="0"/>
              <a:t> des services publics de </a:t>
            </a:r>
            <a:r>
              <a:rPr lang="en-CA" dirty="0" err="1"/>
              <a:t>qualité</a:t>
            </a:r>
            <a:r>
              <a:rPr lang="en-CA" dirty="0"/>
              <a:t> </a:t>
            </a:r>
            <a:r>
              <a:rPr lang="en-CA" dirty="0" err="1"/>
              <a:t>lorsque</a:t>
            </a:r>
            <a:r>
              <a:rPr lang="en-CA" dirty="0"/>
              <a:t> </a:t>
            </a:r>
            <a:r>
              <a:rPr lang="en-CA" dirty="0" err="1"/>
              <a:t>ceux</a:t>
            </a:r>
            <a:r>
              <a:rPr lang="en-CA" dirty="0"/>
              <a:t>-ci font </a:t>
            </a:r>
            <a:r>
              <a:rPr lang="en-CA" dirty="0" err="1"/>
              <a:t>partie</a:t>
            </a:r>
            <a:r>
              <a:rPr lang="en-CA" dirty="0"/>
              <a:t> de la mission de </a:t>
            </a:r>
            <a:r>
              <a:rPr lang="en-CA" dirty="0" err="1"/>
              <a:t>l’État</a:t>
            </a:r>
            <a:r>
              <a:rPr lang="en-CA" dirty="0"/>
              <a:t>.</a:t>
            </a:r>
          </a:p>
          <a:p>
            <a:pPr marL="457200" indent="-457200" algn="just">
              <a:lnSpc>
                <a:spcPct val="100000"/>
              </a:lnSpc>
              <a:buClrTx/>
              <a:buFont typeface="+mj-lt"/>
              <a:buAutoNum type="arabicPeriod"/>
            </a:pPr>
            <a:r>
              <a:rPr lang="en-CA" dirty="0"/>
              <a:t>Augmenter la </a:t>
            </a:r>
            <a:r>
              <a:rPr lang="en-CA" dirty="0" err="1"/>
              <a:t>productivité</a:t>
            </a:r>
            <a:r>
              <a:rPr lang="en-CA" dirty="0"/>
              <a:t> de </a:t>
            </a:r>
            <a:r>
              <a:rPr lang="en-CA" dirty="0" err="1"/>
              <a:t>l’État</a:t>
            </a:r>
            <a:r>
              <a:rPr lang="en-CA" dirty="0"/>
              <a:t> </a:t>
            </a:r>
            <a:r>
              <a:rPr lang="en-CA" dirty="0" err="1"/>
              <a:t>afin</a:t>
            </a:r>
            <a:r>
              <a:rPr lang="en-CA" dirty="0"/>
              <a:t> de faire </a:t>
            </a:r>
            <a:r>
              <a:rPr lang="en-CA" dirty="0" err="1"/>
              <a:t>en</a:t>
            </a:r>
            <a:r>
              <a:rPr lang="en-CA" dirty="0"/>
              <a:t> </a:t>
            </a:r>
            <a:r>
              <a:rPr lang="en-CA" dirty="0" err="1"/>
              <a:t>sorte</a:t>
            </a:r>
            <a:r>
              <a:rPr lang="en-CA" dirty="0"/>
              <a:t> que les </a:t>
            </a:r>
            <a:r>
              <a:rPr lang="en-CA" dirty="0" err="1"/>
              <a:t>contribuables</a:t>
            </a:r>
            <a:r>
              <a:rPr lang="en-CA" dirty="0"/>
              <a:t> </a:t>
            </a:r>
            <a:r>
              <a:rPr lang="en-CA" dirty="0" err="1"/>
              <a:t>en</a:t>
            </a:r>
            <a:r>
              <a:rPr lang="en-CA" dirty="0"/>
              <a:t> </a:t>
            </a:r>
            <a:r>
              <a:rPr lang="en-CA" dirty="0" err="1"/>
              <a:t>aient</a:t>
            </a:r>
            <a:r>
              <a:rPr lang="en-CA" dirty="0"/>
              <a:t> pour </a:t>
            </a:r>
            <a:r>
              <a:rPr lang="en-CA" dirty="0" err="1"/>
              <a:t>leur</a:t>
            </a:r>
            <a:r>
              <a:rPr lang="en-CA" dirty="0"/>
              <a:t> argent.</a:t>
            </a:r>
          </a:p>
          <a:p>
            <a:pPr marL="457200" indent="-457200" algn="just">
              <a:lnSpc>
                <a:spcPct val="100000"/>
              </a:lnSpc>
              <a:buClrTx/>
              <a:buFont typeface="+mj-lt"/>
              <a:buAutoNum type="arabicPeriod"/>
            </a:pPr>
            <a:r>
              <a:rPr lang="en-CA" dirty="0" err="1"/>
              <a:t>Ouvrir</a:t>
            </a:r>
            <a:r>
              <a:rPr lang="en-CA" dirty="0"/>
              <a:t> </a:t>
            </a:r>
            <a:r>
              <a:rPr lang="en-CA" dirty="0" err="1"/>
              <a:t>l’État</a:t>
            </a:r>
            <a:r>
              <a:rPr lang="en-CA" dirty="0"/>
              <a:t> aux </a:t>
            </a:r>
            <a:r>
              <a:rPr lang="en-CA" dirty="0" err="1"/>
              <a:t>partenariats</a:t>
            </a:r>
            <a:r>
              <a:rPr lang="en-CA" dirty="0"/>
              <a:t>, que </a:t>
            </a:r>
            <a:r>
              <a:rPr lang="en-CA" dirty="0" err="1"/>
              <a:t>ce</a:t>
            </a:r>
            <a:r>
              <a:rPr lang="en-CA" dirty="0"/>
              <a:t> </a:t>
            </a:r>
            <a:r>
              <a:rPr lang="en-CA" dirty="0" err="1"/>
              <a:t>soit</a:t>
            </a:r>
            <a:r>
              <a:rPr lang="en-CA" dirty="0"/>
              <a:t> avec les </a:t>
            </a:r>
            <a:r>
              <a:rPr lang="en-CA" dirty="0" err="1"/>
              <a:t>municipalités</a:t>
            </a:r>
            <a:r>
              <a:rPr lang="en-CA" dirty="0"/>
              <a:t>, les </a:t>
            </a:r>
            <a:r>
              <a:rPr lang="en-CA" dirty="0" err="1"/>
              <a:t>organismes</a:t>
            </a:r>
            <a:r>
              <a:rPr lang="en-CA" dirty="0"/>
              <a:t> </a:t>
            </a:r>
            <a:r>
              <a:rPr lang="en-CA" dirty="0" err="1"/>
              <a:t>communautaires</a:t>
            </a:r>
            <a:r>
              <a:rPr lang="en-CA" dirty="0"/>
              <a:t>, les </a:t>
            </a:r>
            <a:r>
              <a:rPr lang="en-CA" dirty="0" err="1"/>
              <a:t>entreprises</a:t>
            </a:r>
            <a:r>
              <a:rPr lang="en-CA" dirty="0"/>
              <a:t> </a:t>
            </a:r>
            <a:r>
              <a:rPr lang="en-CA" dirty="0" err="1"/>
              <a:t>ou</a:t>
            </a:r>
            <a:r>
              <a:rPr lang="en-CA" dirty="0"/>
              <a:t> </a:t>
            </a:r>
            <a:r>
              <a:rPr lang="en-CA" dirty="0" err="1"/>
              <a:t>fondations</a:t>
            </a:r>
            <a:r>
              <a:rPr lang="en-CA" dirty="0"/>
              <a:t> </a:t>
            </a:r>
            <a:r>
              <a:rPr lang="en-CA" dirty="0" err="1"/>
              <a:t>privées</a:t>
            </a:r>
            <a:r>
              <a:rPr lang="en-CA" dirty="0"/>
              <a:t>.</a:t>
            </a:r>
          </a:p>
          <a:p>
            <a:pPr marL="0" indent="0">
              <a:buFont typeface="Calibri" panose="020F0502020204030204" pitchFamily="34" charset="0"/>
              <a:buNone/>
            </a:pPr>
            <a:endParaRPr lang="fr-CA" sz="1400" dirty="0"/>
          </a:p>
          <a:p>
            <a:pPr marL="0" indent="0">
              <a:buFont typeface="Calibri" panose="020F0502020204030204" pitchFamily="34" charset="0"/>
              <a:buNone/>
            </a:pPr>
            <a:endParaRPr lang="fr-CA" sz="1400" dirty="0"/>
          </a:p>
          <a:p>
            <a:pPr marL="0" indent="0">
              <a:buFont typeface="Calibri" panose="020F0502020204030204" pitchFamily="34" charset="0"/>
              <a:buNone/>
            </a:pPr>
            <a:endParaRPr lang="fr-CA" dirty="0"/>
          </a:p>
          <a:p>
            <a:pPr marL="0" indent="0">
              <a:buNone/>
            </a:pPr>
            <a:endParaRPr lang="fr-CA" sz="2400" dirty="0"/>
          </a:p>
          <a:p>
            <a:pPr>
              <a:buFont typeface="Calibri" panose="020F0502020204030204" pitchFamily="34" charset="0"/>
              <a:buNone/>
            </a:pPr>
            <a:endParaRPr lang="fr-CA" dirty="0"/>
          </a:p>
          <a:p>
            <a:endParaRPr lang="fr-CA" dirty="0"/>
          </a:p>
          <a:p>
            <a:pPr>
              <a:buFont typeface="Calibri" panose="020F0502020204030204" pitchFamily="34" charset="0"/>
              <a:buNone/>
            </a:pPr>
            <a:endParaRPr lang="fr-CA" dirty="0"/>
          </a:p>
          <a:p>
            <a:pPr lvl="1"/>
            <a:endParaRPr lang="fr-CA" sz="1600" dirty="0"/>
          </a:p>
          <a:p>
            <a:endParaRPr lang="fr-CA" dirty="0"/>
          </a:p>
        </p:txBody>
      </p:sp>
      <p:sp>
        <p:nvSpPr>
          <p:cNvPr id="9" name="ZoneTexte 8"/>
          <p:cNvSpPr txBox="1"/>
          <p:nvPr/>
        </p:nvSpPr>
        <p:spPr>
          <a:xfrm>
            <a:off x="4571999" y="5265096"/>
            <a:ext cx="7258639" cy="707886"/>
          </a:xfrm>
          <a:prstGeom prst="rect">
            <a:avLst/>
          </a:prstGeom>
          <a:noFill/>
        </p:spPr>
        <p:txBody>
          <a:bodyPr wrap="square" rtlCol="0">
            <a:spAutoFit/>
          </a:bodyPr>
          <a:lstStyle/>
          <a:p>
            <a:r>
              <a:rPr lang="fr-CA" sz="2000" dirty="0"/>
              <a:t>En 2003, le gouvernement produisait un guide sur la révision des structure de l’État et des programmes gouvernementaux</a:t>
            </a:r>
          </a:p>
        </p:txBody>
      </p:sp>
    </p:spTree>
    <p:extLst>
      <p:ext uri="{BB962C8B-B14F-4D97-AF65-F5344CB8AC3E}">
        <p14:creationId xmlns:p14="http://schemas.microsoft.com/office/powerpoint/2010/main" val="1634071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4400" dirty="0"/>
              <a:t>Un tournant majeur la réingénierie de l’État </a:t>
            </a:r>
          </a:p>
        </p:txBody>
      </p:sp>
      <p:sp>
        <p:nvSpPr>
          <p:cNvPr id="3" name="Espace réservé du contenu 2"/>
          <p:cNvSpPr txBox="1">
            <a:spLocks/>
          </p:cNvSpPr>
          <p:nvPr/>
        </p:nvSpPr>
        <p:spPr>
          <a:xfrm>
            <a:off x="3017520" y="1971041"/>
            <a:ext cx="6431279" cy="3728720"/>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r>
              <a:rPr lang="fr-CA" sz="2200" dirty="0"/>
              <a:t>Chacun des programmes de l’État devait passer à travers ces 5 questions!</a:t>
            </a:r>
          </a:p>
          <a:p>
            <a:pPr marL="342900" indent="-342900">
              <a:buFont typeface="+mj-lt"/>
              <a:buAutoNum type="arabicPeriod"/>
            </a:pPr>
            <a:r>
              <a:rPr lang="fr-CA" sz="1800" b="1" dirty="0"/>
              <a:t>Rôle de l’État</a:t>
            </a:r>
            <a:r>
              <a:rPr lang="fr-CA" sz="1800" dirty="0"/>
              <a:t>: ce programme répond-il toujours à une mission essentielle de l’État?</a:t>
            </a:r>
          </a:p>
          <a:p>
            <a:pPr marL="342900" indent="-342900">
              <a:buFont typeface="+mj-lt"/>
              <a:buAutoNum type="arabicPeriod"/>
            </a:pPr>
            <a:r>
              <a:rPr lang="fr-CA" sz="1800" b="1" dirty="0"/>
              <a:t>Efficacité</a:t>
            </a:r>
            <a:r>
              <a:rPr lang="fr-CA" sz="1800" dirty="0"/>
              <a:t>: Atteint-il toujours ses objectifs?</a:t>
            </a:r>
          </a:p>
          <a:p>
            <a:pPr marL="342900" indent="-342900">
              <a:buFont typeface="+mj-lt"/>
              <a:buAutoNum type="arabicPeriod"/>
            </a:pPr>
            <a:r>
              <a:rPr lang="fr-CA" sz="1800" b="1" dirty="0"/>
              <a:t>Efficience</a:t>
            </a:r>
            <a:r>
              <a:rPr lang="fr-CA" sz="1800" dirty="0"/>
              <a:t>: Pourrait-on l’offrir autrement à moindre coût tout en préservant la qualité du service aux citoyens?</a:t>
            </a:r>
          </a:p>
          <a:p>
            <a:pPr marL="342900" indent="-342900">
              <a:buFont typeface="+mj-lt"/>
              <a:buAutoNum type="arabicPeriod"/>
            </a:pPr>
            <a:r>
              <a:rPr lang="fr-CA" sz="1800" b="1" dirty="0"/>
              <a:t>Subsidiarité</a:t>
            </a:r>
            <a:r>
              <a:rPr lang="fr-CA" sz="1800" dirty="0"/>
              <a:t>: Quelle est la meilleure instance pour en assumer la gestion?</a:t>
            </a:r>
          </a:p>
          <a:p>
            <a:pPr marL="342900" indent="-342900">
              <a:buFont typeface="+mj-lt"/>
              <a:buAutoNum type="arabicPeriod"/>
            </a:pPr>
            <a:r>
              <a:rPr lang="fr-CA" sz="1800" b="1" dirty="0"/>
              <a:t>Capacité financière</a:t>
            </a:r>
            <a:r>
              <a:rPr lang="fr-CA" sz="1800" dirty="0"/>
              <a:t>: A-t-on les moyens d’en assumer les coûts?</a:t>
            </a:r>
            <a:endParaRPr lang="fr-CA" dirty="0"/>
          </a:p>
          <a:p>
            <a:endParaRPr lang="en-CA" dirty="0"/>
          </a:p>
          <a:p>
            <a:endParaRPr lang="fr-CA" dirty="0"/>
          </a:p>
          <a:p>
            <a:pPr>
              <a:buFont typeface="Calibri" panose="020F0502020204030204" pitchFamily="34" charset="0"/>
              <a:buNone/>
            </a:pPr>
            <a:endParaRPr lang="fr-CA" dirty="0"/>
          </a:p>
          <a:p>
            <a:endParaRPr lang="fr-CA" dirty="0"/>
          </a:p>
          <a:p>
            <a:pPr>
              <a:buFont typeface="Calibri" panose="020F0502020204030204" pitchFamily="34" charset="0"/>
              <a:buNone/>
            </a:pPr>
            <a:endParaRPr lang="fr-CA" dirty="0"/>
          </a:p>
          <a:p>
            <a:pPr lvl="1"/>
            <a:endParaRPr lang="fr-CA" sz="1600" dirty="0"/>
          </a:p>
          <a:p>
            <a:endParaRPr lang="fr-CA" dirty="0"/>
          </a:p>
        </p:txBody>
      </p:sp>
    </p:spTree>
    <p:extLst>
      <p:ext uri="{BB962C8B-B14F-4D97-AF65-F5344CB8AC3E}">
        <p14:creationId xmlns:p14="http://schemas.microsoft.com/office/powerpoint/2010/main" val="3216383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Une porte s’ouvre pour les fondations privées</a:t>
            </a:r>
          </a:p>
        </p:txBody>
      </p:sp>
      <p:sp>
        <p:nvSpPr>
          <p:cNvPr id="4" name="Espace réservé du texte 3"/>
          <p:cNvSpPr>
            <a:spLocks noGrp="1"/>
          </p:cNvSpPr>
          <p:nvPr>
            <p:ph type="body" sz="half" idx="2"/>
          </p:nvPr>
        </p:nvSpPr>
        <p:spPr/>
        <p:txBody>
          <a:bodyPr/>
          <a:lstStyle/>
          <a:p>
            <a:r>
              <a:rPr lang="fr-CA" dirty="0"/>
              <a:t>Elles pourront davantage jouer un rôle décisionnel dans la société civile. </a:t>
            </a:r>
          </a:p>
        </p:txBody>
      </p:sp>
      <p:pic>
        <p:nvPicPr>
          <p:cNvPr id="2052" name="Picture 4" descr="Résultats de recherche d'images pour « décision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1044" y="3791664"/>
            <a:ext cx="2676525" cy="2076450"/>
          </a:xfrm>
          <a:prstGeom prst="rect">
            <a:avLst/>
          </a:prstGeom>
          <a:noFill/>
          <a:extLst>
            <a:ext uri="{909E8E84-426E-40DD-AFC4-6F175D3DCCD1}">
              <a14:hiddenFill xmlns:a14="http://schemas.microsoft.com/office/drawing/2010/main">
                <a:solidFill>
                  <a:srgbClr val="FFFFFF"/>
                </a:solidFill>
              </a14:hiddenFill>
            </a:ext>
          </a:extLst>
        </p:spPr>
      </p:pic>
      <p:sp>
        <p:nvSpPr>
          <p:cNvPr id="8" name="ZoneTexte 7"/>
          <p:cNvSpPr txBox="1"/>
          <p:nvPr/>
        </p:nvSpPr>
        <p:spPr>
          <a:xfrm>
            <a:off x="5552388" y="514355"/>
            <a:ext cx="5344998" cy="461665"/>
          </a:xfrm>
          <a:prstGeom prst="rect">
            <a:avLst/>
          </a:prstGeom>
          <a:noFill/>
        </p:spPr>
        <p:txBody>
          <a:bodyPr wrap="square" rtlCol="0">
            <a:spAutoFit/>
          </a:bodyPr>
          <a:lstStyle/>
          <a:p>
            <a:r>
              <a:rPr lang="fr-CA" sz="2400" b="1" dirty="0"/>
              <a:t>Charité versus investissements sociaux</a:t>
            </a:r>
          </a:p>
        </p:txBody>
      </p:sp>
      <p:sp>
        <p:nvSpPr>
          <p:cNvPr id="9" name="ZoneTexte 8"/>
          <p:cNvSpPr txBox="1"/>
          <p:nvPr/>
        </p:nvSpPr>
        <p:spPr>
          <a:xfrm>
            <a:off x="4751110" y="1263192"/>
            <a:ext cx="6730738" cy="1754326"/>
          </a:xfrm>
          <a:prstGeom prst="rect">
            <a:avLst/>
          </a:prstGeom>
          <a:solidFill>
            <a:schemeClr val="accent2">
              <a:lumMod val="40000"/>
              <a:lumOff val="60000"/>
            </a:schemeClr>
          </a:solidFill>
        </p:spPr>
        <p:txBody>
          <a:bodyPr wrap="square" rtlCol="0">
            <a:spAutoFit/>
          </a:bodyPr>
          <a:lstStyle/>
          <a:p>
            <a:pPr algn="just"/>
            <a:r>
              <a:rPr lang="fr-CA" b="1" dirty="0"/>
              <a:t>Philanthropie</a:t>
            </a:r>
          </a:p>
          <a:p>
            <a:pPr algn="just"/>
            <a:r>
              <a:rPr lang="fr-CA" dirty="0"/>
              <a:t>Générosité désintéressée ayant pour but l’amélioration de la vie d’autrui.</a:t>
            </a:r>
          </a:p>
          <a:p>
            <a:pPr algn="just"/>
            <a:endParaRPr lang="fr-CA" dirty="0"/>
          </a:p>
          <a:p>
            <a:pPr algn="just"/>
            <a:r>
              <a:rPr lang="fr-CA" b="1" dirty="0"/>
              <a:t>Philanthrope</a:t>
            </a:r>
          </a:p>
          <a:p>
            <a:pPr algn="just"/>
            <a:r>
              <a:rPr lang="fr-CA" dirty="0"/>
              <a:t>Qui agit de manière désintéressée.</a:t>
            </a:r>
          </a:p>
        </p:txBody>
      </p:sp>
      <p:sp>
        <p:nvSpPr>
          <p:cNvPr id="10" name="ZoneTexte 9"/>
          <p:cNvSpPr txBox="1"/>
          <p:nvPr/>
        </p:nvSpPr>
        <p:spPr>
          <a:xfrm>
            <a:off x="4751110" y="3304690"/>
            <a:ext cx="6730738" cy="3139321"/>
          </a:xfrm>
          <a:prstGeom prst="rect">
            <a:avLst/>
          </a:prstGeom>
          <a:solidFill>
            <a:schemeClr val="tx2">
              <a:lumMod val="20000"/>
              <a:lumOff val="80000"/>
            </a:schemeClr>
          </a:solidFill>
        </p:spPr>
        <p:txBody>
          <a:bodyPr wrap="square" rtlCol="0">
            <a:spAutoFit/>
          </a:bodyPr>
          <a:lstStyle/>
          <a:p>
            <a:r>
              <a:rPr lang="fr-CA" b="1" dirty="0"/>
              <a:t>Nouvelle philanthropie ou philanthropie entrepreneuriale</a:t>
            </a:r>
          </a:p>
          <a:p>
            <a:r>
              <a:rPr lang="fr-CA" dirty="0"/>
              <a:t>S’impliquer pour faire la différence, donner représente un investissement.</a:t>
            </a:r>
          </a:p>
          <a:p>
            <a:endParaRPr lang="fr-CA" dirty="0"/>
          </a:p>
          <a:p>
            <a:r>
              <a:rPr lang="fr-CA" dirty="0"/>
              <a:t>Ce type de philanthropie veut démontrer que les stratégies de l’entreprise privée sont applicables pour régler les problèmes sociaux.</a:t>
            </a:r>
          </a:p>
          <a:p>
            <a:endParaRPr lang="fr-CA" dirty="0"/>
          </a:p>
          <a:p>
            <a:r>
              <a:rPr lang="fr-CA" dirty="0"/>
              <a:t>Elle veut démontrer que ses manières de faire sont plus efficaces que celles des autres secteurs, dont le secteur public.</a:t>
            </a:r>
          </a:p>
          <a:p>
            <a:endParaRPr lang="fr-CA" dirty="0"/>
          </a:p>
          <a:p>
            <a:r>
              <a:rPr lang="fr-CA" dirty="0"/>
              <a:t>Entre davantage dans une logique de services.</a:t>
            </a:r>
          </a:p>
        </p:txBody>
      </p:sp>
    </p:spTree>
    <p:extLst>
      <p:ext uri="{BB962C8B-B14F-4D97-AF65-F5344CB8AC3E}">
        <p14:creationId xmlns:p14="http://schemas.microsoft.com/office/powerpoint/2010/main" val="663216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a:t>Pourquoi l’État laisse tant d’espace au privé?</a:t>
            </a:r>
          </a:p>
        </p:txBody>
      </p:sp>
      <p:sp>
        <p:nvSpPr>
          <p:cNvPr id="4" name="Espace réservé du contenu 3"/>
          <p:cNvSpPr>
            <a:spLocks noGrp="1"/>
          </p:cNvSpPr>
          <p:nvPr>
            <p:ph sz="half" idx="2"/>
            <p:custDataLst>
              <p:tags r:id="rId2"/>
            </p:custDataLst>
          </p:nvPr>
        </p:nvSpPr>
        <p:spPr>
          <a:xfrm>
            <a:off x="5118440" y="1835906"/>
            <a:ext cx="4610021" cy="3329984"/>
          </a:xfrm>
        </p:spPr>
        <p:txBody>
          <a:bodyPr>
            <a:normAutofit/>
          </a:bodyPr>
          <a:lstStyle/>
          <a:p>
            <a:pPr marL="0" indent="0">
              <a:buNone/>
            </a:pPr>
            <a:r>
              <a:rPr lang="fr-CA" sz="2100" dirty="0"/>
              <a:t>Dans le discours dominant de l’élimination de la dette, l’État cherche à: </a:t>
            </a:r>
          </a:p>
          <a:p>
            <a:pPr>
              <a:buFont typeface="Wingdings" panose="05000000000000000000" pitchFamily="2" charset="2"/>
              <a:buChar char="ü"/>
            </a:pPr>
            <a:r>
              <a:rPr lang="fr-CA" sz="1800" dirty="0"/>
              <a:t>Légitimer ses actions</a:t>
            </a:r>
          </a:p>
          <a:p>
            <a:pPr>
              <a:buFont typeface="Wingdings" panose="05000000000000000000" pitchFamily="2" charset="2"/>
              <a:buChar char="ü"/>
            </a:pPr>
            <a:r>
              <a:rPr lang="fr-CA" sz="1800" dirty="0"/>
              <a:t>Démontrer qu’il peut agir</a:t>
            </a:r>
          </a:p>
          <a:p>
            <a:pPr>
              <a:buFont typeface="Wingdings" panose="05000000000000000000" pitchFamily="2" charset="2"/>
              <a:buChar char="ü"/>
            </a:pPr>
            <a:r>
              <a:rPr lang="fr-CA" sz="1800" b="1" dirty="0"/>
              <a:t>Réduire les dépenses de l’État</a:t>
            </a:r>
          </a:p>
          <a:p>
            <a:pPr>
              <a:buFont typeface="Wingdings" panose="05000000000000000000" pitchFamily="2" charset="2"/>
              <a:buChar char="ü"/>
            </a:pPr>
            <a:r>
              <a:rPr lang="fr-CA" sz="1800" dirty="0"/>
              <a:t>Se détacher de l’État providence</a:t>
            </a:r>
          </a:p>
          <a:p>
            <a:pPr marL="0" indent="0">
              <a:buNone/>
            </a:pPr>
            <a:r>
              <a:rPr lang="fr-CA" sz="1800" b="1" dirty="0"/>
              <a:t>Et pour la population… Les fondations sont des sauveurs! </a:t>
            </a:r>
          </a:p>
        </p:txBody>
      </p:sp>
      <p:pic>
        <p:nvPicPr>
          <p:cNvPr id="4098" name="Picture 2" descr="Résultats de recherche d'images pour « dette »"/>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83097" y="1835906"/>
            <a:ext cx="3634000" cy="22097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9724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noAutofit/>
          </a:bodyPr>
          <a:lstStyle/>
          <a:p>
            <a:r>
              <a:rPr lang="fr-CA" sz="3600" dirty="0"/>
              <a:t>Les nouvelles fondations privées et les approches communautaires : deux mondes!</a:t>
            </a:r>
          </a:p>
        </p:txBody>
      </p:sp>
      <p:sp>
        <p:nvSpPr>
          <p:cNvPr id="3" name="Espace réservé du contenu 2"/>
          <p:cNvSpPr>
            <a:spLocks noGrp="1"/>
          </p:cNvSpPr>
          <p:nvPr>
            <p:ph idx="1"/>
            <p:custDataLst>
              <p:tags r:id="rId2"/>
            </p:custDataLst>
          </p:nvPr>
        </p:nvSpPr>
        <p:spPr>
          <a:xfrm>
            <a:off x="2385276" y="5445224"/>
            <a:ext cx="7467168" cy="648072"/>
          </a:xfrm>
          <a:solidFill>
            <a:schemeClr val="accent1">
              <a:lumMod val="20000"/>
              <a:lumOff val="80000"/>
            </a:schemeClr>
          </a:solidFill>
        </p:spPr>
        <p:txBody>
          <a:bodyPr>
            <a:normAutofit/>
          </a:bodyPr>
          <a:lstStyle/>
          <a:p>
            <a:pPr marL="0" indent="0" algn="ctr">
              <a:buNone/>
            </a:pPr>
            <a:r>
              <a:rPr lang="fr-CA" sz="1800" dirty="0"/>
              <a:t>entrave la logique démocratique et participative que privilégie l’action communautaire autonome</a:t>
            </a:r>
          </a:p>
          <a:p>
            <a:pPr algn="ctr"/>
            <a:endParaRPr lang="fr-CA" dirty="0"/>
          </a:p>
        </p:txBody>
      </p:sp>
      <p:sp>
        <p:nvSpPr>
          <p:cNvPr id="4" name="ZoneTexte 3"/>
          <p:cNvSpPr txBox="1"/>
          <p:nvPr>
            <p:custDataLst>
              <p:tags r:id="rId3"/>
            </p:custDataLst>
          </p:nvPr>
        </p:nvSpPr>
        <p:spPr>
          <a:xfrm>
            <a:off x="4367808" y="1844824"/>
            <a:ext cx="2880320" cy="400110"/>
          </a:xfrm>
          <a:prstGeom prst="rect">
            <a:avLst/>
          </a:prstGeom>
          <a:noFill/>
        </p:spPr>
        <p:txBody>
          <a:bodyPr wrap="square" rtlCol="0">
            <a:spAutoFit/>
          </a:bodyPr>
          <a:lstStyle/>
          <a:p>
            <a:r>
              <a:rPr lang="fr-CA" sz="2000" b="1" dirty="0"/>
              <a:t>La nouvelle philanthropie</a:t>
            </a:r>
            <a:r>
              <a:rPr lang="fr-CA" sz="2000" dirty="0"/>
              <a:t> </a:t>
            </a:r>
          </a:p>
        </p:txBody>
      </p:sp>
      <p:sp>
        <p:nvSpPr>
          <p:cNvPr id="5" name="ZoneTexte 4"/>
          <p:cNvSpPr txBox="1"/>
          <p:nvPr>
            <p:custDataLst>
              <p:tags r:id="rId4"/>
            </p:custDataLst>
          </p:nvPr>
        </p:nvSpPr>
        <p:spPr>
          <a:xfrm>
            <a:off x="2385276" y="2564904"/>
            <a:ext cx="7467168" cy="923330"/>
          </a:xfrm>
          <a:prstGeom prst="rect">
            <a:avLst/>
          </a:prstGeom>
          <a:solidFill>
            <a:schemeClr val="accent1">
              <a:lumMod val="20000"/>
              <a:lumOff val="80000"/>
            </a:schemeClr>
          </a:solidFill>
        </p:spPr>
        <p:txBody>
          <a:bodyPr wrap="square" rtlCol="0">
            <a:spAutoFit/>
          </a:bodyPr>
          <a:lstStyle/>
          <a:p>
            <a:pPr algn="ctr"/>
            <a:r>
              <a:rPr lang="fr-CA" dirty="0"/>
              <a:t>veut résoudre les problèmes sociaux en intervenant sur les comportements des individus considérés « à risque », plutôt qu’en situant ces problèmes dans un contexte social et politique où les rapports de pouvoir sont asymétriques.</a:t>
            </a:r>
          </a:p>
        </p:txBody>
      </p:sp>
      <p:sp>
        <p:nvSpPr>
          <p:cNvPr id="6" name="Flèche vers le bas 5"/>
          <p:cNvSpPr/>
          <p:nvPr>
            <p:custDataLst>
              <p:tags r:id="rId5"/>
            </p:custDataLst>
          </p:nvPr>
        </p:nvSpPr>
        <p:spPr>
          <a:xfrm>
            <a:off x="5591944" y="2244934"/>
            <a:ext cx="288032" cy="3199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7" name="ZoneTexte 6"/>
          <p:cNvSpPr txBox="1"/>
          <p:nvPr>
            <p:custDataLst>
              <p:tags r:id="rId6"/>
            </p:custDataLst>
          </p:nvPr>
        </p:nvSpPr>
        <p:spPr>
          <a:xfrm>
            <a:off x="2385276" y="3662439"/>
            <a:ext cx="7467168" cy="646331"/>
          </a:xfrm>
          <a:prstGeom prst="rect">
            <a:avLst/>
          </a:prstGeom>
          <a:solidFill>
            <a:schemeClr val="accent1">
              <a:lumMod val="20000"/>
              <a:lumOff val="80000"/>
            </a:schemeClr>
          </a:solidFill>
        </p:spPr>
        <p:txBody>
          <a:bodyPr wrap="square" rtlCol="0">
            <a:spAutoFit/>
          </a:bodyPr>
          <a:lstStyle/>
          <a:p>
            <a:pPr algn="ctr"/>
            <a:r>
              <a:rPr lang="fr-CA" dirty="0"/>
              <a:t>considère que les pratiques et les solutions identifiées par les experts sont supérieures à celles identifiées par les non-experts. </a:t>
            </a:r>
          </a:p>
        </p:txBody>
      </p:sp>
      <p:sp>
        <p:nvSpPr>
          <p:cNvPr id="8" name="ZoneTexte 7"/>
          <p:cNvSpPr txBox="1"/>
          <p:nvPr>
            <p:custDataLst>
              <p:tags r:id="rId7"/>
            </p:custDataLst>
          </p:nvPr>
        </p:nvSpPr>
        <p:spPr>
          <a:xfrm>
            <a:off x="2385276" y="4415331"/>
            <a:ext cx="7467168" cy="923330"/>
          </a:xfrm>
          <a:prstGeom prst="rect">
            <a:avLst/>
          </a:prstGeom>
          <a:solidFill>
            <a:schemeClr val="accent1">
              <a:lumMod val="20000"/>
              <a:lumOff val="80000"/>
            </a:schemeClr>
          </a:solidFill>
        </p:spPr>
        <p:txBody>
          <a:bodyPr wrap="square" rtlCol="0">
            <a:spAutoFit/>
          </a:bodyPr>
          <a:lstStyle/>
          <a:p>
            <a:pPr algn="ctr"/>
            <a:r>
              <a:rPr lang="fr-CA" dirty="0"/>
              <a:t>Privilégie une approche descendante (top Down) tant pour déterminer les besoins et les priorités que les pratiques et les interventions. Celle-ci contraste avec l’approche ascendante privilégiée par les milieux communautaires.</a:t>
            </a:r>
          </a:p>
        </p:txBody>
      </p:sp>
      <p:pic>
        <p:nvPicPr>
          <p:cNvPr id="4098" name="Picture 2" descr="Résultats de recherche d'images pour « 2 mondes »"/>
          <p:cNvPicPr>
            <a:picLocks noChangeAspect="1" noChangeArrowheads="1"/>
          </p:cNvPicPr>
          <p:nvPr>
            <p:custDataLst>
              <p:tags r:id="rId8"/>
            </p:custDataLst>
          </p:nvPr>
        </p:nvPicPr>
        <p:blipFill>
          <a:blip r:embed="rId11" cstate="print">
            <a:extLst>
              <a:ext uri="{28A0092B-C50C-407E-A947-70E740481C1C}">
                <a14:useLocalDpi xmlns:a14="http://schemas.microsoft.com/office/drawing/2010/main" val="0"/>
              </a:ext>
            </a:extLst>
          </a:blip>
          <a:srcRect/>
          <a:stretch>
            <a:fillRect/>
          </a:stretch>
        </p:blipFill>
        <p:spPr bwMode="auto">
          <a:xfrm>
            <a:off x="7488792" y="1348809"/>
            <a:ext cx="2363652" cy="1214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549117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8"/>
</p:tagLst>
</file>

<file path=ppt/tags/tag2.xml><?xml version="1.0" encoding="utf-8"?>
<p:tagLst xmlns:a="http://schemas.openxmlformats.org/drawingml/2006/main" xmlns:r="http://schemas.openxmlformats.org/officeDocument/2006/relationships" xmlns:p="http://schemas.openxmlformats.org/presentationml/2006/main">
  <p:tag name="NUM" val="3"/>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3"/>
</p:tagLst>
</file>

<file path=ppt/tags/tag6.xml><?xml version="1.0" encoding="utf-8"?>
<p:tagLst xmlns:a="http://schemas.openxmlformats.org/drawingml/2006/main" xmlns:r="http://schemas.openxmlformats.org/officeDocument/2006/relationships" xmlns:p="http://schemas.openxmlformats.org/presentationml/2006/main">
  <p:tag name="NUM" val="4"/>
</p:tagLst>
</file>

<file path=ppt/tags/tag7.xml><?xml version="1.0" encoding="utf-8"?>
<p:tagLst xmlns:a="http://schemas.openxmlformats.org/drawingml/2006/main" xmlns:r="http://schemas.openxmlformats.org/officeDocument/2006/relationships" xmlns:p="http://schemas.openxmlformats.org/presentationml/2006/main">
  <p:tag name="NUM" val="5"/>
</p:tagLst>
</file>

<file path=ppt/tags/tag8.xml><?xml version="1.0" encoding="utf-8"?>
<p:tagLst xmlns:a="http://schemas.openxmlformats.org/drawingml/2006/main" xmlns:r="http://schemas.openxmlformats.org/officeDocument/2006/relationships" xmlns:p="http://schemas.openxmlformats.org/presentationml/2006/main">
  <p:tag name="NUM" val="6"/>
</p:tagLst>
</file>

<file path=ppt/tags/tag9.xml><?xml version="1.0" encoding="utf-8"?>
<p:tagLst xmlns:a="http://schemas.openxmlformats.org/drawingml/2006/main" xmlns:r="http://schemas.openxmlformats.org/officeDocument/2006/relationships" xmlns:p="http://schemas.openxmlformats.org/presentationml/2006/main">
  <p:tag name="NUM" val="7"/>
</p:tagLst>
</file>

<file path=ppt/theme/theme1.xml><?xml version="1.0" encoding="utf-8"?>
<a:theme xmlns:a="http://schemas.openxmlformats.org/drawingml/2006/main" name="Rétrospective">
  <a:themeElements>
    <a:clrScheme name="Rétrospective">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étrospectiv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471</TotalTime>
  <Words>1756</Words>
  <Application>Microsoft Office PowerPoint</Application>
  <PresentationFormat>Grand écran</PresentationFormat>
  <Paragraphs>150</Paragraphs>
  <Slides>11</Slides>
  <Notes>7</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Calibri</vt:lpstr>
      <vt:lpstr>Calibri Light</vt:lpstr>
      <vt:lpstr>Wingdings</vt:lpstr>
      <vt:lpstr>Rétrospective</vt:lpstr>
      <vt:lpstr>Quand le gouvernance de l’État ouvre la porte à la philanthropie privée  nouvelle philanthropie ou  philanthropie entrepreneuriale </vt:lpstr>
      <vt:lpstr>Est-ce que les politiques néolibérales influencent la place occupée par les fondations privées?</vt:lpstr>
      <vt:lpstr>Avec le néolibéralisme l’État a modifié les fondements de son action et de ses rapport au marché… y compris auprès de la sphère publique.</vt:lpstr>
      <vt:lpstr>Du néolibéralisme à la gestion entrepreneuriale de l’État</vt:lpstr>
      <vt:lpstr>L’EXEMPLE QUÉBÉCOIS</vt:lpstr>
      <vt:lpstr>Un tournant majeur la réingénierie de l’État </vt:lpstr>
      <vt:lpstr>Une porte s’ouvre pour les fondations privées</vt:lpstr>
      <vt:lpstr>Pourquoi l’État laisse tant d’espace au privé?</vt:lpstr>
      <vt:lpstr>Les nouvelles fondations privées et les approches communautaires : deux mondes!</vt:lpstr>
      <vt:lpstr>Les impacts de la gestion entrepreneuriale sur les OCA</vt:lpstr>
      <vt:lpstr>Les enjeux liés à la place grandissante occupée par les fondations privées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gouvernance entrepreneuriale de l’État  UNE NOUVELLE GOUVERNANCE…PAS SI NOUVELLE!</dc:title>
  <dc:creator>Maya Fernet</dc:creator>
  <cp:lastModifiedBy>Maxime Tremblay</cp:lastModifiedBy>
  <cp:revision>54</cp:revision>
  <dcterms:created xsi:type="dcterms:W3CDTF">2017-02-06T06:05:05Z</dcterms:created>
  <dcterms:modified xsi:type="dcterms:W3CDTF">2024-04-18T13:23:42Z</dcterms:modified>
</cp:coreProperties>
</file>