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0.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2.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4.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6.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7.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8.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9.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0.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31.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32.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3.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4.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5.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6" r:id="rId5"/>
    <p:sldId id="257" r:id="rId6"/>
    <p:sldId id="296" r:id="rId7"/>
    <p:sldId id="258" r:id="rId8"/>
    <p:sldId id="259" r:id="rId9"/>
    <p:sldId id="261" r:id="rId10"/>
    <p:sldId id="293" r:id="rId11"/>
    <p:sldId id="262" r:id="rId12"/>
    <p:sldId id="263" r:id="rId13"/>
    <p:sldId id="264" r:id="rId14"/>
    <p:sldId id="265" r:id="rId15"/>
    <p:sldId id="266" r:id="rId16"/>
    <p:sldId id="267" r:id="rId17"/>
    <p:sldId id="268" r:id="rId18"/>
    <p:sldId id="269" r:id="rId19"/>
    <p:sldId id="270" r:id="rId20"/>
    <p:sldId id="297" r:id="rId21"/>
    <p:sldId id="271" r:id="rId22"/>
    <p:sldId id="272" r:id="rId23"/>
    <p:sldId id="273" r:id="rId24"/>
    <p:sldId id="274" r:id="rId25"/>
    <p:sldId id="275" r:id="rId26"/>
    <p:sldId id="276" r:id="rId27"/>
    <p:sldId id="277" r:id="rId28"/>
    <p:sldId id="278" r:id="rId29"/>
    <p:sldId id="279" r:id="rId30"/>
    <p:sldId id="280" r:id="rId31"/>
    <p:sldId id="281" r:id="rId32"/>
    <p:sldId id="294" r:id="rId33"/>
    <p:sldId id="283" r:id="rId34"/>
    <p:sldId id="284" r:id="rId35"/>
    <p:sldId id="285" r:id="rId36"/>
    <p:sldId id="286" r:id="rId37"/>
    <p:sldId id="298" r:id="rId38"/>
    <p:sldId id="292" r:id="rId39"/>
    <p:sldId id="291" r:id="rId40"/>
  </p:sldIdLst>
  <p:sldSz cx="9144000" cy="6858000" type="screen4x3"/>
  <p:notesSz cx="6858000" cy="9144000"/>
  <p:embeddedFontLst>
    <p:embeddedFont>
      <p:font typeface="Arial Black" panose="020B0A04020102020204" pitchFamily="34" charset="0"/>
      <p:bold r:id="rId42"/>
    </p:embeddedFont>
    <p:embeddedFont>
      <p:font typeface="Century Gothic" panose="020B0502020202020204" pitchFamily="34" charset="0"/>
      <p:regular r:id="rId43"/>
      <p:bold r:id="rId44"/>
      <p:italic r:id="rId45"/>
      <p:boldItalic r:id="rId46"/>
    </p:embeddedFont>
    <p:embeddedFont>
      <p:font typeface="Noto Sans" panose="020B0502040504020204" pitchFamily="34" charset="0"/>
      <p:regular r:id="rId47"/>
      <p:bold r:id="rId48"/>
      <p:italic r:id="rId49"/>
      <p:boldItalic r:id="rId50"/>
    </p:embeddedFont>
    <p:embeddedFont>
      <p:font typeface="Segoe UI" panose="020B0502040204020203"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dVBwM/JPZ1krKDN3DsrUTZ5erN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4AE614-8BBB-77E3-6252-7FC12ECFC8B6}" name="Mercédez Roberge" initials="MR" userId="S::coordination@tabletrpocb.onmicrosoft.com::e5b256da-5d02-456a-babb-55d0005efd30" providerId="AD"/>
  <p188:author id="{E3162473-C96F-F9F3-99BF-D68C10106E5F}" name="Géraldine Bureau" initials="GB" userId="S::GeraldineBureau@TableTRPOCB.onmicrosoft.com::a33fbac8-d504-45ae-9ccd-26c08a626b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99" autoAdjust="0"/>
  </p:normalViewPr>
  <p:slideViewPr>
    <p:cSldViewPr snapToGrid="0">
      <p:cViewPr varScale="1">
        <p:scale>
          <a:sx n="58" d="100"/>
          <a:sy n="58" d="100"/>
        </p:scale>
        <p:origin x="552"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
        <p:nvSpPr>
          <p:cNvPr id="2" name="Espace réservé de l'image des diapositives 1">
            <a:extLst>
              <a:ext uri="{FF2B5EF4-FFF2-40B4-BE49-F238E27FC236}">
                <a16:creationId xmlns:a16="http://schemas.microsoft.com/office/drawing/2014/main" id="{7F9FEB17-3955-9019-51D2-61E2FF7FDF25}"/>
              </a:ext>
            </a:extLst>
          </p:cNvPr>
          <p:cNvSpPr>
            <a:spLocks noGrp="1" noRot="1" noChangeAspect="1"/>
          </p:cNvSpPr>
          <p:nvPr>
            <p:ph type="sldImg" idx="2"/>
          </p:nvPr>
        </p:nvSpPr>
        <p:spPr>
          <a:xfrm>
            <a:off x="685800" y="376881"/>
            <a:ext cx="2513013" cy="1884760"/>
          </a:xfrm>
          <a:prstGeom prst="rect">
            <a:avLst/>
          </a:prstGeom>
          <a:noFill/>
          <a:ln w="12700">
            <a:solidFill>
              <a:prstClr val="black"/>
            </a:solidFill>
          </a:ln>
        </p:spPr>
        <p:txBody>
          <a:bodyPr vert="horz" lIns="91440" tIns="45720" rIns="91440" bIns="45720" rtlCol="0" anchor="ctr"/>
          <a:lstStyle/>
          <a:p>
            <a:endParaRPr lang="fr-CA"/>
          </a:p>
        </p:txBody>
      </p:sp>
      <p:sp>
        <p:nvSpPr>
          <p:cNvPr id="9" name="Espace réservé des notes 8">
            <a:extLst>
              <a:ext uri="{FF2B5EF4-FFF2-40B4-BE49-F238E27FC236}">
                <a16:creationId xmlns:a16="http://schemas.microsoft.com/office/drawing/2014/main" id="{6E6ADABB-E425-6035-CA58-FFC9FDE52763}"/>
              </a:ext>
            </a:extLst>
          </p:cNvPr>
          <p:cNvSpPr>
            <a:spLocks noGrp="1"/>
          </p:cNvSpPr>
          <p:nvPr>
            <p:ph type="body" sz="quarter" idx="3"/>
          </p:nvPr>
        </p:nvSpPr>
        <p:spPr>
          <a:xfrm>
            <a:off x="685800" y="2446637"/>
            <a:ext cx="5486400" cy="609188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1673435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CA" dirty="0">
              <a:solidFill>
                <a:srgbClr val="FF0000"/>
              </a:solidFill>
            </a:endParaRPr>
          </a:p>
          <a:p>
            <a:pPr>
              <a:buClr>
                <a:schemeClr val="dk1"/>
              </a:buClr>
              <a:buSzPts val="1200"/>
              <a:buFont typeface="Calibri"/>
              <a:defRPr/>
            </a:pPr>
            <a:r>
              <a:rPr lang="fr-CA" b="1" dirty="0"/>
              <a:t>Note pour les personnes qui souhaitent utiliser cet outil de présentation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CA" dirty="0"/>
              <a:t>Cette présentation a été réalisée pour la </a:t>
            </a:r>
            <a:r>
              <a:rPr lang="fr-CA" dirty="0">
                <a:solidFill>
                  <a:srgbClr val="FFC000"/>
                </a:solidFill>
              </a:rPr>
              <a:t>trousse </a:t>
            </a:r>
            <a:r>
              <a:rPr lang="fr-CA" sz="1800" i="1" kern="1400" spc="-50" dirty="0">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Nos pratiques </a:t>
            </a:r>
            <a:r>
              <a:rPr lang="fr-CA" sz="1800" i="1" kern="1400" spc="-50" dirty="0">
                <a:solidFill>
                  <a:srgbClr val="C00000"/>
                </a:solidFill>
                <a:effectLst/>
                <a:latin typeface="Arial Black" panose="020B0A04020102020204" pitchFamily="34" charset="0"/>
                <a:ea typeface="Times New Roman" panose="02020603050405020304" pitchFamily="18" charset="0"/>
                <a:cs typeface="Times New Roman" panose="02020603050405020304" pitchFamily="18" charset="0"/>
              </a:rPr>
              <a:t>d’ACA, parlons-en</a:t>
            </a:r>
            <a:r>
              <a:rPr lang="fr-CA" sz="1800" i="1" kern="1400" spc="-5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CA" sz="1800" i="1" kern="1400" spc="-50" dirty="0">
                <a:solidFill>
                  <a:srgbClr val="C00000"/>
                </a:solidFill>
                <a:effectLst/>
                <a:latin typeface="Arial Black" panose="020B0A04020102020204" pitchFamily="34" charset="0"/>
                <a:ea typeface="Times New Roman" panose="02020603050405020304" pitchFamily="18" charset="0"/>
                <a:cs typeface="Times New Roman" panose="02020603050405020304" pitchFamily="18" charset="0"/>
              </a:rPr>
              <a:t>!,</a:t>
            </a:r>
            <a:r>
              <a:rPr lang="fr-CA" sz="1800" i="0" kern="1400" spc="-50" dirty="0">
                <a:solidFill>
                  <a:srgbClr val="C00000"/>
                </a:solidFill>
                <a:effectLst/>
                <a:latin typeface="Arial Black" panose="020B0A04020102020204" pitchFamily="34" charset="0"/>
                <a:ea typeface="Times New Roman" panose="02020603050405020304" pitchFamily="18" charset="0"/>
                <a:cs typeface="Times New Roman" panose="02020603050405020304" pitchFamily="18" charset="0"/>
              </a:rPr>
              <a:t> dans le cadre du projet l’ACA chez les OCASSS.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CA" sz="1800" i="0" kern="1400" spc="-50" dirty="0">
              <a:solidFill>
                <a:srgbClr val="C00000"/>
              </a:solidFill>
              <a:effectLst/>
              <a:latin typeface="Arial Black" panose="020B0A040201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CA" sz="1800" i="0" kern="1400" spc="-50" dirty="0">
                <a:solidFill>
                  <a:srgbClr val="C00000"/>
                </a:solidFill>
                <a:effectLst/>
                <a:latin typeface="Arial Black" panose="020B0A04020102020204" pitchFamily="34" charset="0"/>
                <a:ea typeface="Times New Roman" panose="02020603050405020304" pitchFamily="18" charset="0"/>
                <a:cs typeface="Times New Roman" panose="02020603050405020304" pitchFamily="18" charset="0"/>
              </a:rPr>
              <a:t>Elle peut aussi être utilisée dans un autre contexte, pour discuter d</a:t>
            </a:r>
            <a:r>
              <a:rPr lang="fr-CA" sz="1800" dirty="0"/>
              <a:t>es particularités de l’action communautaire autonome (ACA).</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CA" sz="180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CA" sz="1800" i="0" kern="1400" spc="-50" dirty="0">
                <a:solidFill>
                  <a:srgbClr val="C00000"/>
                </a:solidFill>
                <a:effectLst/>
                <a:latin typeface="Arial Black" panose="020B0A04020102020204" pitchFamily="34" charset="0"/>
                <a:ea typeface="Times New Roman" panose="02020603050405020304" pitchFamily="18" charset="0"/>
                <a:cs typeface="Times New Roman" panose="02020603050405020304" pitchFamily="18" charset="0"/>
              </a:rPr>
              <a:t>N’hésitez pas à l’adapter à vos besoins ni à nous contacter si vous avez des questions ou pour demander du soutien.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CA" sz="1800" kern="1400" spc="-50" dirty="0">
              <a:solidFill>
                <a:srgbClr val="C00000"/>
              </a:solidFill>
              <a:effectLst/>
              <a:latin typeface="Arial Black" panose="020B0A040201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D’où viennent les organismes d’ACA</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Avant la Révolution tranquille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Les activités qu’on fait aujourd’hui étaient souvent réalisées par des organisations charitables, sous la tutelle du clergé.</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Je vous donne un exemple. Même s’il est un peu réducteur, il permet de donner une idée de l’esprit dans lequel étaient réalisées les actions à cette époque. Une femme se présente à l’église, son mari a eu un accident de travail. Il ne peut plus travailler, il n’y a plus d’argent qui rentre à la maison, son mari a sombré dans l’alcool, il a commencé à être agressif, elle a de la difficulté à nourrir ses 8 enfants. Elle demande de l’aide. Il se peut qu’on lui offrait des vêtements puis de la nourriture avec une approche du genre «</a:t>
            </a:r>
            <a:r>
              <a:rPr lang="fr-CA" sz="1800" i="1" dirty="0">
                <a:effectLst/>
                <a:latin typeface="Arial" panose="020B0604020202020204" pitchFamily="34" charset="0"/>
                <a:ea typeface="Calibri" panose="020F0502020204030204" pitchFamily="34" charset="0"/>
                <a:cs typeface="Times New Roman" panose="02020603050405020304" pitchFamily="18" charset="0"/>
              </a:rPr>
              <a:t>Prend ce qu’on peut t’offrir et prie le bon Dieu en espérant que ta situation s’améliore».</a:t>
            </a:r>
            <a:r>
              <a:rPr lang="fr-CA" sz="1800" dirty="0">
                <a:effectLst/>
                <a:latin typeface="Arial" panose="020B0604020202020204" pitchFamily="34" charset="0"/>
                <a:ea typeface="Calibri" panose="020F0502020204030204" pitchFamily="34" charset="0"/>
                <a:cs typeface="Times New Roman" panose="02020603050405020304" pitchFamily="18" charset="0"/>
              </a:rPr>
              <a:t> Je caricature pas mal, mais tout ça pour dire qu’aujourd’hui, elle ne serait pas accueillie comme ça dans un organisme d’ACA. </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À l’époque, les problèmes sociaux sont surtout perçus comme des problèmes individuels, par exemple comme étant relatifs aux vices personnels et à la pauvreté ou à de mauvais penchants individuels.</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C’est dans ce contexte que plusieurs mouvements populaires prennent racine (inspirés du mouvement syndical). Ils revendiquent des services de l’État et une redistribution plus équitable de la richesse. C’est le début d’une tendance qui est toujours bien présente.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Des années 60 au début des années 80 </a:t>
            </a:r>
          </a:p>
          <a:p>
            <a:pPr>
              <a:lnSpc>
                <a:spcPct val="115000"/>
              </a:lnSpc>
              <a:spcAft>
                <a:spcPts val="1000"/>
              </a:spcAft>
            </a:pPr>
            <a:endParaRPr lang="fr-CA"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b="0" dirty="0">
                <a:effectLst/>
                <a:latin typeface="Arial" panose="020B0604020202020204" pitchFamily="34" charset="0"/>
                <a:ea typeface="Calibri" panose="020F0502020204030204" pitchFamily="34" charset="0"/>
                <a:cs typeface="Times New Roman" panose="02020603050405020304" pitchFamily="18" charset="0"/>
              </a:rPr>
              <a:t>Dans cette présentation, les limites des époques ne sont pas hyper précises, mais elles permettent de donner une idée des tendances.</a:t>
            </a:r>
          </a:p>
          <a:p>
            <a:pPr>
              <a:lnSpc>
                <a:spcPct val="115000"/>
              </a:lnSpc>
              <a:spcAft>
                <a:spcPts val="1000"/>
              </a:spcAft>
            </a:pPr>
            <a:endParaRPr lang="fr-CA"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Contexte d’État Providence (L’État offre maintenant des services et développe des programmes sociaux)</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Apparition du PSOC en 1973 </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 mouvement communautaire, avec le mouvement populaire et le mouvement des femmes (qui occupe une place significative), développent une pratique communautaire revendicatrice et politique.</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a:effectLst/>
                <a:latin typeface="Arial" panose="020B0604020202020204" pitchFamily="34" charset="0"/>
                <a:ea typeface="Calibri" panose="020F0502020204030204" pitchFamily="34" charset="0"/>
                <a:cs typeface="Times New Roman" panose="02020603050405020304" pitchFamily="18" charset="0"/>
              </a:rPr>
              <a:t>On compte moins sur la religion pour améliorer son sort, mais on s’attaque plus aux causes structurelles des problèmes.</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On revendique de meilleures conditions de vie, on mise sur la participation citoyenne, la reconnaissance des droits et l’action collective. </a:t>
            </a:r>
            <a:r>
              <a:rPr lang="fr-CA" sz="1800" dirty="0">
                <a:effectLst/>
                <a:latin typeface="Calibri" panose="020F0502020204030204" pitchFamily="34" charset="0"/>
                <a:ea typeface="Calibri" panose="020F0502020204030204" pitchFamily="34" charset="0"/>
                <a:cs typeface="Times New Roman" panose="02020603050405020304" pitchFamily="18" charset="0"/>
              </a:rPr>
              <a:t>On voit l’a</a:t>
            </a:r>
            <a:r>
              <a:rPr lang="fr-CA" sz="1800" dirty="0">
                <a:effectLst/>
                <a:latin typeface="Arial" panose="020B0604020202020204" pitchFamily="34" charset="0"/>
                <a:ea typeface="Calibri" panose="020F0502020204030204" pitchFamily="34" charset="0"/>
                <a:cs typeface="Times New Roman" panose="02020603050405020304" pitchFamily="18" charset="0"/>
              </a:rPr>
              <a:t>pparition de comités de citoyens, de groupes populaires et de défense collective des droits.</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Dans notre exemple de tantôt, il y a plein d’éléments sur lesquels on pourrait travailler pour soutenir la femme et sa famille : normes de sécurité au travail qui auraient pu prévenir l’accident de Monsieur, l’assurance-emploi qui permettrait à la famille d’avoir un revenu, l’homme pourrait avoir de l’aide pour sa consommation, la femme pourrait avoir accès à des services de garde pour travailler si elle le souhaitait, du soutien si elle décidait de quitter une situation de violence conjugale, elle pourrait avoir accès à un logement abordable, s’impliquer dans une cuisine collective, etc. </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De cette période découle un modèle de pratiques militantes qui relient les actions collectives à des perspectives de transformation des structures politiques.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4" name="Google Shape;1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Durant les années 80, on observe une forte croissance du nombre des groupes populaires et communautaires et une grande diversification.</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On voit aussi apparaitre de multiples coalitions sectorielles. C’est d’ailleurs à cette époque que datent les origines de la TRPOCB, où une douzaine de regroupements provinciaux se réunissent déjà régulièrement.</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 contexte de crise économique mondiale amène une remise en question de l’État providence. La restructuration du modèle de gestion du social ouvre le débat sur le rôle des organismes communautaires dans les divers programmes gouvernementaux. Il est nécessaire de redéfinir la relation entre l’État et le communautaire.</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C’est le début des demandes de reconnaissance de l’action communautaire autonome.</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En 1985, création de la Coalition des organismes communautaires du Québec (COCQ) (fin 1991). </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En octobre 1989, la COCQ organisme la 1re Journée nationale de visibilité du mouvement communautaire «Nous reconnaissez-vous».</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Ce que l’on revendique à ce moment-là ressemble à ce que l’on revendique encore aujourd’hui c’est-à-dire la reconnaissance de l’action communautaire et de son autonomie, le droit à un financement stable et décent ainsi que le respect des structures de représentations collectives que les groupes se donnent.</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Durant cette période-là, on cherche à se faire reconnaître, mais ça a aussi impliqué de se définir comme mouvement, tâche qui n’est pas nécessairement facile, surtout quand on prône des principes démocratiques assez élevés.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Dans cette diapo, on vous présente une image tirée d’un dépliant créé par le RQ-ACA.</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On ne le regardera pas dans le détail, mais l’idée est de vous montrer que le travail se poursuit dans les années 90 </a:t>
            </a:r>
            <a:r>
              <a:rPr lang="fr-CA" sz="1800" dirty="0">
                <a:effectLst/>
                <a:latin typeface="Calibri" panose="020F0502020204030204" pitchFamily="34" charset="0"/>
                <a:ea typeface="Calibri" panose="020F0502020204030204" pitchFamily="34" charset="0"/>
                <a:cs typeface="Times New Roman" panose="02020603050405020304" pitchFamily="18" charset="0"/>
              </a:rPr>
              <a:t>pour faire reconnaître le mouvement.</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Voici quelques moments clés :</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Lors des élections provinciales de 1994, le Parti québécois (PQ), via son programme, s’engage formellement à reconnaître l’apport du mouvement communautaire, entre autres en élaborant une politique de reconnaissance de l’ACA, en assurant un financement mieux adapté au rôle des organismes et en créant un secrétariat à l’action communautaire autonome (SACA. Le PQ est élu.</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En 1996 a lieu la 1re rencontre nationale du mouvement d’ACA. On y adopte un document, le «Principes d’une politique gouvernementale de reconnaissance et de financement de l’action communautaire autonome» qui détermine, entre autres, les caractéristiques de l’ACA. On crée aussi le Comité aviseur de l ’ACA (CA-ACA) — qui deviendra le Réseau québécois de l’action communautaire autonome (RQ-ACA) en 2006.</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2 ans plus tard, en 1998, a lieu la 2e rencontre nationale du mouvement d’ACA. On y adopte une «Déclaration des organismes d’action communautaire autonome» qui confirme les caractéristiques de l’ACA, précise des éléments en lien avec le financement (prépondérance en appui à la mission des organismes, sur une base triennale, diversification, soutien aux structures de représentation, etc.).</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En 2001, le gouvernement adopte la «Politique gouvernementale de reconnaissance et de soutien de l’action communautaire» (PRAC) (on va y revenir).</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Tout ça pour dire que le chemin vers l’adoption de la politique a été un travail de longue haleine, et qu’il ne s’est pas fait en harmonie à tout moment, tant à l’interne du mouvement qu’avec le gouvernement. Dans tous les cas, son adoption est un gain important pour le mouvement, même si elle ne contient pas toutes les demandes du mouvement formulées lors de sa création. On va y revenir tantôt.</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Si on voulait résumer ce qu’est l’ACA en quelques lignes, voici ce qu’on pourrait dire.</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C’est l’</a:t>
            </a:r>
            <a:r>
              <a:rPr lang="fr-CA" sz="1800" b="1" dirty="0">
                <a:effectLst/>
                <a:latin typeface="Arial" panose="020B0604020202020204" pitchFamily="34" charset="0"/>
                <a:ea typeface="Calibri" panose="020F0502020204030204" pitchFamily="34" charset="0"/>
                <a:cs typeface="Times New Roman" panose="02020603050405020304" pitchFamily="18" charset="0"/>
              </a:rPr>
              <a:t>action</a:t>
            </a:r>
            <a:r>
              <a:rPr lang="fr-CA" sz="1800" dirty="0">
                <a:effectLst/>
                <a:latin typeface="Arial" panose="020B0604020202020204" pitchFamily="34" charset="0"/>
                <a:ea typeface="Calibri" panose="020F0502020204030204" pitchFamily="34" charset="0"/>
                <a:cs typeface="Times New Roman" panose="02020603050405020304" pitchFamily="18" charset="0"/>
              </a:rPr>
              <a:t> des citoyens et des </a:t>
            </a:r>
            <a:r>
              <a:rPr lang="fr-CA" sz="1800" b="1" dirty="0">
                <a:effectLst/>
                <a:latin typeface="Arial" panose="020B0604020202020204" pitchFamily="34" charset="0"/>
                <a:ea typeface="Calibri" panose="020F0502020204030204" pitchFamily="34" charset="0"/>
                <a:cs typeface="Times New Roman" panose="02020603050405020304" pitchFamily="18" charset="0"/>
              </a:rPr>
              <a:t>citoyennes</a:t>
            </a:r>
            <a:r>
              <a:rPr lang="fr-CA" sz="1800" dirty="0">
                <a:effectLst/>
                <a:latin typeface="Arial" panose="020B0604020202020204" pitchFamily="34" charset="0"/>
                <a:ea typeface="Calibri" panose="020F0502020204030204" pitchFamily="34" charset="0"/>
                <a:cs typeface="Times New Roman" panose="02020603050405020304" pitchFamily="18" charset="0"/>
              </a:rPr>
              <a:t> d’une </a:t>
            </a:r>
            <a:r>
              <a:rPr lang="fr-CA" sz="1800" b="1" dirty="0">
                <a:effectLst/>
                <a:latin typeface="Arial" panose="020B0604020202020204" pitchFamily="34" charset="0"/>
                <a:ea typeface="Calibri" panose="020F0502020204030204" pitchFamily="34" charset="0"/>
                <a:cs typeface="Times New Roman" panose="02020603050405020304" pitchFamily="18" charset="0"/>
              </a:rPr>
              <a:t>communauté</a:t>
            </a:r>
            <a:r>
              <a:rPr lang="fr-CA" sz="1800" dirty="0">
                <a:effectLst/>
                <a:latin typeface="Arial" panose="020B0604020202020204" pitchFamily="34" charset="0"/>
                <a:ea typeface="Calibri" panose="020F0502020204030204" pitchFamily="34" charset="0"/>
                <a:cs typeface="Times New Roman" panose="02020603050405020304" pitchFamily="18" charset="0"/>
              </a:rPr>
              <a:t> qui, face à une problématique sociale, décident de s’associer, de s’organiser et </a:t>
            </a:r>
            <a:r>
              <a:rPr lang="fr-CA" sz="1800" b="1" dirty="0">
                <a:effectLst/>
                <a:latin typeface="Arial" panose="020B0604020202020204" pitchFamily="34" charset="0"/>
                <a:ea typeface="Calibri" panose="020F0502020204030204" pitchFamily="34" charset="0"/>
                <a:cs typeface="Times New Roman" panose="02020603050405020304" pitchFamily="18" charset="0"/>
              </a:rPr>
              <a:t>d’agir sur leur milieu</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Les organismes d’ACA sont créés et administrés </a:t>
            </a:r>
            <a:r>
              <a:rPr lang="fr-CA" sz="1800" b="1" dirty="0">
                <a:effectLst/>
                <a:latin typeface="Arial" panose="020B0604020202020204" pitchFamily="34" charset="0"/>
                <a:ea typeface="Calibri" panose="020F0502020204030204" pitchFamily="34" charset="0"/>
                <a:cs typeface="Times New Roman" panose="02020603050405020304" pitchFamily="18" charset="0"/>
              </a:rPr>
              <a:t>par et pour</a:t>
            </a:r>
            <a:r>
              <a:rPr lang="fr-CA" sz="1800" dirty="0">
                <a:effectLst/>
                <a:latin typeface="Arial" panose="020B0604020202020204" pitchFamily="34" charset="0"/>
                <a:ea typeface="Calibri" panose="020F0502020204030204" pitchFamily="34" charset="0"/>
                <a:cs typeface="Times New Roman" panose="02020603050405020304" pitchFamily="18" charset="0"/>
              </a:rPr>
              <a:t> les gens de la communauté et leur action est </a:t>
            </a:r>
            <a:r>
              <a:rPr lang="fr-CA" sz="1800" b="1" dirty="0">
                <a:effectLst/>
                <a:latin typeface="Arial" panose="020B0604020202020204" pitchFamily="34" charset="0"/>
                <a:ea typeface="Calibri" panose="020F0502020204030204" pitchFamily="34" charset="0"/>
                <a:cs typeface="Times New Roman" panose="02020603050405020304" pitchFamily="18" charset="0"/>
              </a:rPr>
              <a:t>indépendante</a:t>
            </a:r>
            <a:r>
              <a:rPr lang="fr-CA" sz="1800" dirty="0">
                <a:effectLst/>
                <a:latin typeface="Arial" panose="020B0604020202020204" pitchFamily="34" charset="0"/>
                <a:ea typeface="Calibri" panose="020F0502020204030204" pitchFamily="34" charset="0"/>
                <a:cs typeface="Times New Roman" panose="02020603050405020304" pitchFamily="18" charset="0"/>
              </a:rPr>
              <a:t> des réseaux publics.</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Cette action qui prend plusieurs formes a une </a:t>
            </a:r>
            <a:r>
              <a:rPr lang="fr-CA" sz="1800" b="1" dirty="0">
                <a:effectLst/>
                <a:latin typeface="Arial" panose="020B0604020202020204" pitchFamily="34" charset="0"/>
                <a:ea typeface="Calibri" panose="020F0502020204030204" pitchFamily="34" charset="0"/>
                <a:cs typeface="Times New Roman" panose="02020603050405020304" pitchFamily="18" charset="0"/>
              </a:rPr>
              <a:t>visée de transformation sociale, </a:t>
            </a:r>
            <a:r>
              <a:rPr lang="fr-CA" sz="1800" dirty="0">
                <a:effectLst/>
                <a:latin typeface="Arial" panose="020B0604020202020204" pitchFamily="34" charset="0"/>
                <a:ea typeface="Calibri" panose="020F0502020204030204" pitchFamily="34" charset="0"/>
                <a:cs typeface="Times New Roman" panose="02020603050405020304" pitchFamily="18" charset="0"/>
              </a:rPr>
              <a:t>pour une plus grande justice, pour le progrès social.</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CA" dirty="0"/>
              <a:t>L’action des organismes d’ACA vise à :</a:t>
            </a:r>
          </a:p>
          <a:p>
            <a:pPr marL="0" lvl="0" indent="0" algn="l" rtl="0">
              <a:spcBef>
                <a:spcPts val="0"/>
              </a:spcBef>
              <a:spcAft>
                <a:spcPts val="0"/>
              </a:spcAft>
              <a:buClr>
                <a:schemeClr val="dk1"/>
              </a:buClr>
              <a:buSzPts val="1200"/>
              <a:buFont typeface="Calibri"/>
              <a:buNone/>
            </a:pPr>
            <a:endParaRPr lang="fr-CA" dirty="0"/>
          </a:p>
          <a:p>
            <a:pPr marL="742950" lvl="1" indent="-285750">
              <a:lnSpc>
                <a:spcPct val="115000"/>
              </a:lnSpc>
              <a:spcAft>
                <a:spcPts val="1000"/>
              </a:spcAft>
              <a:buFont typeface="Arial" panose="020B0604020202020204" pitchFamily="34" charset="0"/>
              <a:buChar char="•"/>
              <a:tabLst>
                <a:tab pos="914400" algn="l"/>
              </a:tabLst>
            </a:pPr>
            <a:r>
              <a:rPr lang="fr-CA" sz="1200" dirty="0">
                <a:effectLst/>
                <a:latin typeface="Arial" panose="020B0604020202020204" pitchFamily="34" charset="0"/>
                <a:ea typeface="Calibri" panose="020F0502020204030204" pitchFamily="34" charset="0"/>
                <a:cs typeface="Times New Roman" panose="02020603050405020304" pitchFamily="18" charset="0"/>
              </a:rPr>
              <a:t>Aider les gens à améliorer leurs </a:t>
            </a:r>
            <a:r>
              <a:rPr lang="fr-CA" sz="1200" b="1" dirty="0">
                <a:effectLst/>
                <a:latin typeface="Arial" panose="020B0604020202020204" pitchFamily="34" charset="0"/>
                <a:ea typeface="Calibri" panose="020F0502020204030204" pitchFamily="34" charset="0"/>
                <a:cs typeface="Times New Roman" panose="02020603050405020304" pitchFamily="18" charset="0"/>
              </a:rPr>
              <a:t>conditions de vie</a:t>
            </a:r>
            <a:r>
              <a:rPr lang="fr-CA" sz="1200" dirty="0">
                <a:effectLst/>
                <a:latin typeface="Arial" panose="020B0604020202020204" pitchFamily="34" charset="0"/>
                <a:ea typeface="Calibri" panose="020F0502020204030204" pitchFamily="34" charset="0"/>
                <a:cs typeface="Times New Roman" panose="02020603050405020304" pitchFamily="18" charset="0"/>
              </a:rPr>
              <a:t>, à défendre leurs </a:t>
            </a:r>
            <a:r>
              <a:rPr lang="fr-CA" sz="1200" b="1" dirty="0">
                <a:effectLst/>
                <a:latin typeface="Arial" panose="020B0604020202020204" pitchFamily="34" charset="0"/>
                <a:ea typeface="Calibri" panose="020F0502020204030204" pitchFamily="34" charset="0"/>
                <a:cs typeface="Times New Roman" panose="02020603050405020304" pitchFamily="18" charset="0"/>
              </a:rPr>
              <a:t>droits</a:t>
            </a:r>
            <a:r>
              <a:rPr lang="fr-CA" sz="1200" dirty="0">
                <a:effectLst/>
                <a:latin typeface="Arial" panose="020B0604020202020204" pitchFamily="34" charset="0"/>
                <a:ea typeface="Calibri" panose="020F0502020204030204" pitchFamily="34" charset="0"/>
                <a:cs typeface="Times New Roman" panose="02020603050405020304" pitchFamily="18" charset="0"/>
              </a:rPr>
              <a:t> et à combattre les </a:t>
            </a:r>
            <a:r>
              <a:rPr lang="fr-CA" sz="1200" b="1" dirty="0">
                <a:effectLst/>
                <a:latin typeface="Arial" panose="020B0604020202020204" pitchFamily="34" charset="0"/>
                <a:ea typeface="Calibri" panose="020F0502020204030204" pitchFamily="34" charset="0"/>
                <a:cs typeface="Times New Roman" panose="02020603050405020304" pitchFamily="18" charset="0"/>
              </a:rPr>
              <a:t>discriminations</a:t>
            </a:r>
            <a:r>
              <a:rPr lang="fr-CA" sz="1200" dirty="0">
                <a:effectLst/>
                <a:latin typeface="Arial" panose="020B0604020202020204" pitchFamily="34" charset="0"/>
                <a:ea typeface="Calibri" panose="020F0502020204030204" pitchFamily="34" charset="0"/>
                <a:cs typeface="Times New Roman" panose="02020603050405020304" pitchFamily="18" charset="0"/>
              </a:rPr>
              <a:t> et les </a:t>
            </a:r>
            <a:r>
              <a:rPr lang="fr-CA" sz="1200" b="1" dirty="0">
                <a:effectLst/>
                <a:latin typeface="Arial" panose="020B0604020202020204" pitchFamily="34" charset="0"/>
                <a:ea typeface="Calibri" panose="020F0502020204030204" pitchFamily="34" charset="0"/>
                <a:cs typeface="Times New Roman" panose="02020603050405020304" pitchFamily="18" charset="0"/>
              </a:rPr>
              <a:t>injustices</a:t>
            </a:r>
            <a:r>
              <a:rPr lang="fr-CA" sz="1200" dirty="0">
                <a:effectLst/>
                <a:latin typeface="Arial" panose="020B0604020202020204" pitchFamily="34" charset="0"/>
                <a:ea typeface="Calibri" panose="020F0502020204030204" pitchFamily="34" charset="0"/>
                <a:cs typeface="Times New Roman" panose="02020603050405020304" pitchFamily="18" charset="0"/>
              </a:rPr>
              <a:t>.</a:t>
            </a:r>
          </a:p>
          <a:p>
            <a:pPr marL="742950" lvl="1" indent="-285750">
              <a:lnSpc>
                <a:spcPct val="115000"/>
              </a:lnSpc>
              <a:spcAft>
                <a:spcPts val="1000"/>
              </a:spcAft>
              <a:buFont typeface="Arial" panose="020B0604020202020204" pitchFamily="34" charset="0"/>
              <a:buChar char="•"/>
              <a:tabLst>
                <a:tab pos="91440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fr-CA" sz="1200" dirty="0">
                <a:effectLst/>
                <a:latin typeface="Arial" panose="020B0604020202020204" pitchFamily="34" charset="0"/>
                <a:ea typeface="Calibri" panose="020F0502020204030204" pitchFamily="34" charset="0"/>
                <a:cs typeface="Times New Roman" panose="02020603050405020304" pitchFamily="18" charset="0"/>
              </a:rPr>
              <a:t>Offrir un lieu de </a:t>
            </a:r>
            <a:r>
              <a:rPr lang="fr-CA" sz="1200" b="1" dirty="0">
                <a:effectLst/>
                <a:latin typeface="Arial" panose="020B0604020202020204" pitchFamily="34" charset="0"/>
                <a:ea typeface="Calibri" panose="020F0502020204030204" pitchFamily="34" charset="0"/>
                <a:cs typeface="Times New Roman" panose="02020603050405020304" pitchFamily="18" charset="0"/>
              </a:rPr>
              <a:t>participation citoyenne</a:t>
            </a:r>
            <a:r>
              <a:rPr lang="fr-CA" sz="1200" dirty="0">
                <a:effectLst/>
                <a:latin typeface="Arial" panose="020B0604020202020204" pitchFamily="34" charset="0"/>
                <a:ea typeface="Calibri" panose="020F0502020204030204" pitchFamily="34" charset="0"/>
                <a:cs typeface="Times New Roman" panose="02020603050405020304" pitchFamily="18" charset="0"/>
              </a:rPr>
              <a:t> pour donner une voix à ceux et celles qui sont généralement exclu-e-s du </a:t>
            </a:r>
            <a:r>
              <a:rPr lang="fr-CA" sz="1200" b="1" dirty="0">
                <a:effectLst/>
                <a:latin typeface="Arial" panose="020B0604020202020204" pitchFamily="34" charset="0"/>
                <a:ea typeface="Calibri" panose="020F0502020204030204" pitchFamily="34" charset="0"/>
                <a:cs typeface="Times New Roman" panose="02020603050405020304" pitchFamily="18" charset="0"/>
              </a:rPr>
              <a:t>débat public</a:t>
            </a:r>
            <a:r>
              <a:rPr lang="fr-CA" sz="1200" dirty="0">
                <a:effectLst/>
                <a:latin typeface="Arial" panose="020B0604020202020204" pitchFamily="34" charset="0"/>
                <a:ea typeface="Calibri" panose="020F0502020204030204" pitchFamily="34" charset="0"/>
                <a:cs typeface="Times New Roman" panose="02020603050405020304" pitchFamily="18" charset="0"/>
              </a:rPr>
              <a:t>.</a:t>
            </a:r>
          </a:p>
          <a:p>
            <a:pPr marL="742950" lvl="1" indent="-285750">
              <a:lnSpc>
                <a:spcPct val="115000"/>
              </a:lnSpc>
              <a:spcAft>
                <a:spcPts val="1000"/>
              </a:spcAft>
              <a:buFont typeface="Arial" panose="020B0604020202020204" pitchFamily="34" charset="0"/>
              <a:buChar char="•"/>
              <a:tabLst>
                <a:tab pos="91440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fr-CA" sz="1200" dirty="0">
                <a:effectLst/>
                <a:latin typeface="Arial" panose="020B0604020202020204" pitchFamily="34" charset="0"/>
                <a:ea typeface="Calibri" panose="020F0502020204030204" pitchFamily="34" charset="0"/>
                <a:cs typeface="Times New Roman" panose="02020603050405020304" pitchFamily="18" charset="0"/>
              </a:rPr>
              <a:t>Contribuer à l’amélioration des</a:t>
            </a:r>
            <a:r>
              <a:rPr lang="fr-CA" sz="1200" b="1" dirty="0">
                <a:effectLst/>
                <a:latin typeface="Arial" panose="020B0604020202020204" pitchFamily="34" charset="0"/>
                <a:ea typeface="Calibri" panose="020F0502020204030204" pitchFamily="34" charset="0"/>
                <a:cs typeface="Times New Roman" panose="02020603050405020304" pitchFamily="18" charset="0"/>
              </a:rPr>
              <a:t> lois</a:t>
            </a:r>
            <a:r>
              <a:rPr lang="fr-CA" sz="1200" dirty="0">
                <a:effectLst/>
                <a:latin typeface="Arial" panose="020B0604020202020204" pitchFamily="34" charset="0"/>
                <a:ea typeface="Calibri" panose="020F0502020204030204" pitchFamily="34" charset="0"/>
                <a:cs typeface="Times New Roman" panose="02020603050405020304" pitchFamily="18" charset="0"/>
              </a:rPr>
              <a:t> et des politiques </a:t>
            </a:r>
            <a:r>
              <a:rPr lang="fr-CA" sz="1200" b="1" dirty="0">
                <a:effectLst/>
                <a:latin typeface="Arial" panose="020B0604020202020204" pitchFamily="34" charset="0"/>
                <a:ea typeface="Calibri" panose="020F0502020204030204" pitchFamily="34" charset="0"/>
                <a:cs typeface="Times New Roman" panose="02020603050405020304" pitchFamily="18" charset="0"/>
              </a:rPr>
              <a:t>publiques</a:t>
            </a:r>
            <a:r>
              <a:rPr lang="fr-CA" sz="1200" dirty="0">
                <a:effectLst/>
                <a:latin typeface="Arial" panose="020B0604020202020204" pitchFamily="34" charset="0"/>
                <a:ea typeface="Calibri" panose="020F0502020204030204" pitchFamily="34" charset="0"/>
                <a:cs typeface="Times New Roman" panose="02020603050405020304" pitchFamily="18" charset="0"/>
              </a:rPr>
              <a:t>.</a:t>
            </a:r>
          </a:p>
          <a:p>
            <a:pPr marL="742950" lvl="1" indent="-285750">
              <a:lnSpc>
                <a:spcPct val="115000"/>
              </a:lnSpc>
              <a:spcAft>
                <a:spcPts val="1000"/>
              </a:spcAft>
              <a:buFont typeface="Arial" panose="020B0604020202020204" pitchFamily="34" charset="0"/>
              <a:buChar char="•"/>
              <a:tabLst>
                <a:tab pos="91440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200" dirty="0">
                <a:effectLst/>
                <a:latin typeface="Arial" panose="020B0604020202020204" pitchFamily="34" charset="0"/>
                <a:ea typeface="Calibri" panose="020F0502020204030204" pitchFamily="34" charset="0"/>
                <a:cs typeface="Times New Roman" panose="02020603050405020304" pitchFamily="18" charset="0"/>
              </a:rPr>
              <a:t>On est ambitieux, ça ne veut pas dire qu’on réussit toujours, mais ce qu’on fait s’inscrit dans ces idéaux-là.</a:t>
            </a:r>
          </a:p>
          <a:p>
            <a:pPr>
              <a:lnSpc>
                <a:spcPct val="115000"/>
              </a:lnSpc>
              <a:spcAft>
                <a:spcPts val="1000"/>
              </a:spcAft>
            </a:pPr>
            <a:r>
              <a:rPr lang="fr-CA" sz="1200" dirty="0">
                <a:effectLst/>
                <a:latin typeface="Arial" panose="020B0604020202020204" pitchFamily="34" charset="0"/>
                <a:ea typeface="Calibri" panose="020F0502020204030204" pitchFamily="34" charset="0"/>
                <a:cs typeface="Times New Roman" panose="02020603050405020304" pitchFamily="18" charset="0"/>
              </a:rPr>
              <a:t>Sur le long terme, notre engagement donne lieu à des améliorations à la société et parfois il empêche des reculs. </a:t>
            </a:r>
          </a:p>
          <a:p>
            <a:pPr>
              <a:lnSpc>
                <a:spcPct val="115000"/>
              </a:lnSpc>
              <a:spcAft>
                <a:spcPts val="1000"/>
              </a:spcAft>
            </a:pPr>
            <a:endParaRPr lang="fr-CA"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200" dirty="0">
                <a:effectLst/>
                <a:latin typeface="Arial" panose="020B0604020202020204" pitchFamily="34" charset="0"/>
                <a:ea typeface="Calibri" panose="020F0502020204030204" pitchFamily="34" charset="0"/>
                <a:cs typeface="Times New Roman" panose="02020603050405020304" pitchFamily="18" charset="0"/>
              </a:rPr>
              <a:t>Voici des exemples de grandes luttes qui ont chacune leurs plus petites luttes; égalité hommes femmes, lutte à la pauvreté, droit des consommateurs, etc.</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lang="fr-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400" b="1" dirty="0">
                <a:effectLst/>
                <a:latin typeface="Arial" panose="020B0604020202020204" pitchFamily="34" charset="0"/>
                <a:ea typeface="Calibri" panose="020F0502020204030204" pitchFamily="34" charset="0"/>
                <a:cs typeface="Times New Roman" panose="02020603050405020304" pitchFamily="18" charset="0"/>
              </a:rPr>
              <a:t>Les documents de reconnaissance gouvernementale qui encadrent le financement des organismes d’ACA</a:t>
            </a:r>
          </a:p>
          <a:p>
            <a:pPr>
              <a:lnSpc>
                <a:spcPct val="115000"/>
              </a:lnSpc>
              <a:spcAft>
                <a:spcPts val="1000"/>
              </a:spcAft>
            </a:pPr>
            <a:endParaRPr lang="fr-CA" sz="14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400" b="0" dirty="0">
                <a:effectLst/>
                <a:latin typeface="Arial" panose="020B0604020202020204" pitchFamily="34" charset="0"/>
                <a:ea typeface="Calibri" panose="020F0502020204030204" pitchFamily="34" charset="0"/>
                <a:cs typeface="Times New Roman" panose="02020603050405020304" pitchFamily="18" charset="0"/>
              </a:rPr>
              <a:t>Commençons par la «</a:t>
            </a:r>
            <a:r>
              <a:rPr lang="fr-CA" sz="1200" b="0" dirty="0">
                <a:effectLst/>
                <a:latin typeface="Arial" panose="020B0604020202020204" pitchFamily="34" charset="0"/>
                <a:ea typeface="Calibri" panose="020F0502020204030204" pitchFamily="34" charset="0"/>
                <a:cs typeface="Times New Roman" panose="02020603050405020304" pitchFamily="18" charset="0"/>
              </a:rPr>
              <a:t>Politique gouvernementale de reconnaissance et de soutien de l’action communautaire (PRAC) : </a:t>
            </a:r>
            <a:r>
              <a:rPr lang="fr-CA" sz="1200" b="0" i="1" dirty="0">
                <a:effectLst/>
                <a:latin typeface="Arial" panose="020B0604020202020204" pitchFamily="34" charset="0"/>
                <a:ea typeface="Calibri" panose="020F0502020204030204" pitchFamily="34" charset="0"/>
                <a:cs typeface="Times New Roman" panose="02020603050405020304" pitchFamily="18" charset="0"/>
              </a:rPr>
              <a:t>L’action communautaire : une contribution essentielle à l’exercice de la citoyenneté et au développement social du Québec» </a:t>
            </a:r>
            <a:r>
              <a:rPr lang="fr-CA" sz="1200" b="0" dirty="0">
                <a:effectLst/>
                <a:latin typeface="Arial" panose="020B0604020202020204" pitchFamily="34" charset="0"/>
                <a:ea typeface="Calibri" panose="020F0502020204030204" pitchFamily="34" charset="0"/>
                <a:cs typeface="Times New Roman" panose="02020603050405020304" pitchFamily="18" charset="0"/>
              </a:rPr>
              <a:t>(2001). Elle : </a:t>
            </a:r>
            <a:endParaRPr lang="fr-CA"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200" b="0" i="1" dirty="0">
                <a:effectLst/>
                <a:latin typeface="Arial" panose="020B0604020202020204" pitchFamily="34" charset="0"/>
                <a:ea typeface="Calibri" panose="020F0502020204030204" pitchFamily="34" charset="0"/>
                <a:cs typeface="Times New Roman" panose="02020603050405020304" pitchFamily="18" charset="0"/>
              </a:rPr>
              <a:t> </a:t>
            </a:r>
            <a:endParaRPr lang="fr-CA" sz="1100" b="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1000"/>
              </a:spcAft>
              <a:buFont typeface="Arial" panose="020B0604020202020204" pitchFamily="34" charset="0"/>
              <a:buChar char="•"/>
              <a:tabLst>
                <a:tab pos="1371600" algn="l"/>
              </a:tabLst>
            </a:pPr>
            <a:r>
              <a:rPr lang="fr-CA" sz="1200" dirty="0">
                <a:effectLst/>
                <a:latin typeface="Arial" panose="020B0604020202020204" pitchFamily="34" charset="0"/>
                <a:ea typeface="Calibri" panose="020F0502020204030204" pitchFamily="34" charset="0"/>
                <a:cs typeface="Times New Roman" panose="02020603050405020304" pitchFamily="18" charset="0"/>
              </a:rPr>
              <a:t>Concerne l’ensemble des organismes communautaires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1000"/>
              </a:spcAft>
              <a:buFont typeface="Arial" panose="020B0604020202020204" pitchFamily="34" charset="0"/>
              <a:buChar char="•"/>
              <a:tabLst>
                <a:tab pos="1371600" algn="l"/>
              </a:tabLst>
            </a:pPr>
            <a:r>
              <a:rPr lang="fr-CA" sz="1200" dirty="0">
                <a:effectLst/>
                <a:latin typeface="Arial" panose="020B0604020202020204" pitchFamily="34" charset="0"/>
                <a:ea typeface="Calibri" panose="020F0502020204030204" pitchFamily="34" charset="0"/>
                <a:cs typeface="Times New Roman" panose="02020603050405020304" pitchFamily="18" charset="0"/>
              </a:rPr>
              <a:t>Est transversale, mais d’application volontaire dans l’ensemble de l’appareil gouvernemental (ministères, organismes gouvernementaux et paragouvernementaux)</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1000"/>
              </a:spcAft>
              <a:buFont typeface="Arial" panose="020B0604020202020204" pitchFamily="34" charset="0"/>
              <a:buChar char="•"/>
              <a:tabLst>
                <a:tab pos="1371600" algn="l"/>
              </a:tabLst>
            </a:pPr>
            <a:r>
              <a:rPr lang="fr-CA" sz="1200" dirty="0">
                <a:effectLst/>
                <a:latin typeface="Arial" panose="020B0604020202020204" pitchFamily="34" charset="0"/>
                <a:ea typeface="Calibri" panose="020F0502020204030204" pitchFamily="34" charset="0"/>
                <a:cs typeface="Times New Roman" panose="02020603050405020304" pitchFamily="18" charset="0"/>
              </a:rPr>
              <a:t>Reconnaît les caractéristiques de l’ACA (8 critères) et la défense collective des droits.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1000"/>
              </a:spcAft>
              <a:buFont typeface="Arial" panose="020B0604020202020204" pitchFamily="34" charset="0"/>
              <a:buChar char="•"/>
              <a:tabLst>
                <a:tab pos="1371600" algn="l"/>
              </a:tabLst>
            </a:pPr>
            <a:r>
              <a:rPr lang="fr-CA" sz="1200" dirty="0">
                <a:effectLst/>
                <a:latin typeface="Arial" panose="020B0604020202020204" pitchFamily="34" charset="0"/>
                <a:ea typeface="Calibri" panose="020F0502020204030204" pitchFamily="34" charset="0"/>
                <a:cs typeface="Times New Roman" panose="02020603050405020304" pitchFamily="18" charset="0"/>
              </a:rPr>
              <a:t>Décrit les grands principes des 3 modes de soutien financier : pour la mission globale, par projet, par ententes de service.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1000"/>
              </a:spcAft>
              <a:buFont typeface="Arial" panose="020B0604020202020204" pitchFamily="34" charset="0"/>
              <a:buChar char="•"/>
              <a:tabLst>
                <a:tab pos="1371600" algn="l"/>
              </a:tabLst>
            </a:pPr>
            <a:r>
              <a:rPr lang="fr-CA" sz="1200" dirty="0">
                <a:effectLst/>
                <a:latin typeface="Arial" panose="020B0604020202020204" pitchFamily="34" charset="0"/>
                <a:ea typeface="Calibri" panose="020F0502020204030204" pitchFamily="34" charset="0"/>
                <a:cs typeface="Times New Roman" panose="02020603050405020304" pitchFamily="18" charset="0"/>
              </a:rPr>
              <a:t>Reconnaît l’autonomie des organismes d’AC et d’ACA, le rôle de transformation sociale des organismes d’ACA </a:t>
            </a:r>
          </a:p>
          <a:p>
            <a:pPr marL="1143000" marR="0" lvl="2" indent="-228600" algn="l" defTabSz="914400" rtl="0" eaLnBrk="1" fontAlgn="auto" latinLnBrk="0" hangingPunct="1">
              <a:lnSpc>
                <a:spcPct val="115000"/>
              </a:lnSpc>
              <a:spcBef>
                <a:spcPts val="0"/>
              </a:spcBef>
              <a:spcAft>
                <a:spcPts val="1000"/>
              </a:spcAft>
              <a:buClr>
                <a:srgbClr val="000000"/>
              </a:buClr>
              <a:buSzTx/>
              <a:buFont typeface="Arial" panose="020B0604020202020204" pitchFamily="34" charset="0"/>
              <a:buChar char="•"/>
              <a:tabLst>
                <a:tab pos="1371600" algn="l"/>
              </a:tabLst>
              <a:defRPr/>
            </a:pPr>
            <a:r>
              <a:rPr lang="fr-CA" sz="1200" dirty="0">
                <a:effectLst/>
                <a:latin typeface="Arial" panose="020B0604020202020204" pitchFamily="34" charset="0"/>
                <a:ea typeface="Calibri" panose="020F0502020204030204" pitchFamily="34" charset="0"/>
                <a:cs typeface="Times New Roman" panose="02020603050405020304" pitchFamily="18" charset="0"/>
              </a:rPr>
              <a:t>Précise que le financement pour la mission globale doit être prépondérant et dédié aux organismes d’ACA. </a:t>
            </a:r>
          </a:p>
          <a:p>
            <a:pPr marL="914400" lvl="2" indent="0">
              <a:lnSpc>
                <a:spcPct val="115000"/>
              </a:lnSpc>
              <a:spcAft>
                <a:spcPts val="1000"/>
              </a:spcAft>
              <a:buFont typeface="Arial" panose="020B0604020202020204" pitchFamily="34" charset="0"/>
              <a:buNone/>
              <a:tabLst>
                <a:tab pos="1371600" algn="l"/>
              </a:tabLst>
            </a:pPr>
            <a:endParaRPr lang="fr-CA" sz="1200" dirty="0">
              <a:effectLst/>
              <a:latin typeface="Arial" panose="020B0604020202020204" pitchFamily="34" charset="0"/>
              <a:ea typeface="Calibri" panose="020F0502020204030204" pitchFamily="34" charset="0"/>
              <a:cs typeface="Times New Roman" panose="02020603050405020304" pitchFamily="18" charset="0"/>
            </a:endParaRPr>
          </a:p>
          <a:p>
            <a:pPr marL="914400" lvl="2" indent="0">
              <a:lnSpc>
                <a:spcPct val="115000"/>
              </a:lnSpc>
              <a:spcAft>
                <a:spcPts val="1000"/>
              </a:spcAft>
              <a:buFont typeface="Arial" panose="020B0604020202020204" pitchFamily="34" charset="0"/>
              <a:buNone/>
              <a:tabLst>
                <a:tab pos="137160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algn="ctr">
              <a:lnSpc>
                <a:spcPct val="115000"/>
              </a:lnSpc>
              <a:spcAft>
                <a:spcPts val="1000"/>
              </a:spcAft>
            </a:pPr>
            <a:r>
              <a:rPr lang="fr-CA" sz="1200" b="1" dirty="0">
                <a:effectLst/>
                <a:latin typeface="Arial" panose="020B0604020202020204" pitchFamily="34" charset="0"/>
                <a:ea typeface="Calibri" panose="020F0502020204030204" pitchFamily="34" charset="0"/>
                <a:cs typeface="Times New Roman" panose="02020603050405020304" pitchFamily="18" charset="0"/>
              </a:rPr>
              <a:t> </a:t>
            </a:r>
            <a:r>
              <a:rPr lang="fr-CA" sz="1200" b="1" i="1" dirty="0">
                <a:effectLst/>
                <a:latin typeface="Arial" panose="020B0604020202020204" pitchFamily="34" charset="0"/>
                <a:ea typeface="Calibri" panose="020F0502020204030204" pitchFamily="34" charset="0"/>
                <a:cs typeface="Times New Roman" panose="02020603050405020304" pitchFamily="18" charset="0"/>
              </a:rPr>
              <a:t>*</a:t>
            </a:r>
            <a:r>
              <a:rPr lang="fr-CA" sz="1100" b="1" dirty="0">
                <a:effectLst/>
                <a:latin typeface="Calibri" panose="020F0502020204030204" pitchFamily="34" charset="0"/>
                <a:ea typeface="Calibri" panose="020F0502020204030204" pitchFamily="34" charset="0"/>
                <a:cs typeface="Times New Roman" panose="02020603050405020304" pitchFamily="18" charset="0"/>
              </a:rPr>
              <a:t> Il est important de se rappeler que </a:t>
            </a:r>
            <a:r>
              <a:rPr lang="fr-CA" sz="1200" b="1" dirty="0">
                <a:effectLst/>
                <a:latin typeface="Arial" panose="020B0604020202020204" pitchFamily="34" charset="0"/>
                <a:ea typeface="Calibri" panose="020F0502020204030204" pitchFamily="34" charset="0"/>
                <a:cs typeface="Times New Roman" panose="02020603050405020304" pitchFamily="18" charset="0"/>
              </a:rPr>
              <a:t>la politique est un bel instrument pour remettre les ministères à l’ordre</a:t>
            </a:r>
            <a:endParaRPr lang="fr-CA" sz="11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56EA2655-2735-B12B-26CE-2C88342A0045}"/>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307526E6-B52F-6C78-992C-46B503846F2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5:notes">
            <a:extLst>
              <a:ext uri="{FF2B5EF4-FFF2-40B4-BE49-F238E27FC236}">
                <a16:creationId xmlns:a16="http://schemas.microsoft.com/office/drawing/2014/main" id="{2DD7F771-5DFC-C60C-B3DD-A1D9229D45E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b="1" dirty="0">
                <a:solidFill>
                  <a:srgbClr val="3B481E"/>
                </a:solidFill>
                <a:latin typeface="Arial"/>
                <a:ea typeface="Arial"/>
                <a:cs typeface="Arial"/>
                <a:sym typeface="Arial"/>
              </a:rPr>
              <a:t>Les documents de reconnaissance gouvernementale qui encadrent le financement des OCASSS</a:t>
            </a:r>
          </a:p>
          <a:p>
            <a:pPr lvl="2"/>
            <a:endParaRPr lang="fr-FR" sz="1600" b="1" dirty="0">
              <a:solidFill>
                <a:srgbClr val="3B481E"/>
              </a:solidFill>
            </a:endParaRPr>
          </a:p>
          <a:p>
            <a:pPr lvl="2"/>
            <a:r>
              <a:rPr lang="fr-FR" sz="1800" b="1" dirty="0">
                <a:solidFill>
                  <a:srgbClr val="3B481E"/>
                </a:solidFill>
              </a:rPr>
              <a:t>Une petite précision en lien avec la politique et le PSOC</a:t>
            </a:r>
            <a:endParaRPr lang="fr-FR" sz="1800" b="1" dirty="0">
              <a:solidFill>
                <a:srgbClr val="3B481E"/>
              </a:solidFill>
              <a:latin typeface="Arial"/>
              <a:ea typeface="Arial"/>
              <a:cs typeface="Arial"/>
              <a:sym typeface="Arial"/>
            </a:endParaRPr>
          </a:p>
          <a:p>
            <a:pPr marL="914400">
              <a:buClr>
                <a:schemeClr val="dk2"/>
              </a:buClr>
              <a:buSzPts val="1400"/>
            </a:pPr>
            <a:endParaRPr lang="fr-FR" sz="1400" i="0" u="none" strike="noStrike" cap="none" dirty="0">
              <a:solidFill>
                <a:schemeClr val="dk2"/>
              </a:solidFill>
              <a:latin typeface="Arial"/>
              <a:ea typeface="Arial"/>
              <a:cs typeface="Arial"/>
              <a:sym typeface="Arial"/>
            </a:endParaRPr>
          </a:p>
          <a:p>
            <a:pPr marL="914400">
              <a:buClr>
                <a:schemeClr val="dk2"/>
              </a:buClr>
              <a:buSzPts val="1400"/>
            </a:pPr>
            <a:r>
              <a:rPr lang="fr-FR" sz="1400" i="0" u="none" strike="noStrike" cap="none" dirty="0">
                <a:solidFill>
                  <a:schemeClr val="dk2"/>
                </a:solidFill>
                <a:latin typeface="Arial"/>
                <a:ea typeface="Arial"/>
                <a:cs typeface="Arial"/>
                <a:sym typeface="Arial"/>
              </a:rPr>
              <a:t>Comme la politique précise que le financement pour la mission globale doit être prépondérant et dédié aux organismes d’ACA</a:t>
            </a:r>
            <a:r>
              <a:rPr lang="fr-FR" sz="1400" dirty="0">
                <a:solidFill>
                  <a:schemeClr val="dk2"/>
                </a:solidFill>
              </a:rPr>
              <a:t>, l’intégration de l’ensemble des critères de l’ACA au PSOC pour la mission globale est en cohérence avec le respect de celle-ci.</a:t>
            </a:r>
          </a:p>
          <a:p>
            <a:pPr marL="914400">
              <a:buClr>
                <a:schemeClr val="dk2"/>
              </a:buClr>
              <a:buSzPts val="1400"/>
            </a:pPr>
            <a:endParaRPr lang="fr-FR" sz="1400" dirty="0">
              <a:solidFill>
                <a:schemeClr val="dk2"/>
              </a:solidFill>
            </a:endParaRPr>
          </a:p>
          <a:p>
            <a:pPr marL="914400">
              <a:buClr>
                <a:schemeClr val="dk2"/>
              </a:buClr>
              <a:buSzPts val="1400"/>
            </a:pPr>
            <a:r>
              <a:rPr lang="fr-FR" sz="1400" dirty="0">
                <a:solidFill>
                  <a:schemeClr val="dk2"/>
                </a:solidFill>
              </a:rPr>
              <a:t>Il est à noter que le PSOC a été créé en 1973, donc avant la politique (2001) et la formalisation des critères de l’ACA. </a:t>
            </a:r>
          </a:p>
          <a:p>
            <a:pPr marL="1143000" lvl="2" indent="-228600">
              <a:lnSpc>
                <a:spcPct val="115000"/>
              </a:lnSpc>
              <a:spcAft>
                <a:spcPts val="1000"/>
              </a:spcAft>
              <a:buFont typeface="Arial" panose="020B0604020202020204" pitchFamily="34" charset="0"/>
              <a:buChar char="•"/>
              <a:tabLst>
                <a:tab pos="1371600" algn="l"/>
              </a:tabLst>
            </a:pPr>
            <a:endParaRPr lang="fr-CA"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4281601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fr-CA" sz="1800" b="0" dirty="0">
                <a:effectLst/>
                <a:latin typeface="Arial" panose="020B0604020202020204" pitchFamily="34" charset="0"/>
                <a:ea typeface="Calibri" panose="020F0502020204030204" pitchFamily="34" charset="0"/>
                <a:cs typeface="Times New Roman" panose="02020603050405020304" pitchFamily="18" charset="0"/>
              </a:rPr>
              <a:t>De la PRAC découle  le «Cadre de référence en matière d’action communautaire» (2004).</a:t>
            </a:r>
            <a:r>
              <a:rPr lang="fr-CA" sz="1800" b="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a:effectLst/>
                <a:latin typeface="Arial" panose="020B0604020202020204" pitchFamily="34" charset="0"/>
                <a:ea typeface="Calibri" panose="020F0502020204030204" pitchFamily="34" charset="0"/>
                <a:cs typeface="Times New Roman" panose="02020603050405020304" pitchFamily="18" charset="0"/>
              </a:rPr>
              <a:t>Il s’agit des balises d’application de la politique. </a:t>
            </a:r>
            <a:r>
              <a:rPr lang="fr-CA" sz="1800" u="sng" dirty="0">
                <a:effectLst/>
                <a:latin typeface="Arial" panose="020B0604020202020204" pitchFamily="34" charset="0"/>
                <a:ea typeface="Calibri" panose="020F0502020204030204" pitchFamily="34" charset="0"/>
                <a:cs typeface="Times New Roman" panose="02020603050405020304" pitchFamily="18" charset="0"/>
              </a:rPr>
              <a:t>Il détermine plus clairement et plus concrètement les différents critères de l’action communautaire</a:t>
            </a:r>
            <a:r>
              <a:rPr lang="fr-CA" sz="1800" dirty="0">
                <a:effectLst/>
                <a:latin typeface="Arial" panose="020B0604020202020204" pitchFamily="34" charset="0"/>
                <a:ea typeface="Calibri" panose="020F0502020204030204" pitchFamily="34" charset="0"/>
                <a:cs typeface="Times New Roman" panose="02020603050405020304" pitchFamily="18" charset="0"/>
              </a:rPr>
              <a:t>, de l’ACA et de la défense collective des droits (DCD). </a:t>
            </a:r>
            <a:r>
              <a:rPr lang="fr-FR" sz="1800" dirty="0">
                <a:effectLst/>
                <a:latin typeface="Segoe UI" panose="020B0502040204020203" pitchFamily="34" charset="0"/>
                <a:ea typeface="Calibri" panose="020F0502020204030204" pitchFamily="34" charset="0"/>
                <a:cs typeface="Times New Roman" panose="02020603050405020304" pitchFamily="18" charset="0"/>
              </a:rPr>
              <a:t>U</a:t>
            </a:r>
            <a:r>
              <a:rPr lang="fr-FR" sz="1800" dirty="0">
                <a:effectLst/>
                <a:latin typeface="Segoe UI" panose="020B0502040204020203" pitchFamily="34" charset="0"/>
              </a:rPr>
              <a:t>ne révision du Cadre de référence est en cours et les résultats sont attendus pour 2025. </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endParaRPr lang="fr-CA"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fr-CA" sz="1800" b="0" dirty="0">
                <a:effectLst/>
                <a:latin typeface="Arial" panose="020B0604020202020204" pitchFamily="34" charset="0"/>
                <a:ea typeface="Calibri" panose="020F0502020204030204" pitchFamily="34" charset="0"/>
                <a:cs typeface="Times New Roman" panose="02020603050405020304" pitchFamily="18" charset="0"/>
              </a:rPr>
              <a:t>Ensuite, chaque programme ministériel a ses documents de référence, c’est-à-dire des cadres normatifs de leurs programmes de soutien. </a:t>
            </a:r>
            <a:r>
              <a:rPr lang="fr-CA" sz="1800" dirty="0">
                <a:effectLst/>
                <a:latin typeface="Arial" panose="020B0604020202020204" pitchFamily="34" charset="0"/>
                <a:ea typeface="Calibri" panose="020F0502020204030204" pitchFamily="34" charset="0"/>
                <a:cs typeface="Times New Roman" panose="02020603050405020304" pitchFamily="18" charset="0"/>
              </a:rPr>
              <a:t>Pour le PSOC il s’agit </a:t>
            </a:r>
            <a:r>
              <a:rPr lang="fr-FR" sz="1800" b="0" u="none" strike="noStrike" cap="none" dirty="0">
                <a:solidFill>
                  <a:schemeClr val="dk2"/>
                </a:solidFill>
                <a:effectLst/>
                <a:latin typeface="Arial"/>
                <a:ea typeface="Calibri" panose="020F0502020204030204" pitchFamily="34" charset="0"/>
                <a:cs typeface="Arial"/>
                <a:sym typeface="Arial"/>
              </a:rPr>
              <a:t>du</a:t>
            </a:r>
            <a:r>
              <a:rPr lang="fr-FR" sz="1800" b="0" u="none" strike="noStrike" cap="none" dirty="0">
                <a:solidFill>
                  <a:schemeClr val="dk2"/>
                </a:solidFill>
                <a:latin typeface="Arial"/>
                <a:ea typeface="Arial"/>
                <a:cs typeface="Arial"/>
                <a:sym typeface="Arial"/>
              </a:rPr>
              <a:t> Cadre normatif du Programme de soutien aux organismes communautaires (2023) du MSSS</a:t>
            </a:r>
            <a:r>
              <a:rPr lang="fr-CA" sz="1800" dirty="0">
                <a:effectLst/>
                <a:latin typeface="Arial" panose="020B0604020202020204" pitchFamily="34" charset="0"/>
                <a:ea typeface="Calibri" panose="020F0502020204030204" pitchFamily="34" charset="0"/>
                <a:cs typeface="Times New Roman" panose="02020603050405020304" pitchFamily="18" charset="0"/>
              </a:rPr>
              <a:t>. Il remplace l’ancien cadre de gestion ministériel (2020). C’est la référence nationale pour le financement à la mission global. Chaque région a un cadre régional pour l’administration de son enveloppe, mais chaque région doit suivre les règles harmonisées du cadre normatif.</a:t>
            </a:r>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Enfin, chaque groupe signe son contrat avec son bailleur de fonds qui réfère aux règles du programme, à travers des </a:t>
            </a:r>
            <a:r>
              <a:rPr lang="fr-CA" sz="1800" b="0" dirty="0">
                <a:effectLst/>
                <a:latin typeface="Arial" panose="020B0604020202020204" pitchFamily="34" charset="0"/>
                <a:ea typeface="Calibri" panose="020F0502020204030204" pitchFamily="34" charset="0"/>
                <a:cs typeface="Times New Roman" panose="02020603050405020304" pitchFamily="18" charset="0"/>
              </a:rPr>
              <a:t>protocoles d’entente, dans le cadre du PSOC, il s’agit de la convention triennale.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Quelques considérations avant de se lancer dans les critères de l’ACA</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Les critères de l’ACA c’est un peu comme une formulation administrative des caractéristiques de l’ACA. Comme ce qu’on fait n’est pas facile à mettre dans des cases, les critères ont certaines limites. Le cadre de référence de 2004 laisse beaucoup de place à l’interprétation. </a:t>
            </a:r>
            <a:r>
              <a:rPr lang="fr-CA" sz="1800">
                <a:effectLst/>
                <a:latin typeface="Arial" panose="020B0604020202020204" pitchFamily="34" charset="0"/>
                <a:ea typeface="Calibri" panose="020F0502020204030204" pitchFamily="34" charset="0"/>
                <a:cs typeface="Times New Roman" panose="02020603050405020304" pitchFamily="18" charset="0"/>
              </a:rPr>
              <a:t>C’est </a:t>
            </a:r>
            <a:r>
              <a:rPr lang="fr-CA" sz="1800" dirty="0">
                <a:effectLst/>
                <a:latin typeface="Arial" panose="020B0604020202020204" pitchFamily="34" charset="0"/>
                <a:ea typeface="Calibri" panose="020F0502020204030204" pitchFamily="34" charset="0"/>
                <a:cs typeface="Times New Roman" panose="02020603050405020304" pitchFamily="18" charset="0"/>
              </a:rPr>
              <a:t>normal de se sentir un peu perdu.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On va essayer de démêler tout ça. </a:t>
            </a: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Il est important de se rappeler que l’interprétation des critères de l’ACA demeure un exercice subjectif.</a:t>
            </a: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Cette présentation est basée sur notre interprétation du Cadre de référence.</a:t>
            </a: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Avant de commencer, c’est important de clarifier qu’il n’y a pas limites étanches entre les critères, qu’ils se recoupent les uns les autres. </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Si je vous demandais de prendre les activités de votre rapport d’activité et de les trier dans la «bonne» case du critère, ça serait sûrement tout un casse-tête et ça ne serait pas adéquat, puisque l’admissibilité aux critères se fait sur l’ensemble de ce qu’on fait.</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CA" dirty="0"/>
              <a:t>Au Québec, il y a environ 60 000 organismes sans but lucratif (OSBL). Ils répondent au critère #1.</a:t>
            </a:r>
          </a:p>
          <a:p>
            <a:pPr marL="0" lvl="0" indent="0" algn="l" rtl="0">
              <a:spcBef>
                <a:spcPts val="0"/>
              </a:spcBef>
              <a:spcAft>
                <a:spcPts val="0"/>
              </a:spcAft>
              <a:buClr>
                <a:schemeClr val="dk1"/>
              </a:buClr>
              <a:buSzPts val="1200"/>
              <a:buFont typeface="Calibri"/>
              <a:buNone/>
            </a:pPr>
            <a:endParaRPr lang="fr-CA" dirty="0"/>
          </a:p>
          <a:p>
            <a:pPr marL="0" lvl="0" indent="0" algn="l" rtl="0">
              <a:spcBef>
                <a:spcPts val="0"/>
              </a:spcBef>
              <a:spcAft>
                <a:spcPts val="0"/>
              </a:spcAft>
              <a:buClr>
                <a:schemeClr val="dk1"/>
              </a:buClr>
              <a:buSzPts val="1200"/>
              <a:buFont typeface="Calibri"/>
              <a:buNone/>
            </a:pPr>
            <a:r>
              <a:rPr lang="fr-CA" dirty="0"/>
              <a:t>Parmi ceux-ci, plus de 5000 sont des organismes communautaires (AC) au sens large. Ils répondent aux 4 premiers critères de l’ACA.</a:t>
            </a:r>
          </a:p>
          <a:p>
            <a:pPr marL="0" lvl="0" indent="0" algn="l" rtl="0">
              <a:spcBef>
                <a:spcPts val="0"/>
              </a:spcBef>
              <a:spcAft>
                <a:spcPts val="0"/>
              </a:spcAft>
              <a:buClr>
                <a:schemeClr val="dk1"/>
              </a:buClr>
              <a:buSzPts val="1200"/>
              <a:buFont typeface="Calibri"/>
              <a:buNone/>
            </a:pPr>
            <a:endParaRPr lang="fr-CA" dirty="0"/>
          </a:p>
          <a:p>
            <a:pPr marL="0" lvl="0" indent="0" algn="l" rtl="0">
              <a:spcBef>
                <a:spcPts val="0"/>
              </a:spcBef>
              <a:spcAft>
                <a:spcPts val="0"/>
              </a:spcAft>
              <a:buClr>
                <a:schemeClr val="dk1"/>
              </a:buClr>
              <a:buSzPts val="1200"/>
              <a:buFont typeface="Calibri"/>
              <a:buNone/>
            </a:pPr>
            <a:r>
              <a:rPr lang="fr-CA" dirty="0"/>
              <a:t>Environ 4500 (l’image doit être mise à jour) d’entre eux sont des organismes d’action communautaires autonomes. Ils répondent aux 8 critères et sont représentés par le Réseau québécois d’action communautaire autonome (RQ-ACA).</a:t>
            </a:r>
          </a:p>
          <a:p>
            <a:pPr marL="0" lvl="0" indent="0" algn="l" rtl="0">
              <a:spcBef>
                <a:spcPts val="0"/>
              </a:spcBef>
              <a:spcAft>
                <a:spcPts val="0"/>
              </a:spcAft>
              <a:buClr>
                <a:schemeClr val="dk1"/>
              </a:buClr>
              <a:buSzPts val="1200"/>
              <a:buFont typeface="Calibri"/>
              <a:buNone/>
            </a:pPr>
            <a:endParaRPr lang="fr-CA" dirty="0"/>
          </a:p>
          <a:p>
            <a:pPr marL="0" lvl="0" indent="0" algn="l" rtl="0">
              <a:spcBef>
                <a:spcPts val="0"/>
              </a:spcBef>
              <a:spcAft>
                <a:spcPts val="0"/>
              </a:spcAft>
              <a:buClr>
                <a:schemeClr val="dk1"/>
              </a:buClr>
              <a:buSzPts val="1200"/>
              <a:buFont typeface="Calibri"/>
              <a:buNone/>
            </a:pPr>
            <a:r>
              <a:rPr lang="fr-CA" dirty="0"/>
              <a:t>Parmi ces 4500, un peu plus de 3000 sont dans le grand domaine de la santé et des services sociaux. Les OCASSS représentent un gros morceau du mouvement. Ils sont représentés par 2 grandes instances, c’est-à-dire, la </a:t>
            </a:r>
            <a:r>
              <a:rPr lang="fr-CA" sz="1800" dirty="0">
                <a:effectLst/>
                <a:latin typeface="Arial" panose="020B0604020202020204" pitchFamily="34" charset="0"/>
              </a:rPr>
              <a:t>Table des regroupements provinciaux d’organismes communautaires et bénévoles (TRPOCB)</a:t>
            </a:r>
            <a:r>
              <a:rPr lang="fr-CA" dirty="0"/>
              <a:t> à travers leurs regroupements provinciaux et par l</a:t>
            </a:r>
            <a:r>
              <a:rPr lang="fr-FR" i="0" dirty="0"/>
              <a:t>a Coalition des Tables régionales d’Organismes communautaires (CTROC)</a:t>
            </a:r>
            <a:r>
              <a:rPr lang="fr-CA" dirty="0"/>
              <a:t> à travers leurs TROC et ROC.</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a:buNone/>
            </a:pPr>
            <a:r>
              <a:rPr lang="fr-FR" sz="1400" b="0">
                <a:solidFill>
                  <a:schemeClr val="dk2"/>
                </a:solidFill>
                <a:latin typeface="Arial"/>
                <a:ea typeface="Arial"/>
                <a:cs typeface="Arial"/>
                <a:sym typeface="Arial"/>
              </a:rPr>
              <a:t>Le premier critère</a:t>
            </a:r>
            <a:r>
              <a:rPr lang="fr-FR" sz="1400" b="1">
                <a:solidFill>
                  <a:schemeClr val="dk2"/>
                </a:solidFill>
                <a:latin typeface="Arial"/>
                <a:ea typeface="Arial"/>
                <a:cs typeface="Arial"/>
                <a:sym typeface="Arial"/>
              </a:rPr>
              <a:t>, </a:t>
            </a:r>
            <a:r>
              <a:rPr lang="fr-FR" sz="1400" b="1" i="1">
                <a:solidFill>
                  <a:schemeClr val="dk2"/>
                </a:solidFill>
                <a:latin typeface="Arial"/>
                <a:ea typeface="Arial"/>
                <a:cs typeface="Arial"/>
                <a:sym typeface="Arial"/>
              </a:rPr>
              <a:t>être un organisme sans but lucratif (OSBL), </a:t>
            </a:r>
            <a:r>
              <a:rPr lang="fr-FR" sz="1400" b="0" i="0">
                <a:solidFill>
                  <a:schemeClr val="dk2"/>
                </a:solidFill>
                <a:latin typeface="Arial"/>
                <a:ea typeface="Arial"/>
                <a:cs typeface="Arial"/>
                <a:sym typeface="Arial"/>
              </a:rPr>
              <a:t>est le plus simple à évaluer. L’organisme doit :</a:t>
            </a:r>
            <a:endParaRPr lang="fr-FR" b="0" i="0"/>
          </a:p>
          <a:p>
            <a:pPr marL="0" marR="0" lvl="0" indent="0" algn="l" rtl="0">
              <a:spcBef>
                <a:spcPts val="0"/>
              </a:spcBef>
              <a:spcAft>
                <a:spcPts val="0"/>
              </a:spcAft>
              <a:buNone/>
            </a:pPr>
            <a:endParaRPr lang="fr-FR" sz="1400">
              <a:solidFill>
                <a:schemeClr val="dk1"/>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FR" sz="1400">
                <a:solidFill>
                  <a:schemeClr val="dk2"/>
                </a:solidFill>
                <a:latin typeface="Arial"/>
                <a:ea typeface="Arial"/>
                <a:cs typeface="Arial"/>
                <a:sym typeface="Arial"/>
              </a:rPr>
              <a:t>Être incorporé selon la 3</a:t>
            </a:r>
            <a:r>
              <a:rPr lang="fr-FR" sz="1400" baseline="30000">
                <a:solidFill>
                  <a:schemeClr val="dk2"/>
                </a:solidFill>
                <a:latin typeface="Arial"/>
                <a:ea typeface="Arial"/>
                <a:cs typeface="Arial"/>
                <a:sym typeface="Arial"/>
              </a:rPr>
              <a:t>e</a:t>
            </a:r>
            <a:r>
              <a:rPr lang="fr-FR" sz="1400">
                <a:solidFill>
                  <a:schemeClr val="dk2"/>
                </a:solidFill>
                <a:latin typeface="Arial"/>
                <a:ea typeface="Arial"/>
                <a:cs typeface="Arial"/>
                <a:sym typeface="Arial"/>
              </a:rPr>
              <a:t> partie de la loi des compagnies</a:t>
            </a:r>
            <a:endParaRPr lang="fr-FR"/>
          </a:p>
          <a:p>
            <a:pPr marL="285750" marR="0" lvl="0" indent="-285750" algn="l" rtl="0">
              <a:spcBef>
                <a:spcPts val="0"/>
              </a:spcBef>
              <a:spcAft>
                <a:spcPts val="0"/>
              </a:spcAft>
              <a:buClr>
                <a:schemeClr val="dk2"/>
              </a:buClr>
              <a:buSzPts val="1800"/>
              <a:buFont typeface="Arial"/>
              <a:buChar char="•"/>
            </a:pPr>
            <a:r>
              <a:rPr lang="fr-FR" sz="1400">
                <a:solidFill>
                  <a:schemeClr val="dk2"/>
                </a:solidFill>
                <a:latin typeface="Arial"/>
                <a:ea typeface="Arial"/>
                <a:cs typeface="Arial"/>
                <a:sym typeface="Arial"/>
              </a:rPr>
              <a:t>Ne pas avoir pour but la recherche de profit à partager entre ses membres</a:t>
            </a:r>
            <a:endParaRPr lang="fr-F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b="0" dirty="0">
                <a:effectLst/>
                <a:latin typeface="Arial" panose="020B0604020202020204" pitchFamily="34" charset="0"/>
                <a:ea typeface="Calibri" panose="020F0502020204030204" pitchFamily="34" charset="0"/>
                <a:cs typeface="Times New Roman" panose="02020603050405020304" pitchFamily="18" charset="0"/>
              </a:rPr>
              <a:t>En ce qui a trait au deuxième critère, </a:t>
            </a:r>
            <a:r>
              <a:rPr lang="fr-CA" sz="1800" b="1" dirty="0">
                <a:effectLst/>
                <a:latin typeface="Arial" panose="020B0604020202020204" pitchFamily="34" charset="0"/>
                <a:ea typeface="Calibri" panose="020F0502020204030204" pitchFamily="34" charset="0"/>
                <a:cs typeface="Times New Roman" panose="02020603050405020304" pitchFamily="18" charset="0"/>
              </a:rPr>
              <a:t>être enraciné dans la communauté</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a:t>
            </a:r>
            <a:r>
              <a:rPr lang="fr-CA" sz="1800" b="0" dirty="0">
                <a:effectLst/>
                <a:latin typeface="Arial" panose="020B0604020202020204" pitchFamily="34" charset="0"/>
                <a:ea typeface="Calibri" panose="020F0502020204030204" pitchFamily="34" charset="0"/>
                <a:cs typeface="Times New Roman" panose="02020603050405020304" pitchFamily="18" charset="0"/>
              </a:rPr>
              <a:t>il</a:t>
            </a:r>
            <a:r>
              <a:rPr lang="fr-CA" sz="1800" dirty="0">
                <a:effectLst/>
                <a:latin typeface="Arial" panose="020B0604020202020204" pitchFamily="34" charset="0"/>
                <a:ea typeface="Calibri" panose="020F0502020204030204" pitchFamily="34" charset="0"/>
                <a:cs typeface="Times New Roman" panose="02020603050405020304" pitchFamily="18" charset="0"/>
              </a:rPr>
              <a:t> n’y a pas de modèle type d’enracinement dans la communauté. L’idée est de globalement «faire preuve d’ouverture sur la communauté, d’être actif au sein de celle-ci et de chercher à être partie prenante de son développement et de l’amélioration de son tissu social.» </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Il est à noter que la notion de communauté peut être interprétée au sens large, pas seulement comme un espace géographique ou une communauté territoriale, mais aussi comme une communauté d’affinités (femmes, personnes agissant sur le handicap, groupe souhaitant faire une différence en santé mentale, etc.).</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Des exemples d’enracinement dans la communauté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15000"/>
              </a:lnSpc>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communauté est invitée à participer au sein de l’organisme de diverses façons (par exemple : bénévolat/militantisme, dons, référencement, etc.)</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 conseil d’administration est composé de citoyen-ne-s provenant de la communauté.</a:t>
            </a:r>
          </a:p>
          <a:p>
            <a:pPr marL="342900" marR="0" lvl="0" indent="-342900" algn="l" defTabSz="914400" rtl="0" eaLnBrk="1" fontAlgn="auto" latinLnBrk="0" hangingPunct="1">
              <a:lnSpc>
                <a:spcPct val="115000"/>
              </a:lnSpc>
              <a:spcBef>
                <a:spcPts val="0"/>
              </a:spcBef>
              <a:spcAft>
                <a:spcPts val="1000"/>
              </a:spcAft>
              <a:buClr>
                <a:srgbClr val="000000"/>
              </a:buClr>
              <a:buSzTx/>
              <a:buFont typeface="Symbol" panose="05050102010706020507" pitchFamily="18" charset="2"/>
              <a:buChar char=""/>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L’organisme est en rapport avec d’autres organismes communautaires ou avec d’autres instances du milieu.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b="0" dirty="0">
                <a:effectLst/>
                <a:latin typeface="Arial" panose="020B0604020202020204" pitchFamily="34" charset="0"/>
                <a:ea typeface="Calibri" panose="020F0502020204030204" pitchFamily="34" charset="0"/>
                <a:cs typeface="Times New Roman" panose="02020603050405020304" pitchFamily="18" charset="0"/>
              </a:rPr>
              <a:t>Pour bien comprendre le critère no. 3</a:t>
            </a:r>
            <a:r>
              <a:rPr lang="fr-CA" sz="1800" b="1" dirty="0">
                <a:effectLst/>
                <a:latin typeface="Arial" panose="020B0604020202020204" pitchFamily="34" charset="0"/>
                <a:ea typeface="Calibri" panose="020F0502020204030204" pitchFamily="34" charset="0"/>
                <a:cs typeface="Times New Roman" panose="02020603050405020304" pitchFamily="18" charset="0"/>
              </a:rPr>
              <a:t>, entretenir une vie associative et démocratique</a:t>
            </a:r>
            <a:r>
              <a:rPr lang="fr-CA" sz="1800" b="0" dirty="0">
                <a:effectLst/>
                <a:latin typeface="Arial" panose="020B0604020202020204" pitchFamily="34" charset="0"/>
                <a:ea typeface="Calibri" panose="020F0502020204030204" pitchFamily="34" charset="0"/>
                <a:cs typeface="Times New Roman" panose="02020603050405020304" pitchFamily="18" charset="0"/>
              </a:rPr>
              <a:t>, il faut porter attention à deux notions</a:t>
            </a:r>
            <a:r>
              <a:rPr lang="fr-CA" sz="1800" b="0" dirty="0">
                <a:effectLst/>
                <a:latin typeface="Calibri" panose="020F0502020204030204" pitchFamily="34" charset="0"/>
                <a:ea typeface="Calibri" panose="020F0502020204030204" pitchFamily="34" charset="0"/>
                <a:cs typeface="Times New Roman" panose="02020603050405020304" pitchFamily="18" charset="0"/>
              </a:rPr>
              <a:t>, c’est-à-dire la vie associative et la vie démocratique. Même si elles sont intimement </a:t>
            </a:r>
            <a:r>
              <a:rPr lang="fr-CA" sz="1800" b="0" dirty="0">
                <a:effectLst/>
                <a:latin typeface="Arial" panose="020B0604020202020204" pitchFamily="34" charset="0"/>
                <a:ea typeface="Calibri" panose="020F0502020204030204" pitchFamily="34" charset="0"/>
                <a:cs typeface="Times New Roman" panose="02020603050405020304" pitchFamily="18" charset="0"/>
              </a:rPr>
              <a:t>liées, elles sont distinctes.</a:t>
            </a:r>
          </a:p>
          <a:p>
            <a:pPr>
              <a:lnSpc>
                <a:spcPct val="115000"/>
              </a:lnSpc>
              <a:spcAft>
                <a:spcPts val="1000"/>
              </a:spcAft>
            </a:pPr>
            <a:endParaRPr lang="fr-CA" sz="1800" b="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tabLst>
                <a:tab pos="457200" algn="l"/>
              </a:tabLst>
            </a:pPr>
            <a:r>
              <a:rPr lang="fr-CA" sz="1800" b="0" dirty="0">
                <a:effectLst/>
                <a:latin typeface="Calibri" panose="020F0502020204030204" pitchFamily="34" charset="0"/>
                <a:ea typeface="Calibri" panose="020F0502020204030204" pitchFamily="34" charset="0"/>
                <a:cs typeface="Times New Roman" panose="02020603050405020304" pitchFamily="18" charset="0"/>
              </a:rPr>
              <a:t>La </a:t>
            </a:r>
            <a:r>
              <a:rPr lang="fr-CA" sz="1800" dirty="0">
                <a:effectLst/>
                <a:latin typeface="Arial" panose="020B0604020202020204" pitchFamily="34" charset="0"/>
                <a:ea typeface="Calibri" panose="020F0502020204030204" pitchFamily="34" charset="0"/>
                <a:cs typeface="Times New Roman" panose="02020603050405020304" pitchFamily="18" charset="0"/>
              </a:rPr>
              <a:t>vie associative réfère à «ce qu’un organisme communautaire met en œuvre pour entretenir une vitalité interne».</a:t>
            </a:r>
          </a:p>
          <a:p>
            <a:pPr marL="0" lvl="0" indent="0">
              <a:lnSpc>
                <a:spcPct val="115000"/>
              </a:lnSpc>
              <a:spcAft>
                <a:spcPts val="1000"/>
              </a:spcAft>
              <a:buFont typeface="Symbol" panose="05050102010706020507" pitchFamily="18" charset="2"/>
              <a:buNone/>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p>
          <a:p>
            <a:pPr marL="0" lvl="0" indent="0">
              <a:lnSpc>
                <a:spcPct val="115000"/>
              </a:lnSpc>
              <a:spcAft>
                <a:spcPts val="1000"/>
              </a:spcAft>
              <a:buFont typeface="Symbol" panose="05050102010706020507" pitchFamily="18" charset="2"/>
              <a:buNone/>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C’est en quelque sorte «le reflet» de la place qu’ont les membres au sein de l’organisme.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tabLst>
                <a:tab pos="457200" algn="l"/>
              </a:tabLs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*Attention ce critère ne réfère pas au fait de s’associer à d’autres organisations ou instances, comme on l’entend parfois. Le fait de s’associer à d’autres organisations est davantage lié au critère de l’enracinement dans la communauté.</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tabLst>
                <a:tab pos="457200" algn="l"/>
              </a:tabLs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La vie associative peut se manifester de différentes manières, par exemple </a:t>
            </a:r>
            <a:r>
              <a:rPr lang="fr-CA" sz="1800" dirty="0">
                <a:effectLst/>
                <a:latin typeface="Calibri" panose="020F0502020204030204" pitchFamily="34" charset="0"/>
                <a:ea typeface="Calibri" panose="020F0502020204030204" pitchFamily="34" charset="0"/>
                <a:cs typeface="Times New Roman" panose="02020603050405020304" pitchFamily="18" charset="0"/>
              </a:rPr>
              <a:t>en </a:t>
            </a:r>
            <a:r>
              <a:rPr lang="fr-CA" sz="1800" dirty="0">
                <a:effectLst/>
                <a:latin typeface="Arial" panose="020B0604020202020204" pitchFamily="34" charset="0"/>
                <a:ea typeface="Calibri" panose="020F0502020204030204" pitchFamily="34" charset="0"/>
                <a:cs typeface="Times New Roman" panose="02020603050405020304" pitchFamily="18" charset="0"/>
              </a:rPr>
              <a:t>impliquant les membres dans un comité de travail, en publiant un journal de l’organisme, en réalisant des activités sociales, en créant la possibilité pour les membres de proposer des activités, etc.</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nSpc>
                <a:spcPct val="115000"/>
              </a:lnSpc>
              <a:spcAft>
                <a:spcPts val="1000"/>
              </a:spcAft>
              <a:buFont typeface="Symbol" panose="05050102010706020507" pitchFamily="18" charset="2"/>
              <a:buNone/>
              <a:tabLst>
                <a:tab pos="457200" algn="l"/>
              </a:tabLst>
            </a:pPr>
            <a:r>
              <a:rPr lang="fr-CA" dirty="0"/>
              <a:t>Maintenant, la vie démocratique a un c</a:t>
            </a:r>
            <a:r>
              <a:rPr lang="fr-CA" sz="1800" dirty="0">
                <a:effectLst/>
                <a:latin typeface="Arial" panose="020B0604020202020204" pitchFamily="34" charset="0"/>
                <a:ea typeface="Calibri" panose="020F0502020204030204" pitchFamily="34" charset="0"/>
                <a:cs typeface="Times New Roman" panose="02020603050405020304" pitchFamily="18" charset="0"/>
              </a:rPr>
              <a:t>aractère plus formel qui découle du respect des dispositions légales qui visent à s’assurer que les organismes se montrent respectueux d’un processus démocratique minimal. </a:t>
            </a:r>
          </a:p>
          <a:p>
            <a:pPr marL="342900" lvl="0" indent="-342900">
              <a:lnSpc>
                <a:spcPct val="115000"/>
              </a:lnSpc>
              <a:spcAft>
                <a:spcPts val="1000"/>
              </a:spcAft>
              <a:buFont typeface="Symbol" panose="05050102010706020507" pitchFamily="18" charset="2"/>
              <a:buChar char=""/>
              <a:tabLst>
                <a:tab pos="457200" algn="l"/>
              </a:tabLs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La démocratie, c’est, en quelque sorte, le pouvoir qu’ont les membres sur le développement et les orientations de l’organisme.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tabLst>
                <a:tab pos="457200" algn="l"/>
              </a:tabLs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Exemples :</a:t>
            </a:r>
          </a:p>
          <a:p>
            <a:pPr marL="285750" lvl="0" indent="-285750">
              <a:lnSpc>
                <a:spcPct val="115000"/>
              </a:lnSpc>
              <a:spcAft>
                <a:spcPts val="1000"/>
              </a:spcAft>
              <a:buFont typeface="Arial" panose="020B0604020202020204" pitchFamily="34" charset="0"/>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membres votent à l’assemblée générale. </a:t>
            </a:r>
          </a:p>
          <a:p>
            <a:pPr marL="285750" lvl="0" indent="-285750">
              <a:lnSpc>
                <a:spcPct val="115000"/>
              </a:lnSpc>
              <a:spcAft>
                <a:spcPts val="1000"/>
              </a:spcAft>
              <a:buFont typeface="Arial" panose="020B0604020202020204" pitchFamily="34" charset="0"/>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administrateurs sont dûment élus. </a:t>
            </a:r>
          </a:p>
          <a:p>
            <a:pPr marL="285750" lvl="0" indent="-285750">
              <a:lnSpc>
                <a:spcPct val="115000"/>
              </a:lnSpc>
              <a:spcAft>
                <a:spcPts val="1000"/>
              </a:spcAft>
              <a:buFont typeface="Arial" panose="020B0604020202020204" pitchFamily="34" charset="0"/>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membres peuvent réellement proposer et voter des modulations au plan d’action.</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b="0">
                <a:effectLst/>
                <a:latin typeface="Arial" panose="020B0604020202020204" pitchFamily="34" charset="0"/>
                <a:ea typeface="Calibri" panose="020F0502020204030204" pitchFamily="34" charset="0"/>
                <a:cs typeface="Times New Roman" panose="02020603050405020304" pitchFamily="18" charset="0"/>
              </a:rPr>
              <a:t>Être libre de déterminer sa mission, ses approches, ses pratiques et ses orientations est</a:t>
            </a:r>
            <a:r>
              <a:rPr lang="fr-CA" sz="1800" b="0">
                <a:effectLst/>
                <a:latin typeface="Calibri" panose="020F0502020204030204" pitchFamily="34" charset="0"/>
                <a:ea typeface="Calibri" panose="020F0502020204030204" pitchFamily="34" charset="0"/>
                <a:cs typeface="Times New Roman" panose="02020603050405020304" pitchFamily="18" charset="0"/>
              </a:rPr>
              <a:t> l</a:t>
            </a:r>
            <a:r>
              <a:rPr lang="fr-CA" sz="1800" b="0">
                <a:effectLst/>
                <a:latin typeface="Arial" panose="020B0604020202020204" pitchFamily="34" charset="0"/>
                <a:ea typeface="Calibri" panose="020F0502020204030204" pitchFamily="34" charset="0"/>
                <a:cs typeface="Times New Roman" panose="02020603050405020304" pitchFamily="18" charset="0"/>
              </a:rPr>
              <a:t>e </a:t>
            </a:r>
            <a:r>
              <a:rPr lang="fr-CA" sz="1800">
                <a:effectLst/>
                <a:latin typeface="Arial" panose="020B0604020202020204" pitchFamily="34" charset="0"/>
                <a:ea typeface="Calibri" panose="020F0502020204030204" pitchFamily="34" charset="0"/>
                <a:cs typeface="Times New Roman" panose="02020603050405020304" pitchFamily="18" charset="0"/>
              </a:rPr>
              <a:t>dernier des 4 critères qui concernent l’ensemble des organismes communautaires. On a tendance à l’oublier, mais même les organismes communautaires au sens large ont une</a:t>
            </a:r>
            <a:r>
              <a:rPr lang="fr-CA" sz="1800" b="0">
                <a:effectLst/>
                <a:latin typeface="Calibri" panose="020F0502020204030204" pitchFamily="34" charset="0"/>
                <a:ea typeface="Calibri" panose="020F0502020204030204" pitchFamily="34" charset="0"/>
                <a:cs typeface="Times New Roman" panose="02020603050405020304" pitchFamily="18" charset="0"/>
              </a:rPr>
              <a:t> </a:t>
            </a:r>
            <a:r>
              <a:rPr lang="fr-CA" sz="1800" b="1">
                <a:effectLst/>
                <a:latin typeface="Arial" panose="020B0604020202020204" pitchFamily="34" charset="0"/>
                <a:ea typeface="Calibri" panose="020F0502020204030204" pitchFamily="34" charset="0"/>
                <a:cs typeface="Times New Roman" panose="02020603050405020304" pitchFamily="18" charset="0"/>
              </a:rPr>
              <a:t>Autonomie juridique </a:t>
            </a:r>
            <a:r>
              <a:rPr lang="fr-CA" sz="1800">
                <a:effectLst/>
                <a:latin typeface="Arial" panose="020B0604020202020204" pitchFamily="34" charset="0"/>
                <a:ea typeface="Calibri" panose="020F0502020204030204" pitchFamily="34" charset="0"/>
                <a:cs typeface="Times New Roman" panose="02020603050405020304" pitchFamily="18" charset="0"/>
              </a:rPr>
              <a:t>qui marque l’indépendance de l’organisme et qui sert à maintenir la distance nécessaire entre l’organisme et les pouvoirs publics.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a:effectLst/>
                <a:latin typeface="Arial" panose="020B0604020202020204" pitchFamily="34" charset="0"/>
                <a:ea typeface="Calibri" panose="020F0502020204030204" pitchFamily="34" charset="0"/>
                <a:cs typeface="Times New Roman" panose="02020603050405020304" pitchFamily="18" charset="0"/>
              </a:rPr>
              <a:t>Exemples :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CA" sz="1800">
                <a:effectLst/>
                <a:latin typeface="Arial" panose="020B0604020202020204" pitchFamily="34" charset="0"/>
                <a:ea typeface="Calibri" panose="020F0502020204030204" pitchFamily="34" charset="0"/>
                <a:cs typeface="Times New Roman" panose="02020603050405020304" pitchFamily="18" charset="0"/>
              </a:rPr>
              <a:t> La mission, les approches, les pratiques et les orientations de l’organisme sont définies par celui-ci (membres et administrateurs)</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CA" sz="1800">
                <a:effectLst/>
                <a:latin typeface="Arial" panose="020B0604020202020204" pitchFamily="34" charset="0"/>
                <a:ea typeface="Calibri" panose="020F0502020204030204" pitchFamily="34" charset="0"/>
                <a:cs typeface="Times New Roman" panose="02020603050405020304" pitchFamily="18" charset="0"/>
              </a:rPr>
              <a:t>Les partenariats et sources de financement respectent les méthodes et manières de faire, et en aucun cas n’exigent de les modifier.</a:t>
            </a:r>
          </a:p>
          <a:p>
            <a:pPr marL="285750" indent="-285750">
              <a:lnSpc>
                <a:spcPct val="115000"/>
              </a:lnSpc>
              <a:spcAft>
                <a:spcPts val="1000"/>
              </a:spcAft>
              <a:buFont typeface="Arial" panose="020B0604020202020204" pitchFamily="34" charset="0"/>
              <a:buChar char="•"/>
            </a:pP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a:effectLst/>
                <a:latin typeface="Arial" panose="020B0604020202020204" pitchFamily="34" charset="0"/>
                <a:ea typeface="Calibri" panose="020F0502020204030204" pitchFamily="34" charset="0"/>
                <a:cs typeface="Times New Roman" panose="02020603050405020304" pitchFamily="18" charset="0"/>
              </a:rPr>
              <a:t>* D’ailleurs, puisque les atteintes à l’autonomie sont, en principe, plus susceptibles de venir de l’extérieur que de l’organisme lui-même, le cadre de référence précise la responsabilité de l’État à cet égard. En plus de rester à l’affût des pratiques qui nuisent à l’autonomie des organismes, il demeure responsable des services publics et doit garder la contribution des organismes communautaires distincte de ceux-ci.</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0" name="Google Shape;31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b="0" dirty="0">
                <a:effectLst/>
                <a:latin typeface="Arial" panose="020B0604020202020204" pitchFamily="34" charset="0"/>
                <a:ea typeface="Calibri" panose="020F0502020204030204" pitchFamily="34" charset="0"/>
                <a:cs typeface="Times New Roman" panose="02020603050405020304" pitchFamily="18" charset="0"/>
              </a:rPr>
              <a:t>Avec le critère no. 5</a:t>
            </a:r>
            <a:r>
              <a:rPr lang="fr-CA" sz="1800" b="1" dirty="0">
                <a:effectLst/>
                <a:latin typeface="Arial" panose="020B0604020202020204" pitchFamily="34" charset="0"/>
                <a:ea typeface="Calibri" panose="020F0502020204030204" pitchFamily="34" charset="0"/>
                <a:cs typeface="Times New Roman" panose="02020603050405020304" pitchFamily="18" charset="0"/>
              </a:rPr>
              <a:t>, avoir été constitué à l’initiative des gens de la communauté</a:t>
            </a:r>
            <a:r>
              <a:rPr lang="fr-CA" sz="1800" b="0" dirty="0">
                <a:effectLst/>
                <a:latin typeface="Calibri" panose="020F0502020204030204" pitchFamily="34" charset="0"/>
                <a:ea typeface="Calibri" panose="020F0502020204030204" pitchFamily="34" charset="0"/>
                <a:cs typeface="Times New Roman" panose="02020603050405020304" pitchFamily="18" charset="0"/>
              </a:rPr>
              <a:t>, o</a:t>
            </a:r>
            <a:r>
              <a:rPr lang="fr-CA" sz="1800" b="0" dirty="0">
                <a:effectLst/>
                <a:latin typeface="Arial" panose="020B0604020202020204" pitchFamily="34" charset="0"/>
                <a:ea typeface="Calibri" panose="020F0502020204030204" pitchFamily="34" charset="0"/>
                <a:cs typeface="Times New Roman" panose="02020603050405020304" pitchFamily="18" charset="0"/>
              </a:rPr>
              <a:t>n entre dans les critères spécifiques à l’ACA.</a:t>
            </a:r>
            <a:endParaRPr lang="fr-CA"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b="0" dirty="0">
                <a:effectLst/>
                <a:latin typeface="Calibri" panose="020F0502020204030204" pitchFamily="34" charset="0"/>
                <a:ea typeface="Calibri" panose="020F0502020204030204" pitchFamily="34" charset="0"/>
                <a:cs typeface="Times New Roman" panose="02020603050405020304" pitchFamily="18" charset="0"/>
              </a:rPr>
              <a:t>Il</a:t>
            </a:r>
            <a:r>
              <a:rPr lang="fr-CA" sz="1800" dirty="0">
                <a:effectLst/>
                <a:latin typeface="Arial" panose="020B0604020202020204" pitchFamily="34" charset="0"/>
                <a:ea typeface="Calibri" panose="020F0502020204030204" pitchFamily="34" charset="0"/>
                <a:cs typeface="Times New Roman" panose="02020603050405020304" pitchFamily="18" charset="0"/>
              </a:rPr>
              <a:t> ramène à la motivation qui a conduit à la constitution de l’organisme. Il montre que celui-ci </a:t>
            </a:r>
            <a:r>
              <a:rPr lang="fr-CA" sz="1800" b="1" dirty="0">
                <a:effectLst/>
                <a:latin typeface="Arial" panose="020B0604020202020204" pitchFamily="34" charset="0"/>
                <a:ea typeface="Calibri" panose="020F0502020204030204" pitchFamily="34" charset="0"/>
                <a:cs typeface="Times New Roman" panose="02020603050405020304" pitchFamily="18" charset="0"/>
              </a:rPr>
              <a:t>doit émaner de la volonté d’une communauté, ou d’un groupe de citoyen-ne-s</a:t>
            </a:r>
            <a:r>
              <a:rPr lang="fr-CA" sz="1800" dirty="0">
                <a:effectLst/>
                <a:latin typeface="Arial" panose="020B0604020202020204" pitchFamily="34" charset="0"/>
                <a:ea typeface="Calibri" panose="020F0502020204030204" pitchFamily="34" charset="0"/>
                <a:cs typeface="Times New Roman" panose="02020603050405020304" pitchFamily="18" charset="0"/>
              </a:rPr>
              <a:t>, de s’organiser autour d’une problématique donnée.</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a:effectLst/>
                <a:latin typeface="Arial" panose="020B0604020202020204" pitchFamily="34" charset="0"/>
                <a:ea typeface="Calibri" panose="020F0502020204030204" pitchFamily="34" charset="0"/>
                <a:cs typeface="Times New Roman" panose="02020603050405020304" pitchFamily="18" charset="0"/>
              </a:rPr>
              <a:t>C’est-à-dire que l’organisme est le produit de l’initiative citoyenne et non pas d’une initiative gouvernementale ou d’une commande de l’État. </a:t>
            </a:r>
            <a:r>
              <a:rPr lang="fr-CA" sz="1800" b="0" dirty="0">
                <a:effectLst/>
                <a:latin typeface="Calibri" panose="020F0502020204030204" pitchFamily="34" charset="0"/>
                <a:ea typeface="Calibri" panose="020F0502020204030204" pitchFamily="34" charset="0"/>
                <a:cs typeface="Times New Roman" panose="02020603050405020304" pitchFamily="18" charset="0"/>
              </a:rPr>
              <a:t>Ce critère </a:t>
            </a:r>
            <a:r>
              <a:rPr lang="fr-CA" sz="1800" b="0" dirty="0">
                <a:effectLst/>
                <a:latin typeface="Arial" panose="020B0604020202020204" pitchFamily="34" charset="0"/>
                <a:ea typeface="Calibri" panose="020F0502020204030204" pitchFamily="34" charset="0"/>
                <a:cs typeface="Times New Roman" panose="02020603050405020304" pitchFamily="18" charset="0"/>
              </a:rPr>
              <a:t>doit généralement être évalué en prenant en considération la manière dont un organisme a globalement évolué dans le temps et en tenant compte du critère relatif à l’enracinement dans la communauté. </a:t>
            </a:r>
            <a:endParaRPr lang="fr-CA"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None/>
              <a:tabLst/>
              <a:defRPr/>
            </a:pPr>
            <a:r>
              <a:rPr lang="fr-CA" sz="1800" b="0" dirty="0">
                <a:effectLst/>
                <a:latin typeface="Arial" panose="020B0604020202020204" pitchFamily="34" charset="0"/>
                <a:ea typeface="Calibri" panose="020F0502020204030204" pitchFamily="34" charset="0"/>
                <a:cs typeface="Times New Roman" panose="02020603050405020304" pitchFamily="18" charset="0"/>
              </a:rPr>
              <a:t>Avec le critère no.6., </a:t>
            </a:r>
            <a:r>
              <a:rPr lang="fr-CA" sz="1800" b="1" dirty="0">
                <a:effectLst/>
                <a:latin typeface="Arial" panose="020B0604020202020204" pitchFamily="34" charset="0"/>
                <a:ea typeface="Calibri" panose="020F0502020204030204" pitchFamily="34" charset="0"/>
                <a:cs typeface="Times New Roman" panose="02020603050405020304" pitchFamily="18" charset="0"/>
              </a:rPr>
              <a:t>poursuivre une mission sociale qui lui soit propre et qui favorise la transformation sociale</a:t>
            </a:r>
            <a:r>
              <a:rPr lang="fr-CA" sz="1800" b="0" dirty="0">
                <a:effectLst/>
                <a:latin typeface="Arial" panose="020B0604020202020204" pitchFamily="34" charset="0"/>
                <a:ea typeface="Calibri" panose="020F0502020204030204" pitchFamily="34" charset="0"/>
                <a:cs typeface="Times New Roman" panose="02020603050405020304" pitchFamily="18" charset="0"/>
              </a:rPr>
              <a:t>, on entre dans le cœur des 2 critères qui deviennent obligatoires.</a:t>
            </a:r>
            <a:r>
              <a:rPr lang="fr-CA" sz="1800" b="0" dirty="0">
                <a:effectLst/>
                <a:latin typeface="Calibri" panose="020F0502020204030204" pitchFamily="34" charset="0"/>
                <a:ea typeface="Calibri" panose="020F0502020204030204" pitchFamily="34" charset="0"/>
                <a:cs typeface="Times New Roman" panose="02020603050405020304" pitchFamily="18" charset="0"/>
              </a:rPr>
              <a:t> Ce critère c</a:t>
            </a:r>
            <a:r>
              <a:rPr lang="fr-CA" sz="1800" b="0" dirty="0">
                <a:effectLst/>
                <a:latin typeface="Arial" panose="020B0604020202020204" pitchFamily="34" charset="0"/>
                <a:ea typeface="Calibri" panose="020F0502020204030204" pitchFamily="34" charset="0"/>
                <a:cs typeface="Times New Roman" panose="02020603050405020304" pitchFamily="18" charset="0"/>
              </a:rPr>
              <a:t>oncerne d’abord </a:t>
            </a:r>
            <a:r>
              <a:rPr lang="fr-CA" sz="1800" b="1" dirty="0">
                <a:effectLst/>
                <a:latin typeface="Arial" panose="020B0604020202020204" pitchFamily="34" charset="0"/>
                <a:ea typeface="Calibri" panose="020F0502020204030204" pitchFamily="34" charset="0"/>
                <a:cs typeface="Times New Roman" panose="02020603050405020304" pitchFamily="18" charset="0"/>
              </a:rPr>
              <a:t>la nature de la mission. </a:t>
            </a:r>
            <a:r>
              <a:rPr lang="fr-CA" sz="1800" b="0" dirty="0">
                <a:effectLst/>
                <a:latin typeface="Arial" panose="020B0604020202020204" pitchFamily="34" charset="0"/>
                <a:ea typeface="Calibri" panose="020F0502020204030204" pitchFamily="34" charset="0"/>
                <a:cs typeface="Times New Roman" panose="02020603050405020304" pitchFamily="18" charset="0"/>
              </a:rPr>
              <a:t>Celle-ci </a:t>
            </a:r>
            <a:r>
              <a:rPr lang="fr-CA" sz="1800" dirty="0">
                <a:effectLst/>
                <a:latin typeface="Arial" panose="020B0604020202020204" pitchFamily="34" charset="0"/>
                <a:ea typeface="Calibri" panose="020F0502020204030204" pitchFamily="34" charset="0"/>
                <a:cs typeface="Times New Roman" panose="02020603050405020304" pitchFamily="18" charset="0"/>
              </a:rPr>
              <a:t>doit être de nature </a:t>
            </a:r>
            <a:r>
              <a:rPr lang="fr-CA" sz="1800" b="1" dirty="0">
                <a:effectLst/>
                <a:latin typeface="Arial" panose="020B0604020202020204" pitchFamily="34" charset="0"/>
                <a:ea typeface="Calibri" panose="020F0502020204030204" pitchFamily="34" charset="0"/>
                <a:cs typeface="Times New Roman" panose="02020603050405020304" pitchFamily="18" charset="0"/>
              </a:rPr>
              <a:t>sociale</a:t>
            </a:r>
            <a:r>
              <a:rPr lang="fr-CA" sz="1800" dirty="0">
                <a:effectLst/>
                <a:latin typeface="Arial" panose="020B0604020202020204" pitchFamily="34" charset="0"/>
                <a:ea typeface="Calibri" panose="020F0502020204030204" pitchFamily="34" charset="0"/>
                <a:cs typeface="Times New Roman" panose="02020603050405020304" pitchFamily="18" charset="0"/>
              </a:rPr>
              <a:t> et jouer un rôle prépondérant dans l’ensemble des activités d’un organisme. Rassurez-vous, on comprend que des organismes peuvent avoir besoin de diversifier leurs activités pour obtenir du financement et que celles-ci peuvent être parfois moins près de leur mission de base. Le but de ce critère n’est pas de pénaliser les groupes qui manquent de financement, mais il est important que ceux-ci restent vigilants pour ne pas s’éloigner </a:t>
            </a:r>
            <a:r>
              <a:rPr lang="fr-CA" sz="1800">
                <a:effectLst/>
                <a:latin typeface="Arial" panose="020B0604020202020204" pitchFamily="34" charset="0"/>
                <a:ea typeface="Calibri" panose="020F0502020204030204" pitchFamily="34" charset="0"/>
                <a:cs typeface="Times New Roman" panose="02020603050405020304" pitchFamily="18" charset="0"/>
              </a:rPr>
              <a:t>de leur </a:t>
            </a:r>
            <a:r>
              <a:rPr lang="fr-CA" sz="1800" dirty="0">
                <a:effectLst/>
                <a:latin typeface="Arial" panose="020B0604020202020204" pitchFamily="34" charset="0"/>
                <a:ea typeface="Calibri" panose="020F0502020204030204" pitchFamily="34" charset="0"/>
                <a:cs typeface="Times New Roman" panose="02020603050405020304" pitchFamily="18" charset="0"/>
              </a:rPr>
              <a:t>mission de base.</a:t>
            </a:r>
          </a:p>
          <a:p>
            <a:pPr marL="0" lvl="0" indent="0">
              <a:lnSpc>
                <a:spcPct val="115000"/>
              </a:lnSpc>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fr-CA" sz="1800" dirty="0">
                <a:effectLst/>
                <a:latin typeface="Arial" panose="020B0604020202020204" pitchFamily="34" charset="0"/>
                <a:ea typeface="Calibri" panose="020F0502020204030204" pitchFamily="34" charset="0"/>
                <a:cs typeface="Times New Roman" panose="02020603050405020304" pitchFamily="18" charset="0"/>
              </a:rPr>
              <a:t>Ce critère précise que sa mission </a:t>
            </a:r>
            <a:r>
              <a:rPr lang="fr-CA" sz="1800" b="1" dirty="0">
                <a:effectLst/>
                <a:latin typeface="Arial" panose="020B0604020202020204" pitchFamily="34" charset="0"/>
                <a:ea typeface="Calibri" panose="020F0502020204030204" pitchFamily="34" charset="0"/>
                <a:cs typeface="Times New Roman" panose="02020603050405020304" pitchFamily="18" charset="0"/>
              </a:rPr>
              <a:t>lui est propre</a:t>
            </a:r>
            <a:r>
              <a:rPr lang="fr-CA" sz="1800" dirty="0">
                <a:effectLst/>
                <a:latin typeface="Arial" panose="020B0604020202020204" pitchFamily="34" charset="0"/>
                <a:ea typeface="Calibri" panose="020F0502020204030204" pitchFamily="34" charset="0"/>
                <a:cs typeface="Times New Roman" panose="02020603050405020304" pitchFamily="18" charset="0"/>
              </a:rPr>
              <a:t> et différente de celle des services publics</a:t>
            </a:r>
            <a:r>
              <a:rPr lang="fr-CA" sz="1800" dirty="0">
                <a:effectLst/>
                <a:latin typeface="Calibri" panose="020F0502020204030204" pitchFamily="34" charset="0"/>
                <a:ea typeface="Calibri" panose="020F0502020204030204" pitchFamily="34" charset="0"/>
                <a:cs typeface="Times New Roman" panose="02020603050405020304" pitchFamily="18" charset="0"/>
              </a:rPr>
              <a:t>. Il ajoute qu’e</a:t>
            </a:r>
            <a:r>
              <a:rPr lang="fr-CA" sz="1800" dirty="0">
                <a:effectLst/>
                <a:latin typeface="Arial" panose="020B0604020202020204" pitchFamily="34" charset="0"/>
                <a:ea typeface="Calibri" panose="020F0502020204030204" pitchFamily="34" charset="0"/>
                <a:cs typeface="Times New Roman" panose="02020603050405020304" pitchFamily="18" charset="0"/>
              </a:rPr>
              <a:t>lle s’articule dans le contexte d’un processus de </a:t>
            </a:r>
            <a:r>
              <a:rPr lang="fr-CA" sz="1800" b="1" dirty="0">
                <a:effectLst/>
                <a:latin typeface="Arial" panose="020B0604020202020204" pitchFamily="34" charset="0"/>
                <a:ea typeface="Calibri" panose="020F0502020204030204" pitchFamily="34" charset="0"/>
                <a:cs typeface="Times New Roman" panose="02020603050405020304" pitchFamily="18" charset="0"/>
              </a:rPr>
              <a:t>prise en charge démocratique</a:t>
            </a:r>
            <a:r>
              <a:rPr lang="fr-CA" sz="1800" dirty="0">
                <a:effectLst/>
                <a:latin typeface="Arial" panose="020B0604020202020204" pitchFamily="34" charset="0"/>
                <a:ea typeface="Calibri" panose="020F0502020204030204" pitchFamily="34" charset="0"/>
                <a:cs typeface="Times New Roman" panose="02020603050405020304" pitchFamily="18" charset="0"/>
              </a:rPr>
              <a:t> par lequel la communauté manifeste sa volonté et sa capacité de définir elle-même la réponse à certains de ses besoins. Ce critère se rapproche de l’enracinement dans la communauté et passe par la vie associative et démocratique, mais il va plus loin. La question ici n’est pas seulement d’impliquer la communauté, mais implique que ce que l’organisme fait doit venir de la communauté.</a:t>
            </a:r>
          </a:p>
          <a:p>
            <a:pPr marL="0" lvl="0" indent="0">
              <a:lnSpc>
                <a:spcPct val="115000"/>
              </a:lnSpc>
              <a:spcAft>
                <a:spcPts val="1000"/>
              </a:spcAft>
              <a:buFont typeface="Symbol" panose="05050102010706020507" pitchFamily="18" charset="2"/>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fr-CA" sz="1800" dirty="0">
                <a:effectLst/>
                <a:latin typeface="Arial" panose="020B0604020202020204" pitchFamily="34" charset="0"/>
                <a:ea typeface="Calibri" panose="020F0502020204030204" pitchFamily="34" charset="0"/>
                <a:cs typeface="Times New Roman" panose="02020603050405020304" pitchFamily="18" charset="0"/>
              </a:rPr>
              <a:t>Enfin, la mission doit être orientée vers la </a:t>
            </a:r>
            <a:r>
              <a:rPr lang="fr-CA" sz="1800" b="1" dirty="0">
                <a:effectLst/>
                <a:latin typeface="Arial" panose="020B0604020202020204" pitchFamily="34" charset="0"/>
                <a:ea typeface="Calibri" panose="020F0502020204030204" pitchFamily="34" charset="0"/>
                <a:cs typeface="Times New Roman" panose="02020603050405020304" pitchFamily="18" charset="0"/>
              </a:rPr>
              <a:t>transformation sociale.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CA" sz="1400" b="0" dirty="0">
                <a:effectLst/>
                <a:latin typeface="Arial" panose="020B0604020202020204" pitchFamily="34" charset="0"/>
                <a:ea typeface="Calibri" panose="020F0502020204030204" pitchFamily="34" charset="0"/>
                <a:cs typeface="Times New Roman" panose="02020603050405020304" pitchFamily="18" charset="0"/>
              </a:rPr>
              <a:t>La nature des actions de l’organisme est influencée par la mission et doit transparaitre dans les activités de l’organisme pour répondre à ce critère. </a:t>
            </a:r>
          </a:p>
          <a:p>
            <a:pPr marL="457200">
              <a:lnSpc>
                <a:spcPct val="115000"/>
              </a:lnSpc>
              <a:tabLst>
                <a:tab pos="1228725" algn="l"/>
              </a:tabLst>
            </a:pPr>
            <a:r>
              <a:rPr lang="fr-CA" sz="1200" b="1" dirty="0">
                <a:effectLst/>
                <a:latin typeface="Arial" panose="020B0604020202020204" pitchFamily="34" charset="0"/>
                <a:ea typeface="Calibri" panose="020F0502020204030204" pitchFamily="34" charset="0"/>
                <a:cs typeface="Times New Roman" panose="02020603050405020304" pitchFamily="18" charset="0"/>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fr-CA" sz="1200" dirty="0">
                <a:effectLst/>
                <a:latin typeface="Arial" panose="020B0604020202020204" pitchFamily="34" charset="0"/>
                <a:ea typeface="Calibri" panose="020F0502020204030204" pitchFamily="34" charset="0"/>
                <a:cs typeface="Times New Roman" panose="02020603050405020304" pitchFamily="18" charset="0"/>
              </a:rPr>
              <a:t>Les organismes peuvent déployer une grande diversité d’activités pour réaliser leur mission. Ce n’est pas nécessairement dans le type d’activités comme tel, mais aussi dans les principes qui les guident que se manifeste ce critère. </a:t>
            </a:r>
          </a:p>
          <a:p>
            <a:pPr marL="0" lvl="0" indent="0">
              <a:lnSpc>
                <a:spcPct val="115000"/>
              </a:lnSpc>
              <a:buFont typeface="Symbol" panose="05050102010706020507" pitchFamily="18" charset="2"/>
              <a:buNone/>
            </a:pPr>
            <a:endParaRPr lang="fr-CA"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fr-CA" sz="1200" dirty="0">
                <a:effectLst/>
                <a:latin typeface="Arial" panose="020B0604020202020204" pitchFamily="34" charset="0"/>
                <a:ea typeface="Calibri" panose="020F0502020204030204" pitchFamily="34" charset="0"/>
                <a:cs typeface="Times New Roman" panose="02020603050405020304" pitchFamily="18" charset="0"/>
              </a:rPr>
              <a:t>Par exemple, l’action </a:t>
            </a:r>
            <a:r>
              <a:rPr lang="fr-CA" sz="1200" b="1" dirty="0">
                <a:effectLst/>
                <a:latin typeface="Arial" panose="020B0604020202020204" pitchFamily="34" charset="0"/>
                <a:ea typeface="Calibri" panose="020F0502020204030204" pitchFamily="34" charset="0"/>
                <a:cs typeface="Times New Roman" panose="02020603050405020304" pitchFamily="18" charset="0"/>
              </a:rPr>
              <a:t>n’est pas que curative,</a:t>
            </a:r>
            <a:r>
              <a:rPr lang="fr-CA" sz="1200" b="0" dirty="0">
                <a:effectLst/>
                <a:latin typeface="Arial" panose="020B0604020202020204" pitchFamily="34" charset="0"/>
                <a:ea typeface="Calibri" panose="020F0502020204030204" pitchFamily="34" charset="0"/>
                <a:cs typeface="Times New Roman" panose="02020603050405020304" pitchFamily="18" charset="0"/>
              </a:rPr>
              <a:t> mais </a:t>
            </a:r>
            <a:r>
              <a:rPr lang="fr-CA" sz="1200" dirty="0">
                <a:effectLst/>
                <a:latin typeface="Arial" panose="020B0604020202020204" pitchFamily="34" charset="0"/>
                <a:ea typeface="Calibri" panose="020F0502020204030204" pitchFamily="34" charset="0"/>
                <a:cs typeface="Times New Roman" panose="02020603050405020304" pitchFamily="18" charset="0"/>
              </a:rPr>
              <a:t>également </a:t>
            </a:r>
            <a:r>
              <a:rPr lang="fr-CA" sz="1200" b="1" dirty="0">
                <a:effectLst/>
                <a:latin typeface="Arial" panose="020B0604020202020204" pitchFamily="34" charset="0"/>
                <a:ea typeface="Calibri" panose="020F0502020204030204" pitchFamily="34" charset="0"/>
                <a:cs typeface="Times New Roman" panose="02020603050405020304" pitchFamily="18" charset="0"/>
              </a:rPr>
              <a:t>préventive.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fr-CA" sz="1200" dirty="0">
                <a:effectLst/>
                <a:latin typeface="Arial" panose="020B0604020202020204" pitchFamily="34" charset="0"/>
                <a:ea typeface="Calibri" panose="020F0502020204030204" pitchFamily="34" charset="0"/>
                <a:cs typeface="Times New Roman" panose="02020603050405020304" pitchFamily="18" charset="0"/>
              </a:rPr>
              <a:t>Bien que les organismes d’ACA peuvent offrir des services, leur approche d’intervention </a:t>
            </a:r>
            <a:r>
              <a:rPr lang="fr-CA" sz="1200" b="1" dirty="0">
                <a:effectLst/>
                <a:latin typeface="Arial" panose="020B0604020202020204" pitchFamily="34" charset="0"/>
                <a:ea typeface="Calibri" panose="020F0502020204030204" pitchFamily="34" charset="0"/>
                <a:cs typeface="Times New Roman" panose="02020603050405020304" pitchFamily="18" charset="0"/>
              </a:rPr>
              <a:t>ne se limite pas à la stricte livraison d’un service</a:t>
            </a:r>
            <a:r>
              <a:rPr lang="fr-CA" sz="1200" dirty="0">
                <a:effectLst/>
                <a:latin typeface="Arial" panose="020B0604020202020204" pitchFamily="34" charset="0"/>
                <a:ea typeface="Calibri" panose="020F0502020204030204" pitchFamily="34" charset="0"/>
                <a:cs typeface="Times New Roman" panose="02020603050405020304" pitchFamily="18" charset="0"/>
              </a:rPr>
              <a:t> quelconque et leurs manières de le faire sont d’une grande importance.</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200" dirty="0">
                <a:effectLst/>
                <a:latin typeface="Arial" panose="020B0604020202020204" pitchFamily="34" charset="0"/>
                <a:ea typeface="Calibri" panose="020F0502020204030204" pitchFamily="34" charset="0"/>
                <a:cs typeface="Times New Roman" panose="02020603050405020304" pitchFamily="18" charset="0"/>
              </a:rPr>
              <a:t>Les modes d’intervention favorisés visent à </a:t>
            </a:r>
            <a:r>
              <a:rPr lang="fr-CA" sz="1200" b="1" dirty="0">
                <a:effectLst/>
                <a:latin typeface="Arial" panose="020B0604020202020204" pitchFamily="34" charset="0"/>
                <a:ea typeface="Calibri" panose="020F0502020204030204" pitchFamily="34" charset="0"/>
                <a:cs typeface="Times New Roman" panose="02020603050405020304" pitchFamily="18" charset="0"/>
              </a:rPr>
              <a:t>développer la capacité individuelle et collective d’agir </a:t>
            </a:r>
            <a:r>
              <a:rPr lang="fr-CA" sz="1200" dirty="0">
                <a:effectLst/>
                <a:latin typeface="Arial" panose="020B0604020202020204" pitchFamily="34" charset="0"/>
                <a:ea typeface="Calibri" panose="020F0502020204030204" pitchFamily="34" charset="0"/>
                <a:cs typeface="Times New Roman" panose="02020603050405020304" pitchFamily="18" charset="0"/>
              </a:rPr>
              <a:t>(appropriation, reprise du pouvoir et prise en charge par rapport à une situation problématique des personnes concernées).</a:t>
            </a:r>
          </a:p>
          <a:p>
            <a:pPr marL="0" lvl="0" indent="0">
              <a:lnSpc>
                <a:spcPct val="115000"/>
              </a:lnSpc>
              <a:buFont typeface="Symbol" panose="05050102010706020507" pitchFamily="18" charset="2"/>
              <a:buNone/>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fr-CA" sz="1200" dirty="0">
                <a:effectLst/>
                <a:latin typeface="Arial" panose="020B0604020202020204" pitchFamily="34" charset="0"/>
                <a:ea typeface="Calibri" panose="020F0502020204030204" pitchFamily="34" charset="0"/>
                <a:cs typeface="Times New Roman" panose="02020603050405020304" pitchFamily="18" charset="0"/>
              </a:rPr>
              <a:t>Enfin, la </a:t>
            </a:r>
            <a:r>
              <a:rPr lang="fr-CA" sz="1200" b="1" dirty="0">
                <a:effectLst/>
                <a:latin typeface="Arial" panose="020B0604020202020204" pitchFamily="34" charset="0"/>
                <a:ea typeface="Calibri" panose="020F0502020204030204" pitchFamily="34" charset="0"/>
                <a:cs typeface="Times New Roman" panose="02020603050405020304" pitchFamily="18" charset="0"/>
              </a:rPr>
              <a:t>transformation sociale</a:t>
            </a:r>
            <a:r>
              <a:rPr lang="fr-CA" sz="1200" dirty="0">
                <a:effectLst/>
                <a:latin typeface="Arial" panose="020B0604020202020204" pitchFamily="34" charset="0"/>
                <a:ea typeface="Calibri" panose="020F0502020204030204" pitchFamily="34" charset="0"/>
                <a:cs typeface="Times New Roman" panose="02020603050405020304" pitchFamily="18" charset="0"/>
              </a:rPr>
              <a:t> </a:t>
            </a:r>
            <a:r>
              <a:rPr lang="fr-CA" sz="1200" b="1" dirty="0">
                <a:effectLst/>
                <a:latin typeface="Arial" panose="020B0604020202020204" pitchFamily="34" charset="0"/>
                <a:ea typeface="Calibri" panose="020F0502020204030204" pitchFamily="34" charset="0"/>
                <a:cs typeface="Times New Roman" panose="02020603050405020304" pitchFamily="18" charset="0"/>
              </a:rPr>
              <a:t>est le résultat recherché</a:t>
            </a:r>
            <a:r>
              <a:rPr lang="fr-CA" sz="1200" dirty="0">
                <a:effectLst/>
                <a:latin typeface="Arial" panose="020B0604020202020204" pitchFamily="34" charset="0"/>
                <a:ea typeface="Calibri" panose="020F0502020204030204" pitchFamily="34" charset="0"/>
                <a:cs typeface="Times New Roman" panose="02020603050405020304" pitchFamily="18" charset="0"/>
              </a:rPr>
              <a:t> de ce processus qui fait largement appel à la </a:t>
            </a:r>
            <a:r>
              <a:rPr lang="fr-CA" sz="1200" b="1" dirty="0">
                <a:effectLst/>
                <a:latin typeface="Arial" panose="020B0604020202020204" pitchFamily="34" charset="0"/>
                <a:ea typeface="Calibri" panose="020F0502020204030204" pitchFamily="34" charset="0"/>
                <a:cs typeface="Times New Roman" panose="02020603050405020304" pitchFamily="18" charset="0"/>
              </a:rPr>
              <a:t>sensibilisation</a:t>
            </a:r>
            <a:r>
              <a:rPr lang="fr-CA" sz="1200" dirty="0">
                <a:effectLst/>
                <a:latin typeface="Arial" panose="020B0604020202020204" pitchFamily="34" charset="0"/>
                <a:ea typeface="Calibri" panose="020F0502020204030204" pitchFamily="34" charset="0"/>
                <a:cs typeface="Times New Roman" panose="02020603050405020304" pitchFamily="18" charset="0"/>
              </a:rPr>
              <a:t>, à </a:t>
            </a:r>
            <a:r>
              <a:rPr lang="fr-CA" sz="1200" b="1" dirty="0">
                <a:effectLst/>
                <a:latin typeface="Arial" panose="020B0604020202020204" pitchFamily="34" charset="0"/>
                <a:ea typeface="Calibri" panose="020F0502020204030204" pitchFamily="34" charset="0"/>
                <a:cs typeface="Times New Roman" panose="02020603050405020304" pitchFamily="18" charset="0"/>
              </a:rPr>
              <a:t>l’information</a:t>
            </a:r>
            <a:r>
              <a:rPr lang="fr-CA" sz="1200" dirty="0">
                <a:effectLst/>
                <a:latin typeface="Arial" panose="020B0604020202020204" pitchFamily="34" charset="0"/>
                <a:ea typeface="Calibri" panose="020F0502020204030204" pitchFamily="34" charset="0"/>
                <a:cs typeface="Times New Roman" panose="02020603050405020304" pitchFamily="18" charset="0"/>
              </a:rPr>
              <a:t>, à </a:t>
            </a:r>
            <a:r>
              <a:rPr lang="fr-CA" sz="1200" b="1" dirty="0">
                <a:effectLst/>
                <a:latin typeface="Arial" panose="020B0604020202020204" pitchFamily="34" charset="0"/>
                <a:ea typeface="Calibri" panose="020F0502020204030204" pitchFamily="34" charset="0"/>
                <a:cs typeface="Times New Roman" panose="02020603050405020304" pitchFamily="18" charset="0"/>
              </a:rPr>
              <a:t>l’éducation populaire</a:t>
            </a:r>
            <a:r>
              <a:rPr lang="fr-CA" sz="1200" dirty="0">
                <a:effectLst/>
                <a:latin typeface="Arial" panose="020B0604020202020204" pitchFamily="34" charset="0"/>
                <a:ea typeface="Calibri" panose="020F0502020204030204" pitchFamily="34" charset="0"/>
                <a:cs typeface="Times New Roman" panose="02020603050405020304" pitchFamily="18" charset="0"/>
              </a:rPr>
              <a:t> et à la </a:t>
            </a:r>
            <a:r>
              <a:rPr lang="fr-CA" sz="1200" b="1" dirty="0">
                <a:effectLst/>
                <a:latin typeface="Arial" panose="020B0604020202020204" pitchFamily="34" charset="0"/>
                <a:ea typeface="Calibri" panose="020F0502020204030204" pitchFamily="34" charset="0"/>
                <a:cs typeface="Times New Roman" panose="02020603050405020304" pitchFamily="18" charset="0"/>
              </a:rPr>
              <a:t>défense collective des droits</a:t>
            </a:r>
            <a:r>
              <a:rPr lang="fr-CA" sz="1200" dirty="0">
                <a:effectLst/>
                <a:latin typeface="Arial" panose="020B0604020202020204" pitchFamily="34" charset="0"/>
                <a:ea typeface="Calibri" panose="020F0502020204030204" pitchFamily="34" charset="0"/>
                <a:cs typeface="Times New Roman" panose="02020603050405020304" pitchFamily="18" charset="0"/>
              </a:rPr>
              <a:t>. Ces manières de faire ne sont que des exemples. Il est normal qu’on ne fasse pas nécessairement de la transformation sociale, partout, et tout le temps, mais elle doit faire partie de l’essence de l’organisme, de ses intentions, de sa couleur.</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a:extLst>
            <a:ext uri="{FF2B5EF4-FFF2-40B4-BE49-F238E27FC236}">
              <a16:creationId xmlns:a16="http://schemas.microsoft.com/office/drawing/2014/main" id="{9BA840E5-C01C-CF21-FECC-75DBB25F8257}"/>
            </a:ext>
          </a:extLst>
        </p:cNvPr>
        <p:cNvGrpSpPr/>
        <p:nvPr/>
      </p:nvGrpSpPr>
      <p:grpSpPr>
        <a:xfrm>
          <a:off x="0" y="0"/>
          <a:ext cx="0" cy="0"/>
          <a:chOff x="0" y="0"/>
          <a:chExt cx="0" cy="0"/>
        </a:xfrm>
      </p:grpSpPr>
      <p:sp>
        <p:nvSpPr>
          <p:cNvPr id="329" name="Google Shape;329;p26:notes">
            <a:extLst>
              <a:ext uri="{FF2B5EF4-FFF2-40B4-BE49-F238E27FC236}">
                <a16:creationId xmlns:a16="http://schemas.microsoft.com/office/drawing/2014/main" id="{B76BA41E-E9D6-D0A8-6B62-2A812D74601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26:notes">
            <a:extLst>
              <a:ext uri="{FF2B5EF4-FFF2-40B4-BE49-F238E27FC236}">
                <a16:creationId xmlns:a16="http://schemas.microsoft.com/office/drawing/2014/main" id="{18A18D5D-41BF-A09C-8DC1-04FD129CFED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CA"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Exemples : </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L’organisme participe à des actions de sensibilisation, destinées à informer la population et influencer l’opinion publique.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Il répond aux besoins de la communauté visée, entre autres, par sa participation à des luttes visant des changements à caractère politique ou conduisant à une plus grande justice sociale et au respect des droits des citoyen-ne-s.</a:t>
            </a:r>
          </a:p>
          <a:p>
            <a:pPr marL="0" indent="0">
              <a:lnSpc>
                <a:spcPct val="115000"/>
              </a:lnSpc>
              <a:spcAft>
                <a:spcPts val="1000"/>
              </a:spcAft>
              <a:buFont typeface="Arial" panose="020B0604020202020204" pitchFamily="34" charset="0"/>
              <a:buNone/>
            </a:pPr>
            <a:r>
              <a:rPr lang="fr-CA" sz="1800" dirty="0">
                <a:effectLst/>
                <a:latin typeface="Arial" panose="020B0604020202020204" pitchFamily="34" charset="0"/>
                <a:ea typeface="Calibri" panose="020F0502020204030204" pitchFamily="34" charset="0"/>
                <a:cs typeface="Times New Roman" panose="02020603050405020304" pitchFamily="18" charset="0"/>
              </a:rPr>
              <a:t> * En ACA, on ne fait pas juste participer à ces luttes-là, il arrive qu’on en initie.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Il contribue à l’amélioration des conditions de vie dans une optique de transformation sociale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8532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E8306D0-FFE3-B22E-F7FF-27E0D79AF53F}"/>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BB372E9A-BD07-B69F-1F7A-404F050A18A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3:notes">
            <a:extLst>
              <a:ext uri="{FF2B5EF4-FFF2-40B4-BE49-F238E27FC236}">
                <a16:creationId xmlns:a16="http://schemas.microsoft.com/office/drawing/2014/main" id="{0C5BE314-7C64-275E-9034-473D87D6CBE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b="1" dirty="0"/>
              <a:t>Contexte du projet</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Prochainement, pour recevoir du financement à la mission globale du </a:t>
            </a:r>
            <a:r>
              <a:rPr lang="fr-FR" sz="1800" b="0" i="0" dirty="0"/>
              <a:t>Programme de soutien aux organismes communautaires (PSOC)</a:t>
            </a:r>
            <a:r>
              <a:rPr lang="fr-CA" sz="1800" dirty="0">
                <a:effectLst/>
                <a:latin typeface="Arial" panose="020B0604020202020204" pitchFamily="34" charset="0"/>
                <a:ea typeface="Calibri" panose="020F0502020204030204" pitchFamily="34" charset="0"/>
                <a:cs typeface="Times New Roman" panose="02020603050405020304" pitchFamily="18" charset="0"/>
              </a:rPr>
              <a:t>, l’ensemble des organismes communautaires autonomes en santé et services sociaux (OCASSS) devront démontrer qu’ils respectent l’ensemble des critères de l’ACA. </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fr-CA" sz="1800" dirty="0">
                <a:solidFill>
                  <a:schemeClr val="bg2"/>
                </a:solidFill>
                <a:latin typeface="Arial" panose="020B0604020202020204" pitchFamily="34" charset="0"/>
                <a:cs typeface="Arial" panose="020B0604020202020204" pitchFamily="34" charset="0"/>
              </a:rPr>
              <a:t>La Table est très favorable à ce contexte puisqu’il fait écho à une demande historique de la Table, qu’il suit un processus débuté en 2015 et qu’il représente une occasion de renforcer les pratiques d’ACA des OCASSS.</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878891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tabLst>
                <a:tab pos="457200" algn="l"/>
              </a:tabLst>
            </a:pPr>
            <a:r>
              <a:rPr lang="fr-CA" sz="1800" b="0" dirty="0">
                <a:effectLst/>
                <a:latin typeface="Arial" panose="020B0604020202020204" pitchFamily="34" charset="0"/>
                <a:ea typeface="Calibri" panose="020F0502020204030204" pitchFamily="34" charset="0"/>
                <a:cs typeface="Times New Roman" panose="02020603050405020304" pitchFamily="18" charset="0"/>
              </a:rPr>
              <a:t>Il est parfois difficile de distinguer les critères numéro 6 du no. 7, </a:t>
            </a:r>
            <a:r>
              <a:rPr lang="fr-CA" sz="1800" b="1" dirty="0">
                <a:effectLst/>
                <a:latin typeface="Arial" panose="020B0604020202020204" pitchFamily="34" charset="0"/>
                <a:ea typeface="Calibri" panose="020F0502020204030204" pitchFamily="34" charset="0"/>
                <a:cs typeface="Times New Roman" panose="02020603050405020304" pitchFamily="18" charset="0"/>
              </a:rPr>
              <a:t>faire preuve de pratiques citoyennes et d’approches larges axées sur la globalité de la problématique abordée.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Ce critère est intimement lié au critère précédent, puisque les approches utilisées par les organismes peuvent susciter la transformation sociale. Le critère no 7 vient apporter des précisions sur les approches et les pratiques préconisées par les organismes d’ACA, sur leur «style».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pratiques citoyennes</a:t>
            </a:r>
            <a:r>
              <a:rPr lang="fr-CA" sz="1800" dirty="0">
                <a:effectLst/>
                <a:latin typeface="Arial" panose="020B0604020202020204" pitchFamily="34" charset="0"/>
                <a:ea typeface="Calibri" panose="020F0502020204030204" pitchFamily="34" charset="0"/>
                <a:cs typeface="Times New Roman" panose="02020603050405020304" pitchFamily="18" charset="0"/>
              </a:rPr>
              <a:t> renvoient, en grande partie, à la volonté de </a:t>
            </a:r>
            <a:r>
              <a:rPr lang="fr-CA" sz="1800" b="1" dirty="0">
                <a:effectLst/>
                <a:latin typeface="Arial" panose="020B0604020202020204" pitchFamily="34" charset="0"/>
                <a:ea typeface="Calibri" panose="020F0502020204030204" pitchFamily="34" charset="0"/>
                <a:cs typeface="Times New Roman" panose="02020603050405020304" pitchFamily="18" charset="0"/>
              </a:rPr>
              <a:t>mobilise</a:t>
            </a:r>
            <a:r>
              <a:rPr lang="fr-CA" sz="1800" dirty="0">
                <a:effectLst/>
                <a:latin typeface="Arial" panose="020B0604020202020204" pitchFamily="34" charset="0"/>
                <a:ea typeface="Calibri" panose="020F0502020204030204" pitchFamily="34" charset="0"/>
                <a:cs typeface="Times New Roman" panose="02020603050405020304" pitchFamily="18" charset="0"/>
              </a:rPr>
              <a:t>r les citoyennes et les citoyens autour </a:t>
            </a:r>
            <a:r>
              <a:rPr lang="fr-CA" sz="1800" b="1" dirty="0">
                <a:effectLst/>
                <a:latin typeface="Arial" panose="020B0604020202020204" pitchFamily="34" charset="0"/>
                <a:ea typeface="Calibri" panose="020F0502020204030204" pitchFamily="34" charset="0"/>
                <a:cs typeface="Times New Roman" panose="02020603050405020304" pitchFamily="18" charset="0"/>
              </a:rPr>
              <a:t>d’enjeux collectifs</a:t>
            </a:r>
            <a:r>
              <a:rPr lang="fr-CA" sz="1800" dirty="0">
                <a:effectLst/>
                <a:latin typeface="Arial" panose="020B0604020202020204" pitchFamily="34" charset="0"/>
                <a:ea typeface="Calibri" panose="020F0502020204030204" pitchFamily="34" charset="0"/>
                <a:cs typeface="Times New Roman" panose="02020603050405020304" pitchFamily="18" charset="0"/>
              </a:rPr>
              <a:t>, de faire place à </a:t>
            </a:r>
            <a:r>
              <a:rPr lang="fr-CA" sz="1800" b="1" dirty="0">
                <a:effectLst/>
                <a:latin typeface="Arial" panose="020B0604020202020204" pitchFamily="34" charset="0"/>
                <a:ea typeface="Calibri" panose="020F0502020204030204" pitchFamily="34" charset="0"/>
                <a:cs typeface="Times New Roman" panose="02020603050405020304" pitchFamily="18" charset="0"/>
              </a:rPr>
              <a:t>leur initiative</a:t>
            </a:r>
            <a:r>
              <a:rPr lang="fr-CA" sz="1800" dirty="0">
                <a:effectLst/>
                <a:latin typeface="Arial" panose="020B0604020202020204" pitchFamily="34" charset="0"/>
                <a:ea typeface="Calibri" panose="020F0502020204030204" pitchFamily="34" charset="0"/>
                <a:cs typeface="Times New Roman" panose="02020603050405020304" pitchFamily="18" charset="0"/>
              </a:rPr>
              <a:t> et de </a:t>
            </a:r>
            <a:r>
              <a:rPr lang="fr-CA" sz="1800" b="1" dirty="0">
                <a:effectLst/>
                <a:latin typeface="Arial" panose="020B0604020202020204" pitchFamily="34" charset="0"/>
                <a:ea typeface="Calibri" panose="020F0502020204030204" pitchFamily="34" charset="0"/>
                <a:cs typeface="Times New Roman" panose="02020603050405020304" pitchFamily="18" charset="0"/>
              </a:rPr>
              <a:t>reconnaître leur expertise. </a:t>
            </a:r>
            <a:r>
              <a:rPr lang="fr-CA" sz="1800" b="0" dirty="0">
                <a:effectLst/>
                <a:latin typeface="Arial" panose="020B0604020202020204" pitchFamily="34" charset="0"/>
                <a:ea typeface="Calibri" panose="020F0502020204030204" pitchFamily="34" charset="0"/>
                <a:cs typeface="Times New Roman" panose="02020603050405020304" pitchFamily="18" charset="0"/>
              </a:rPr>
              <a:t>Dans ce type de perspective, l</a:t>
            </a:r>
            <a:r>
              <a:rPr lang="fr-CA" sz="1800" dirty="0">
                <a:effectLst/>
                <a:latin typeface="Arial" panose="020B0604020202020204" pitchFamily="34" charset="0"/>
                <a:ea typeface="Calibri" panose="020F0502020204030204" pitchFamily="34" charset="0"/>
                <a:cs typeface="Times New Roman" panose="02020603050405020304" pitchFamily="18" charset="0"/>
              </a:rPr>
              <a:t>es personnes ne sont pas des bénéficiaires, des patients ou des clients. Dans ce type de pratiques «par, pour et avec», on mise sur le pouvoir d’agir des citoyens et des citoyennes.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None/>
              <a:tabLst/>
              <a:defRPr/>
            </a:pPr>
            <a:r>
              <a:rPr lang="fr-CA" sz="1800" b="0" dirty="0">
                <a:effectLst/>
                <a:latin typeface="Calibri" panose="020F0502020204030204" pitchFamily="34" charset="0"/>
                <a:ea typeface="Calibri" panose="020F0502020204030204" pitchFamily="34" charset="0"/>
                <a:cs typeface="Calibri" panose="020F0502020204030204" pitchFamily="34" charset="0"/>
              </a:rPr>
              <a:t>En ce qui a trait à la dimension </a:t>
            </a:r>
            <a:r>
              <a:rPr lang="fr-CA" sz="1800" b="1" dirty="0">
                <a:effectLst/>
                <a:latin typeface="Calibri" panose="020F0502020204030204" pitchFamily="34" charset="0"/>
                <a:ea typeface="Calibri" panose="020F0502020204030204" pitchFamily="34" charset="0"/>
                <a:cs typeface="Calibri" panose="020F0502020204030204" pitchFamily="34" charset="0"/>
              </a:rPr>
              <a:t>des approches larges axées sur la globalité des situations problématiques abordées, </a:t>
            </a:r>
            <a:r>
              <a:rPr lang="fr-CA" sz="1800" b="0" dirty="0">
                <a:effectLst/>
                <a:latin typeface="Calibri" panose="020F0502020204030204" pitchFamily="34" charset="0"/>
                <a:ea typeface="Calibri" panose="020F0502020204030204" pitchFamily="34" charset="0"/>
                <a:cs typeface="Calibri" panose="020F0502020204030204" pitchFamily="34" charset="0"/>
              </a:rPr>
              <a:t>elle concerne quelques principes d’action.</a:t>
            </a:r>
          </a:p>
          <a:p>
            <a:pPr marL="0" marR="0" lvl="0" indent="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None/>
              <a:tabLst/>
              <a:defRPr/>
            </a:pPr>
            <a:endParaRPr lang="fr-CA"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None/>
              <a:tabLst/>
              <a:defRPr/>
            </a:pPr>
            <a:r>
              <a:rPr lang="fr-CA" sz="1800" dirty="0">
                <a:effectLst/>
                <a:latin typeface="Calibri" panose="020F0502020204030204" pitchFamily="34" charset="0"/>
                <a:ea typeface="Calibri" panose="020F0502020204030204" pitchFamily="34" charset="0"/>
                <a:cs typeface="Calibri" panose="020F0502020204030204" pitchFamily="34" charset="0"/>
              </a:rPr>
              <a:t>L’aspect préventif est au centre de ces approches. Elles font appel à </a:t>
            </a:r>
            <a:r>
              <a:rPr lang="fr-CA" sz="1800" b="1" dirty="0">
                <a:effectLst/>
                <a:latin typeface="Calibri" panose="020F0502020204030204" pitchFamily="34" charset="0"/>
                <a:ea typeface="Calibri" panose="020F0502020204030204" pitchFamily="34" charset="0"/>
                <a:cs typeface="Calibri" panose="020F0502020204030204" pitchFamily="34" charset="0"/>
              </a:rPr>
              <a:t>une vision globale des facteurs</a:t>
            </a:r>
            <a:r>
              <a:rPr lang="fr-CA" sz="1800" dirty="0">
                <a:effectLst/>
                <a:latin typeface="Calibri" panose="020F0502020204030204" pitchFamily="34" charset="0"/>
                <a:ea typeface="Calibri" panose="020F0502020204030204" pitchFamily="34" charset="0"/>
                <a:cs typeface="Calibri" panose="020F0502020204030204" pitchFamily="34" charset="0"/>
              </a:rPr>
              <a:t> influençant l’état d’une personne (ou d’un groupe de personnes), ses besoins et son bien-être. La personne est aussi considérée dans son entièreté et non seulement en fonction d’une problématique spécifique. Enfin, l’action de l’organisme indique une </a:t>
            </a:r>
            <a:r>
              <a:rPr lang="fr-CA" sz="1800" b="1" dirty="0">
                <a:effectLst/>
                <a:latin typeface="Calibri" panose="020F0502020204030204" pitchFamily="34" charset="0"/>
                <a:ea typeface="Calibri" panose="020F0502020204030204" pitchFamily="34" charset="0"/>
                <a:cs typeface="Calibri" panose="020F0502020204030204" pitchFamily="34" charset="0"/>
              </a:rPr>
              <a:t>volonté d’agir sur les causes</a:t>
            </a:r>
            <a:r>
              <a:rPr lang="fr-CA" sz="1800" dirty="0">
                <a:effectLst/>
                <a:latin typeface="Calibri" panose="020F0502020204030204" pitchFamily="34" charset="0"/>
                <a:ea typeface="Calibri" panose="020F0502020204030204" pitchFamily="34" charset="0"/>
                <a:cs typeface="Calibri" panose="020F0502020204030204" pitchFamily="34" charset="0"/>
              </a:rPr>
              <a:t> économiques, sociales, culturelles ou autres qui sont à la base de la situation des personnes auprès desquelles l’organisme intervient. </a:t>
            </a:r>
          </a:p>
          <a:p>
            <a:pPr marL="0" marR="0" lvl="0" indent="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None/>
              <a:tabLst/>
              <a:defRPr/>
            </a:pPr>
            <a:endParaRPr lang="fr-CA"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None/>
              <a:tabLst/>
              <a:defRPr/>
            </a:pPr>
            <a:r>
              <a:rPr lang="fr-CA" sz="1800" dirty="0">
                <a:effectLst/>
                <a:latin typeface="Calibri" panose="020F0502020204030204" pitchFamily="34" charset="0"/>
                <a:ea typeface="Calibri" panose="020F0502020204030204" pitchFamily="34" charset="0"/>
                <a:cs typeface="Calibri" panose="020F0502020204030204" pitchFamily="34" charset="0"/>
              </a:rPr>
              <a:t>Exemples :</a:t>
            </a:r>
          </a:p>
          <a:p>
            <a:pPr marL="285750" lvl="0" indent="-285750">
              <a:lnSpc>
                <a:spcPct val="115000"/>
              </a:lnSpc>
              <a:spcAft>
                <a:spcPts val="10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Calibri" panose="020F0502020204030204" pitchFamily="34" charset="0"/>
              </a:rPr>
              <a:t>Sensibiliser/mobiliser les personnes visées autour d’enjeux collectifs  </a:t>
            </a:r>
          </a:p>
          <a:p>
            <a:pPr marL="285750" lvl="0" indent="-285750">
              <a:lnSpc>
                <a:spcPct val="115000"/>
              </a:lnSpc>
              <a:spcAft>
                <a:spcPts val="10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Calibri" panose="020F0502020204030204" pitchFamily="34" charset="0"/>
              </a:rPr>
              <a:t>Participer à des actions pour revendiquer auprès des élu-e-s au sujet d’enjeux larges, au-delà des activités de son organisme </a:t>
            </a:r>
          </a:p>
          <a:p>
            <a:pPr marL="285750" lvl="0" indent="-285750">
              <a:lnSpc>
                <a:spcPct val="115000"/>
              </a:lnSpc>
              <a:spcAft>
                <a:spcPts val="10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Calibri" panose="020F0502020204030204" pitchFamily="34" charset="0"/>
              </a:rPr>
              <a:t>Création d’outils, d’ateliers ou autre moyen d’éducation et d’information sur les problématiques vécues</a:t>
            </a:r>
          </a:p>
          <a:p>
            <a:pPr marL="285750" lvl="0" indent="-285750">
              <a:lnSpc>
                <a:spcPct val="115000"/>
              </a:lnSpc>
              <a:spcAft>
                <a:spcPts val="10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Calibri" panose="020F0502020204030204" pitchFamily="34" charset="0"/>
              </a:rPr>
              <a:t>Travail en collaboration et en solidarité avec d’autres ressources du milieu, en vue de réaliser son approche globale, ou oriente vers d’autres ressources pour assurer la réponse à des aspects particuliers d’une situation qui ne relèvent pas de votre champ d’action</a:t>
            </a:r>
          </a:p>
          <a:p>
            <a:pPr marL="0" lvl="0" indent="0" algn="l" rtl="0">
              <a:spcBef>
                <a:spcPts val="0"/>
              </a:spcBef>
              <a:spcAft>
                <a:spcPts val="0"/>
              </a:spcAft>
              <a:buClr>
                <a:schemeClr val="dk1"/>
              </a:buClr>
              <a:buSzPts val="1200"/>
              <a:buFont typeface="Calibri"/>
              <a:buNone/>
            </a:pP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0" name="Google Shape;37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None/>
              <a:tabLst/>
              <a:defRPr/>
            </a:pPr>
            <a:endParaRPr lang="fr-CA" sz="14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None/>
              <a:tabLst/>
              <a:defRPr/>
            </a:pPr>
            <a:r>
              <a:rPr lang="fr-CA" sz="1400">
                <a:effectLst/>
                <a:latin typeface="Calibri" panose="020F0502020204030204" pitchFamily="34" charset="0"/>
                <a:ea typeface="Calibri" panose="020F0502020204030204" pitchFamily="34" charset="0"/>
                <a:cs typeface="Calibri" panose="020F0502020204030204" pitchFamily="34" charset="0"/>
              </a:rPr>
              <a:t>Exemples :</a:t>
            </a:r>
          </a:p>
          <a:p>
            <a:pPr marL="285750" lvl="0" indent="-285750">
              <a:lnSpc>
                <a:spcPct val="115000"/>
              </a:lnSpc>
              <a:spcAft>
                <a:spcPts val="1000"/>
              </a:spcAft>
              <a:buFont typeface="Arial" panose="020B0604020202020204" pitchFamily="34" charset="0"/>
              <a:buChar char="•"/>
              <a:tabLst>
                <a:tab pos="457200" algn="l"/>
              </a:tabLst>
            </a:pPr>
            <a:r>
              <a:rPr lang="fr-CA" sz="1400">
                <a:effectLst/>
                <a:latin typeface="Calibri" panose="020F0502020204030204" pitchFamily="34" charset="0"/>
                <a:ea typeface="Calibri" panose="020F0502020204030204" pitchFamily="34" charset="0"/>
                <a:cs typeface="Calibri" panose="020F0502020204030204" pitchFamily="34" charset="0"/>
              </a:rPr>
              <a:t>Sensibiliser/mobiliser les personnes visées autour d’enjeux collectifs  </a:t>
            </a:r>
          </a:p>
          <a:p>
            <a:pPr marL="285750" lvl="0" indent="-285750">
              <a:lnSpc>
                <a:spcPct val="115000"/>
              </a:lnSpc>
              <a:spcAft>
                <a:spcPts val="1000"/>
              </a:spcAft>
              <a:buFont typeface="Arial" panose="020B0604020202020204" pitchFamily="34" charset="0"/>
              <a:buChar char="•"/>
              <a:tabLst>
                <a:tab pos="457200" algn="l"/>
              </a:tabLst>
            </a:pPr>
            <a:r>
              <a:rPr lang="fr-CA" sz="1400">
                <a:effectLst/>
                <a:latin typeface="Calibri" panose="020F0502020204030204" pitchFamily="34" charset="0"/>
                <a:ea typeface="Calibri" panose="020F0502020204030204" pitchFamily="34" charset="0"/>
                <a:cs typeface="Calibri" panose="020F0502020204030204" pitchFamily="34" charset="0"/>
              </a:rPr>
              <a:t>Participer à des actions pour revendiquer auprès des élu-e-s au sujet d’enjeux larges, au-delà des activités de son organisme </a:t>
            </a:r>
          </a:p>
          <a:p>
            <a:pPr marL="285750" lvl="0" indent="-285750">
              <a:lnSpc>
                <a:spcPct val="115000"/>
              </a:lnSpc>
              <a:spcAft>
                <a:spcPts val="1000"/>
              </a:spcAft>
              <a:buFont typeface="Arial" panose="020B0604020202020204" pitchFamily="34" charset="0"/>
              <a:buChar char="•"/>
              <a:tabLst>
                <a:tab pos="457200" algn="l"/>
              </a:tabLst>
            </a:pPr>
            <a:r>
              <a:rPr lang="fr-CA" sz="1400">
                <a:effectLst/>
                <a:latin typeface="Calibri" panose="020F0502020204030204" pitchFamily="34" charset="0"/>
                <a:ea typeface="Calibri" panose="020F0502020204030204" pitchFamily="34" charset="0"/>
                <a:cs typeface="Calibri" panose="020F0502020204030204" pitchFamily="34" charset="0"/>
              </a:rPr>
              <a:t>Création d’outils, d’ateliers ou autre moyen d’éducation et d’information sur les problématiques vécues</a:t>
            </a:r>
          </a:p>
          <a:p>
            <a:pPr marL="285750" lvl="0" indent="-285750">
              <a:lnSpc>
                <a:spcPct val="115000"/>
              </a:lnSpc>
              <a:spcAft>
                <a:spcPts val="1000"/>
              </a:spcAft>
              <a:buFont typeface="Arial" panose="020B0604020202020204" pitchFamily="34" charset="0"/>
              <a:buChar char="•"/>
              <a:tabLst>
                <a:tab pos="457200" algn="l"/>
              </a:tabLst>
            </a:pPr>
            <a:r>
              <a:rPr lang="fr-CA" sz="1400">
                <a:effectLst/>
                <a:latin typeface="Calibri" panose="020F0502020204030204" pitchFamily="34" charset="0"/>
                <a:ea typeface="Calibri" panose="020F0502020204030204" pitchFamily="34" charset="0"/>
                <a:cs typeface="Calibri" panose="020F0502020204030204" pitchFamily="34" charset="0"/>
              </a:rPr>
              <a:t>Travail en collaboration et en solidarité avec d’autres ressources du milieu, en vue de réaliser son approche globale, ou oriente vers d’autres ressources pour assurer la réponse à des aspects particuliers d’une situation qui ne relèvent pas du champ d’action de l’organisme</a:t>
            </a: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nSpc>
                <a:spcPct val="115000"/>
              </a:lnSpc>
              <a:buFont typeface="Symbol" panose="05050102010706020507" pitchFamily="18" charset="2"/>
              <a:buNone/>
            </a:pPr>
            <a:r>
              <a:rPr lang="fr-CA" sz="1800">
                <a:effectLst/>
                <a:latin typeface="Arial" panose="020B0604020202020204" pitchFamily="34" charset="0"/>
                <a:ea typeface="Calibri" panose="020F0502020204030204" pitchFamily="34" charset="0"/>
                <a:cs typeface="Times New Roman" panose="02020603050405020304" pitchFamily="18" charset="0"/>
              </a:rPr>
              <a:t>Le dernier critère de l’ACA, </a:t>
            </a:r>
            <a:r>
              <a:rPr lang="fr-CA" sz="1800" b="1">
                <a:effectLst/>
                <a:latin typeface="Arial" panose="020B0604020202020204" pitchFamily="34" charset="0"/>
                <a:ea typeface="Calibri" panose="020F0502020204030204" pitchFamily="34" charset="0"/>
              </a:rPr>
              <a:t>être dirigé par un conseil d’administration indépendant du réseau </a:t>
            </a:r>
            <a:r>
              <a:rPr lang="fr-CA" sz="1800" b="0">
                <a:effectLst/>
                <a:latin typeface="Arial" panose="020B0604020202020204" pitchFamily="34" charset="0"/>
                <a:ea typeface="Calibri" panose="020F0502020204030204" pitchFamily="34" charset="0"/>
              </a:rPr>
              <a:t>public</a:t>
            </a:r>
            <a:r>
              <a:rPr lang="fr-CA" sz="1800" b="0">
                <a:effectLst/>
                <a:latin typeface="Arial" panose="020B0604020202020204" pitchFamily="34" charset="0"/>
                <a:ea typeface="Calibri" panose="020F0502020204030204" pitchFamily="34" charset="0"/>
                <a:cs typeface="Times New Roman" panose="02020603050405020304" pitchFamily="18" charset="0"/>
              </a:rPr>
              <a:t>, précise que le</a:t>
            </a:r>
            <a:r>
              <a:rPr lang="fr-CA" sz="1800">
                <a:effectLst/>
                <a:latin typeface="Arial" panose="020B0604020202020204" pitchFamily="34" charset="0"/>
                <a:ea typeface="Calibri" panose="020F0502020204030204" pitchFamily="34" charset="0"/>
                <a:cs typeface="Times New Roman" panose="02020603050405020304" pitchFamily="18" charset="0"/>
              </a:rPr>
              <a:t> réseau public n’est pas représenté aux instances décisionnelles de l’organisme.</a:t>
            </a:r>
          </a:p>
          <a:p>
            <a:pPr marL="0" lvl="0" indent="0">
              <a:lnSpc>
                <a:spcPct val="115000"/>
              </a:lnSpc>
              <a:buFont typeface="Symbol" panose="05050102010706020507" pitchFamily="18" charset="2"/>
              <a:buNone/>
            </a:pP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fr-CA" sz="1800">
                <a:effectLst/>
                <a:latin typeface="Arial" panose="020B0604020202020204" pitchFamily="34" charset="0"/>
                <a:ea typeface="Calibri" panose="020F0502020204030204" pitchFamily="34" charset="0"/>
                <a:cs typeface="Times New Roman" panose="02020603050405020304" pitchFamily="18" charset="0"/>
              </a:rPr>
              <a:t>«La composition du conseil d’administration ne doit pas donner lieu à des conflits d’intérêts ou à une apparence de conflit d’intérêts ni risquer de donner prise à des situations qui favorisent une ingérence administrative» de la part du réseau public ni de quelques bailleurs de fonds que ce soit.</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fr-CA" sz="1800">
                <a:effectLst/>
                <a:latin typeface="Arial" panose="020B0604020202020204" pitchFamily="34" charset="0"/>
                <a:ea typeface="Calibri" panose="020F0502020204030204" pitchFamily="34" charset="0"/>
                <a:cs typeface="Times New Roman" panose="02020603050405020304" pitchFamily="18" charset="0"/>
              </a:rPr>
              <a:t>*Les personnes qui travaillent pour le</a:t>
            </a:r>
            <a:r>
              <a:rPr lang="fr-CA" sz="1800">
                <a:effectLst/>
                <a:latin typeface="Calibri" panose="020F0502020204030204" pitchFamily="34" charset="0"/>
                <a:ea typeface="Calibri" panose="020F0502020204030204" pitchFamily="34" charset="0"/>
                <a:cs typeface="Times New Roman" panose="02020603050405020304" pitchFamily="18" charset="0"/>
              </a:rPr>
              <a:t> </a:t>
            </a:r>
            <a:r>
              <a:rPr lang="fr-CA" sz="1800">
                <a:effectLst/>
                <a:latin typeface="Arial" panose="020B0604020202020204" pitchFamily="34" charset="0"/>
                <a:ea typeface="Calibri" panose="020F0502020204030204" pitchFamily="34" charset="0"/>
                <a:cs typeface="Times New Roman" panose="02020603050405020304" pitchFamily="18" charset="0"/>
              </a:rPr>
              <a:t>gouvernement ou le réseau public peuvent siéger</a:t>
            </a:r>
            <a:r>
              <a:rPr lang="fr-CA" sz="1800">
                <a:effectLst/>
                <a:latin typeface="Calibri" panose="020F0502020204030204" pitchFamily="34" charset="0"/>
                <a:ea typeface="Calibri" panose="020F0502020204030204" pitchFamily="34" charset="0"/>
                <a:cs typeface="Times New Roman" panose="02020603050405020304" pitchFamily="18" charset="0"/>
              </a:rPr>
              <a:t> </a:t>
            </a:r>
            <a:r>
              <a:rPr lang="fr-CA" sz="1800">
                <a:effectLst/>
                <a:latin typeface="Arial" panose="020B0604020202020204" pitchFamily="34" charset="0"/>
                <a:ea typeface="Calibri" panose="020F0502020204030204" pitchFamily="34" charset="0"/>
                <a:cs typeface="Times New Roman" panose="02020603050405020304" pitchFamily="18" charset="0"/>
              </a:rPr>
              <a:t>au CA d’un organisme communautaire autonome</a:t>
            </a:r>
            <a:r>
              <a:rPr lang="fr-CA" sz="1800">
                <a:effectLst/>
                <a:latin typeface="Calibri" panose="020F0502020204030204" pitchFamily="34" charset="0"/>
                <a:ea typeface="Calibri" panose="020F0502020204030204" pitchFamily="34" charset="0"/>
                <a:cs typeface="Times New Roman" panose="02020603050405020304" pitchFamily="18" charset="0"/>
              </a:rPr>
              <a:t> </a:t>
            </a:r>
            <a:r>
              <a:rPr lang="fr-CA" sz="1800">
                <a:effectLst/>
                <a:latin typeface="Arial" panose="020B0604020202020204" pitchFamily="34" charset="0"/>
                <a:ea typeface="Calibri" panose="020F0502020204030204" pitchFamily="34" charset="0"/>
                <a:cs typeface="Times New Roman" panose="02020603050405020304" pitchFamily="18" charset="0"/>
              </a:rPr>
              <a:t>en leur nom personnel seulement.</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fr-FR" sz="1800">
                <a:effectLst/>
                <a:latin typeface="Arial" panose="020B0604020202020204" pitchFamily="34" charset="0"/>
                <a:ea typeface="Calibri" panose="020F0502020204030204" pitchFamily="34" charset="0"/>
                <a:cs typeface="Times New Roman" panose="02020603050405020304" pitchFamily="18" charset="0"/>
              </a:rPr>
              <a:t>Si des collaborations avec certaines instances des réseaux publics sont jugées nécessaires, il y a lieu de les structurer en marge du conseil d’administration, autour d’instances consultatives plutôt que décisionnelles.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0" name="Google Shape;39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CA"/>
              <a:t>Voici les références utilisées dans cette présentation.</a:t>
            </a:r>
            <a:endParaRPr/>
          </a:p>
        </p:txBody>
      </p:sp>
    </p:spTree>
    <p:extLst>
      <p:ext uri="{BB962C8B-B14F-4D97-AF65-F5344CB8AC3E}">
        <p14:creationId xmlns:p14="http://schemas.microsoft.com/office/powerpoint/2010/main" val="136783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9" name="Google Shape;43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9" name="Google Shape;43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b="1" dirty="0"/>
              <a:t>Contexte du projet</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Avant, les OCASSS qui souhaitaient obtenir ce type de financement devaient répondre aux critères 1-2-3-4-5-8 et tendre vers les critères #6 et #7. Ce qui est nouveau, c’est qu’ils vont maintenant devoir répondre à l‘ensemble des 8 critères. Il n’y a pas de nouveaux critères de l’ACA comme tels. </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Les OCASSS souhaitant recevoir ce type de financement devront donc démontrer qu’ils mettent aussi en pratique les critères #6 et #7: </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6. poursuivre une mission sociale qui lui soit propre et qui favorise la transformation sociale</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7. faire preuve de pratiques citoyennes et d’approches larges axées sur la globalité de la problématique abordée</a:t>
            </a: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_</a:t>
            </a:r>
          </a:p>
          <a:p>
            <a:pPr>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Des précisions supplémentaires </a:t>
            </a:r>
          </a:p>
          <a:p>
            <a:r>
              <a:rPr lang="fr-CA" sz="1800" b="0" dirty="0">
                <a:effectLst/>
                <a:latin typeface="Times New Roman" panose="02020603050405020304" pitchFamily="18" charset="0"/>
                <a:ea typeface="Times New Roman" panose="02020603050405020304" pitchFamily="18" charset="0"/>
              </a:rPr>
              <a:t>Bien qu'à l'origine, la pleine intégration de ces 2 critères ne visait que le mode de soutien à la mission globale, le Cadre normatif du PSOC (MSSS 2023) en a élargi l’application aux 2 autres modes, c’est-à-dire au financement pour les projets ponctuels et au volet B de celui destiné aux activités spécifiques.</a:t>
            </a:r>
          </a:p>
          <a:p>
            <a:endParaRPr lang="fr-CA" sz="1800" b="1" dirty="0">
              <a:effectLst/>
              <a:latin typeface="Times New Roman" panose="02020603050405020304" pitchFamily="18" charset="0"/>
              <a:ea typeface="Times New Roman" panose="02020603050405020304" pitchFamily="18" charset="0"/>
            </a:endParaRPr>
          </a:p>
          <a:p>
            <a:r>
              <a:rPr lang="fr-CA" sz="1800" b="0" dirty="0">
                <a:effectLst/>
                <a:latin typeface="Times New Roman" panose="02020603050405020304" pitchFamily="18" charset="0"/>
                <a:ea typeface="Times New Roman" panose="02020603050405020304" pitchFamily="18" charset="0"/>
              </a:rPr>
              <a:t>Le cadre établit que les organismes qui souhaitent recevoir du financement pour un projet ponctuel doivent avoir été reconnus et admis en soutien à la mission globale par un établissement responsable du PSOC ou par le MSSS. Le volet B de la réalisation d’activités spécifiques s’adresse aussi aux organismes reconnus par ces instances, plus spécifiquement à ceux qui sont déjà financés dans le cadre du soutien à la mission globale.</a:t>
            </a:r>
          </a:p>
          <a:p>
            <a:endParaRPr lang="fr-CA" sz="1800" b="1" dirty="0">
              <a:effectLst/>
              <a:latin typeface="Times New Roman" panose="02020603050405020304" pitchFamily="18" charset="0"/>
              <a:ea typeface="Times New Roman" panose="02020603050405020304" pitchFamily="18" charset="0"/>
            </a:endParaRPr>
          </a:p>
          <a:p>
            <a:r>
              <a:rPr lang="fr-CA" sz="1800" b="0" dirty="0">
                <a:effectLst/>
                <a:latin typeface="Times New Roman" panose="02020603050405020304" pitchFamily="18" charset="0"/>
                <a:ea typeface="Times New Roman" panose="02020603050405020304" pitchFamily="18" charset="0"/>
              </a:rPr>
              <a:t>Quant au volet A du financement pour activités spécifiques, il s’adresse, soit aux organismes reconnus ou financés par le gouvernement, sans égard au ministère et au programme, ou à ceux qui sont admissibles à un programme de financement à la mission globale d’un autre ministère que le MSSS. Sachant que les 8 critères sont de plus en plus appliqués aux programmes pour la mission globale des autres ministères, les 8 critères de l’ACA serviront directement ou indirectement à toutes les formes de financement du PSOC.</a:t>
            </a:r>
          </a:p>
          <a:p>
            <a:endParaRPr lang="fr-CA" sz="1800" b="1" dirty="0">
              <a:effectLst/>
              <a:latin typeface="Times New Roman" panose="02020603050405020304" pitchFamily="18" charset="0"/>
              <a:ea typeface="Times New Roman" panose="02020603050405020304" pitchFamily="18" charset="0"/>
            </a:endParaRPr>
          </a:p>
          <a:p>
            <a:r>
              <a:rPr lang="fr-FR" sz="1800" b="0" dirty="0">
                <a:effectLst/>
                <a:latin typeface="Times New Roman" panose="02020603050405020304" pitchFamily="18" charset="0"/>
                <a:ea typeface="Times New Roman" panose="02020603050405020304" pitchFamily="18" charset="0"/>
              </a:rPr>
              <a:t>Rappelons que le volet A du financement pour des activités spécifique concerne les besoins identifiés par le MSSS et les CISSS/CIUSSS alors que le volet B touche les besoins identifiés par les organismes communautaires.</a:t>
            </a:r>
            <a:endParaRPr lang="fr-CA" sz="1800" b="1" dirty="0">
              <a:effectLst/>
              <a:latin typeface="Times New Roman" panose="02020603050405020304" pitchFamily="18" charset="0"/>
              <a:ea typeface="Times New Roman" panose="02020603050405020304" pitchFamily="18" charset="0"/>
            </a:endParaRPr>
          </a:p>
          <a:p>
            <a:endParaRPr lang="fr-FR" sz="1800" dirty="0">
              <a:effectLst/>
              <a:latin typeface="Segoe UI" panose="020B0502040204020203" pitchFamily="34" charset="0"/>
            </a:endParaRPr>
          </a:p>
          <a:p>
            <a:r>
              <a:rPr lang="fr-FR" sz="1800" dirty="0">
                <a:effectLst/>
                <a:latin typeface="Segoe UI" panose="020B0502040204020203" pitchFamily="34" charset="0"/>
              </a:rPr>
              <a:t>*Nous devons réfléchir aux conséquences l’élargissement d’application des 8 critères à l’ensemble des modes du PSOC : </a:t>
            </a:r>
          </a:p>
          <a:p>
            <a:pPr marL="285750" indent="-285750">
              <a:buFont typeface="Arial" panose="020B0604020202020204" pitchFamily="34" charset="0"/>
              <a:buChar char="•"/>
            </a:pPr>
            <a:r>
              <a:rPr lang="fr-FR" sz="1800" dirty="0">
                <a:effectLst/>
                <a:latin typeface="Segoe UI" panose="020B0502040204020203" pitchFamily="34" charset="0"/>
              </a:rPr>
              <a:t>Quel effet sur la prépondérance destinée à la mission globale?</a:t>
            </a:r>
          </a:p>
          <a:p>
            <a:pPr marL="285750" indent="-285750">
              <a:buFont typeface="Arial" panose="020B0604020202020204" pitchFamily="34" charset="0"/>
              <a:buChar char="•"/>
            </a:pPr>
            <a:r>
              <a:rPr lang="fr-FR" sz="1800" dirty="0">
                <a:effectLst/>
                <a:latin typeface="Segoe UI" panose="020B0502040204020203" pitchFamily="34" charset="0"/>
              </a:rPr>
              <a:t>Quel effet sur les choix budgétaire ?</a:t>
            </a:r>
          </a:p>
          <a:p>
            <a:pPr marL="285750" indent="-285750">
              <a:buFont typeface="Arial" panose="020B0604020202020204" pitchFamily="34" charset="0"/>
              <a:buChar char="•"/>
            </a:pPr>
            <a:r>
              <a:rPr lang="fr-FR" sz="1800" dirty="0">
                <a:effectLst/>
                <a:latin typeface="Segoe UI" panose="020B0502040204020203" pitchFamily="34" charset="0"/>
              </a:rPr>
              <a:t>Que va-t-il arriver des groupes qui ne répondront pas aux 8 critères. Auront-ils un programme précis? Est-ce qu’ils seront admissibles au volet A ou il ne leur restera que l’option de financement par ententes de service, qui lui ne fait partie du PSOC? </a:t>
            </a:r>
            <a:endParaRPr lang="fr-FR" sz="1800" dirty="0">
              <a:effectLst/>
              <a:latin typeface="Arial" panose="020B0604020202020204" pitchFamily="34" charset="0"/>
            </a:endParaRPr>
          </a:p>
          <a:p>
            <a:pPr marL="0" marR="0">
              <a:spcBef>
                <a:spcPts val="0"/>
              </a:spcBef>
              <a:spcAft>
                <a:spcPts val="0"/>
              </a:spcAft>
            </a:pPr>
            <a:r>
              <a:rPr lang="fr-CA" sz="1100" dirty="0">
                <a:effectLst/>
                <a:latin typeface="Calibri" panose="020F0502020204030204" pitchFamily="34" charset="0"/>
              </a:rPr>
              <a:t>___</a:t>
            </a:r>
          </a:p>
          <a:p>
            <a:pPr marL="0" marR="0">
              <a:spcBef>
                <a:spcPts val="0"/>
              </a:spcBef>
              <a:spcAft>
                <a:spcPts val="0"/>
              </a:spcAft>
            </a:pPr>
            <a:endParaRPr lang="fr-CA" sz="1100"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fr-FR" sz="2400" b="0" i="0" dirty="0"/>
              <a:t>La démonstration de l’adhésion à  l’ensemble des critères d’ACA s’applique déjà aux organismes qui présentent une demande un financement au PSOC à la mission globale, alors qu’une période de transition de 3 ans laissera le temps aux organismes qui reçoivent déjà du financement de s’adapter (clause grand-père).  </a:t>
            </a:r>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endParaRPr lang="fr-FR" sz="2400" b="0" i="0" dirty="0"/>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fr-FR" sz="2400" b="0" i="0" dirty="0"/>
              <a:t>____</a:t>
            </a:r>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endParaRPr lang="fr-FR" sz="2400" b="0" i="0" dirty="0"/>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fr-FR" sz="2400" b="0" i="0" dirty="0"/>
              <a:t>Un feuillet qui résume le projet et son contexte a été mis à jour en avril 2025 et est disponible sur le site de la Table la section outils et publications destinée au projet : https://trpocb.org/acachezlesocasss/</a:t>
            </a:r>
            <a:endParaRPr lang="fr-FR" sz="2400" b="0" i="1" dirty="0"/>
          </a:p>
          <a:p>
            <a:pPr>
              <a:lnSpc>
                <a:spcPct val="115000"/>
              </a:lnSpc>
              <a:spcAft>
                <a:spcPts val="1000"/>
              </a:spcAft>
            </a:pPr>
            <a:endParaRPr lang="fr-CA" sz="1800" b="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Des précisions rassurantes sur l’application des critères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Arial" panose="020B0604020202020204" pitchFamily="34" charset="0"/>
              </a:rPr>
              <a:t>L’application des critères d’ACA sera progressive. Le MSSS n’a pas encore annoncé le moment de la période de transition, mais nous savons qu’elle débutera un 1</a:t>
            </a:r>
            <a:r>
              <a:rPr lang="fr-CA" sz="1800" baseline="30000" dirty="0">
                <a:effectLst/>
                <a:latin typeface="Arial" panose="020B0604020202020204" pitchFamily="34" charset="0"/>
                <a:ea typeface="Arial" panose="020B0604020202020204" pitchFamily="34" charset="0"/>
              </a:rPr>
              <a:t>er</a:t>
            </a:r>
            <a:r>
              <a:rPr lang="fr-CA" sz="1800" dirty="0">
                <a:effectLst/>
                <a:latin typeface="Arial" panose="020B0604020202020204" pitchFamily="34" charset="0"/>
                <a:ea typeface="Arial" panose="020B0604020202020204" pitchFamily="34" charset="0"/>
              </a:rPr>
              <a:t> avril et qu’elle sera de trois ans. </a:t>
            </a:r>
            <a:r>
              <a:rPr lang="fr-CA" sz="1800" dirty="0">
                <a:effectLst/>
                <a:latin typeface="Arial" panose="020B0604020202020204" pitchFamily="34" charset="0"/>
                <a:ea typeface="Calibri" panose="020F0502020204030204" pitchFamily="34" charset="0"/>
                <a:cs typeface="Times New Roman" panose="02020603050405020304" pitchFamily="18" charset="0"/>
              </a:rPr>
              <a:t>La première évaluation n’aura lieu qu’au moment de la réédition de compte.</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L’objectif du MSSS n’est pas de réduire le financement des organismes ni le nombre d’organismes financés. </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Bien que les modalités ne soient pas encore précisées, les groupes qui ne souhaiteront ou ne pourront pas répondre aux 8 critères devraient avoir accès à d’autres modalités de financement du MSSS.</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La demande d’inclure les 8 critères de l’ACA vient du milieu communautaire. Il est important de le souligner parce que les gens pensent souvent à tort que cette décision a été imposées par le MSSS, alors que la demande vient du milieu communautaire autonome (nous y reviendrons). </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Les organismes ne seront pas laissés à eux-mêmes durant la transition et le</a:t>
            </a:r>
            <a:r>
              <a:rPr lang="fr-CA" sz="1800" dirty="0">
                <a:effectLst/>
                <a:latin typeface="Arial" panose="020B0604020202020204" pitchFamily="34" charset="0"/>
                <a:ea typeface="Calibri" panose="020F0502020204030204" pitchFamily="34" charset="0"/>
              </a:rPr>
              <a:t> projet L’ACA chez les OCASSS vise justement à soutenir et à outiller les OCASSS en fonction de leurs besoins d’accompagnement durant cette période.</a:t>
            </a: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C’est un projet à 2 volets</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(Volet/Phase 1)</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fr-CA" sz="1800" dirty="0">
                <a:effectLst/>
                <a:latin typeface="Arial" panose="020B0604020202020204" pitchFamily="34" charset="0"/>
                <a:ea typeface="Calibri" panose="020F0502020204030204" pitchFamily="34" charset="0"/>
                <a:cs typeface="Times New Roman" panose="02020603050405020304" pitchFamily="18" charset="0"/>
              </a:rPr>
              <a:t>PORTRAIT DES PRATIQUES D’ACA CHEZ LES OCASSS </a:t>
            </a:r>
          </a:p>
          <a:p>
            <a:pPr marL="0" marR="0" lvl="0" indent="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None/>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Dans le cadre de ce premier portrait réalisé par la Table, on souhaitait mieux saisir :</a:t>
            </a:r>
          </a:p>
          <a:p>
            <a:pPr marL="0" lvl="0" indent="0">
              <a:lnSpc>
                <a:spcPct val="115000"/>
              </a:lnSpc>
              <a:buFont typeface="Symbol" panose="05050102010706020507" pitchFamily="18" charset="2"/>
              <a:buNone/>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comment l’intégration des 2 critères touche les OCASSS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vision et à la relation qu’entretiennent les OCASSS vis-à-vis le mouvement de l’ACA</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comment les OCASSS mettent ou non en pratique les caractéristiques de l’ACA et les mettent en valeur</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les pistes à privilégier pour accompagner les OCASSS</a:t>
            </a:r>
          </a:p>
          <a:p>
            <a:pPr marL="0" lvl="0" indent="0">
              <a:lnSpc>
                <a:spcPct val="115000"/>
              </a:lnSpc>
              <a:spcAft>
                <a:spcPts val="1000"/>
              </a:spcAft>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Avec ce portrait, on s’aperçoit que beaucoup d’OCASSS respectent déjà l’ensemble des critères, mais qu’ils n’en ont pas nécessairement conscience. On remarque aussi que quelques OCASSS auront peut-être besoin d’un petit coup de main pour être plus dans la transformation sociale ou les pratiques citoyennes, alors que d’autres sont déjà complètement à l’aise avec tout ça. De manière générale, on comprend que ce n’est pas toujours facile de mettre en valeur ses pratiques d’ACA et de les faire reconnaître.</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Avec le projet, la Table cherche donc à accompagner les OCASSS, mais aussi à s’alimenter pour intervenir, notamment auprès du MSSS, pour que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 </a:t>
            </a:r>
            <a:r>
              <a:rPr lang="fr-CA" sz="1800" b="0" dirty="0">
                <a:effectLst/>
                <a:latin typeface="Arial" panose="020B0604020202020204" pitchFamily="34" charset="0"/>
                <a:ea typeface="Calibri" panose="020F0502020204030204" pitchFamily="34" charset="0"/>
                <a:cs typeface="Times New Roman" panose="02020603050405020304" pitchFamily="18" charset="0"/>
              </a:rPr>
              <a:t>les pratiques d’ACA des OCASSS soient davantage reconnues et valorisées;</a:t>
            </a:r>
            <a:endParaRPr lang="fr-CA"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b="0" dirty="0">
                <a:effectLst/>
                <a:latin typeface="Arial" panose="020B0604020202020204" pitchFamily="34" charset="0"/>
                <a:ea typeface="Calibri" panose="020F0502020204030204" pitchFamily="34" charset="0"/>
                <a:cs typeface="Times New Roman" panose="02020603050405020304" pitchFamily="18" charset="0"/>
              </a:rPr>
              <a:t>◦ les décisions administratives et politiques qui les encadrent soient mieux adaptées aux réalités des OCASSS.</a:t>
            </a:r>
            <a:endParaRPr lang="fr-CA"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fr-CA" sz="1800" dirty="0">
                <a:effectLst/>
                <a:latin typeface="Arial" panose="020B0604020202020204" pitchFamily="34" charset="0"/>
                <a:ea typeface="Calibri" panose="020F0502020204030204" pitchFamily="34" charset="0"/>
                <a:cs typeface="Times New Roman" panose="02020603050405020304" pitchFamily="18" charset="0"/>
              </a:rPr>
              <a:t>Pour avoir plus de détails sur les éléments qui ressortent de la démarche, vous pouvez consulter la synthèse, dans la section destinée aux outils et au publications de l’ACA chez les OCASSS.</a:t>
            </a:r>
          </a:p>
          <a:p>
            <a:pPr marL="0" lvl="0" indent="0">
              <a:lnSpc>
                <a:spcPct val="115000"/>
              </a:lnSpc>
              <a:spcAft>
                <a:spcPts val="1000"/>
              </a:spcAft>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000000"/>
              </a:buClr>
              <a:buSzTx/>
              <a:buFont typeface="Symbol" panose="05050102010706020507" pitchFamily="18" charset="2"/>
              <a:buNone/>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a:t>
            </a:r>
            <a:r>
              <a:rPr lang="fr-FR" sz="1800" b="0" dirty="0">
                <a:solidFill>
                  <a:schemeClr val="dk1"/>
                </a:solidFill>
              </a:rPr>
              <a:t>Cette phase du projet a bénéficié du soutien financier du Ministère du Travail, de l’Emploi et de la Solidarité sociale MTESS (maintenant il s’appelle MESS)</a:t>
            </a:r>
            <a:endParaRPr lang="fr-FR" sz="1800" b="0" i="0" u="none" strike="noStrike" cap="none" dirty="0">
              <a:solidFill>
                <a:schemeClr val="dk1"/>
              </a:solidFill>
              <a:latin typeface="Arial"/>
              <a:ea typeface="Arial"/>
              <a:cs typeface="Arial"/>
              <a:sym typeface="Arial"/>
            </a:endParaRPr>
          </a:p>
          <a:p>
            <a:pPr marL="0" lvl="0" indent="0">
              <a:lnSpc>
                <a:spcPct val="115000"/>
              </a:lnSpc>
              <a:spcAft>
                <a:spcPts val="1000"/>
              </a:spcAft>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fr-FR" dirty="0"/>
          </a:p>
          <a:p>
            <a:pPr marL="0" marR="0" lvl="0" indent="0" algn="l" rtl="0">
              <a:spcBef>
                <a:spcPts val="0"/>
              </a:spcBef>
              <a:spcAft>
                <a:spcPts val="0"/>
              </a:spcAft>
              <a:buNone/>
            </a:pPr>
            <a:r>
              <a:rPr lang="fr-FR" sz="1600" b="1" i="0" u="none" strike="noStrike" cap="none" dirty="0">
                <a:solidFill>
                  <a:schemeClr val="dk2"/>
                </a:solidFill>
                <a:latin typeface="Arial"/>
                <a:ea typeface="Arial"/>
                <a:cs typeface="Arial"/>
                <a:sym typeface="Arial"/>
              </a:rPr>
              <a:t>(Volet/Phase 2) OUTILS ET ACCOMPAGNEMENT DESTINÉS AUX OCASSS </a:t>
            </a:r>
          </a:p>
          <a:p>
            <a:pPr marL="0" marR="0" lvl="0" indent="0" algn="l" rtl="0">
              <a:spcBef>
                <a:spcPts val="0"/>
              </a:spcBef>
              <a:spcAft>
                <a:spcPts val="0"/>
              </a:spcAft>
              <a:buNone/>
            </a:pPr>
            <a:endParaRPr lang="fr-FR" sz="1600" b="1" dirty="0">
              <a:solidFill>
                <a:schemeClr val="dk2"/>
              </a:solidFill>
            </a:endParaRPr>
          </a:p>
          <a:p>
            <a:pPr marR="0" lvl="0" algn="l" rtl="0">
              <a:spcBef>
                <a:spcPts val="0"/>
              </a:spcBef>
              <a:spcAft>
                <a:spcPts val="0"/>
              </a:spcAft>
              <a:buClr>
                <a:schemeClr val="dk2"/>
              </a:buClr>
              <a:buSzPts val="2200"/>
            </a:pPr>
            <a:r>
              <a:rPr lang="fr-FR" sz="1400" dirty="0">
                <a:solidFill>
                  <a:schemeClr val="dk2"/>
                </a:solidFill>
              </a:rPr>
              <a:t>O</a:t>
            </a:r>
            <a:r>
              <a:rPr lang="fr-FR" sz="1400" b="0" i="0" u="none" strike="noStrike" cap="none" dirty="0">
                <a:solidFill>
                  <a:schemeClr val="dk2"/>
                </a:solidFill>
                <a:latin typeface="Arial"/>
                <a:ea typeface="Arial"/>
                <a:cs typeface="Arial"/>
                <a:sym typeface="Arial"/>
              </a:rPr>
              <a:t>utils visant à soutenir les OCASSS vis-à-vis leurs pratiques d’ACA afin qu’ils soient en mesure de mieux :</a:t>
            </a:r>
          </a:p>
          <a:p>
            <a:pPr marR="0" lvl="0" algn="l" rtl="0">
              <a:spcBef>
                <a:spcPts val="0"/>
              </a:spcBef>
              <a:spcAft>
                <a:spcPts val="0"/>
              </a:spcAft>
              <a:buClr>
                <a:schemeClr val="dk2"/>
              </a:buClr>
              <a:buSzPts val="2200"/>
            </a:pPr>
            <a:endParaRPr lang="fr-FR" sz="14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r>
              <a:rPr lang="fr-FR" sz="1400" b="0" i="0" u="none" strike="noStrike" cap="none" dirty="0">
                <a:solidFill>
                  <a:schemeClr val="dk2"/>
                </a:solidFill>
                <a:latin typeface="Arial"/>
                <a:ea typeface="Arial"/>
                <a:cs typeface="Arial"/>
                <a:sym typeface="Arial"/>
              </a:rPr>
              <a:t>identifier les formes qu’elles prennent et déceler leur importance;</a:t>
            </a:r>
          </a:p>
          <a:p>
            <a:pPr marL="285750" marR="0" lvl="0" indent="-285750" algn="l" rtl="0">
              <a:spcBef>
                <a:spcPts val="0"/>
              </a:spcBef>
              <a:spcAft>
                <a:spcPts val="0"/>
              </a:spcAft>
              <a:buClr>
                <a:schemeClr val="dk2"/>
              </a:buClr>
              <a:buSzPts val="2200"/>
              <a:buFont typeface="Arial"/>
              <a:buChar char="•"/>
            </a:pPr>
            <a:endParaRPr lang="fr-FR" sz="14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r>
              <a:rPr lang="fr-FR" sz="1400" b="0" i="0" u="none" strike="noStrike" cap="none" dirty="0">
                <a:solidFill>
                  <a:schemeClr val="dk2"/>
                </a:solidFill>
                <a:latin typeface="Arial"/>
                <a:ea typeface="Arial"/>
                <a:cs typeface="Arial"/>
                <a:sym typeface="Arial"/>
              </a:rPr>
              <a:t>les développer et les consolider;</a:t>
            </a:r>
          </a:p>
          <a:p>
            <a:pPr marL="285750" marR="0" lvl="0" indent="-285750" algn="l" rtl="0">
              <a:spcBef>
                <a:spcPts val="0"/>
              </a:spcBef>
              <a:spcAft>
                <a:spcPts val="0"/>
              </a:spcAft>
              <a:buClr>
                <a:schemeClr val="dk2"/>
              </a:buClr>
              <a:buSzPts val="2200"/>
              <a:buFont typeface="Arial"/>
              <a:buChar char="•"/>
            </a:pPr>
            <a:endParaRPr lang="fr-FR" sz="14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r>
              <a:rPr lang="fr-FR" sz="1400" b="0" i="0" u="none" strike="noStrike" cap="none" dirty="0">
                <a:solidFill>
                  <a:schemeClr val="dk2"/>
                </a:solidFill>
                <a:latin typeface="Arial"/>
                <a:ea typeface="Arial"/>
                <a:cs typeface="Arial"/>
                <a:sym typeface="Arial"/>
              </a:rPr>
              <a:t>les mettre en valeur pour les faire reconnaître.</a:t>
            </a:r>
          </a:p>
          <a:p>
            <a:pPr marL="285750" marR="0" lvl="0" indent="-285750" algn="l" rtl="0">
              <a:spcBef>
                <a:spcPts val="0"/>
              </a:spcBef>
              <a:spcAft>
                <a:spcPts val="0"/>
              </a:spcAft>
              <a:buClr>
                <a:schemeClr val="dk2"/>
              </a:buClr>
              <a:buSzPts val="2200"/>
              <a:buFont typeface="Arial"/>
              <a:buChar char="•"/>
            </a:pPr>
            <a:endParaRPr lang="fr-FR" sz="14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endParaRPr lang="fr-FR" sz="1400" b="0" i="0" u="none" strike="noStrike" cap="none" dirty="0">
              <a:solidFill>
                <a:schemeClr val="dk2"/>
              </a:solidFill>
              <a:latin typeface="Arial"/>
              <a:ea typeface="Arial"/>
              <a:cs typeface="Arial"/>
              <a:sym typeface="Arial"/>
            </a:endParaRPr>
          </a:p>
          <a:p>
            <a:pPr marL="0" marR="0" lvl="0" indent="0" algn="l" rtl="0">
              <a:spcBef>
                <a:spcPts val="0"/>
              </a:spcBef>
              <a:spcAft>
                <a:spcPts val="0"/>
              </a:spcAft>
              <a:buClr>
                <a:schemeClr val="dk2"/>
              </a:buClr>
              <a:buSzPts val="2200"/>
              <a:buFont typeface="Arial"/>
              <a:buNone/>
            </a:pPr>
            <a:r>
              <a:rPr lang="fr-FR" sz="1400" b="0" i="0" u="none" strike="noStrike" cap="none" dirty="0">
                <a:solidFill>
                  <a:schemeClr val="dk2"/>
                </a:solidFill>
                <a:latin typeface="Arial"/>
                <a:ea typeface="Arial"/>
                <a:cs typeface="Arial"/>
                <a:sym typeface="Arial"/>
              </a:rPr>
              <a:t>Des outils et publications sont disponibles à https://trpocb.org/acachezlesocasss/outils-et-publications/</a:t>
            </a:r>
            <a:endParaRPr lang="fr-FR" sz="1400" b="0" i="0" u="none" strike="noStrike" cap="none" dirty="0">
              <a:solidFill>
                <a:schemeClr val="dk1"/>
              </a:solidFill>
              <a:latin typeface="Arial"/>
              <a:ea typeface="Arial"/>
              <a:cs typeface="Arial"/>
              <a:sym typeface="Arial"/>
            </a:endParaRPr>
          </a:p>
          <a:p>
            <a:endParaRPr lang="fr-CA" dirty="0"/>
          </a:p>
        </p:txBody>
      </p:sp>
    </p:spTree>
    <p:extLst>
      <p:ext uri="{BB962C8B-B14F-4D97-AF65-F5344CB8AC3E}">
        <p14:creationId xmlns:p14="http://schemas.microsoft.com/office/powerpoint/2010/main" val="409875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L’ACA qu’est-ce que c’est</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L’ACA c’est une «belle </a:t>
            </a:r>
            <a:r>
              <a:rPr lang="fr-CA" sz="1800" dirty="0" err="1">
                <a:effectLst/>
                <a:latin typeface="Arial" panose="020B0604020202020204" pitchFamily="34" charset="0"/>
                <a:ea typeface="Calibri" panose="020F0502020204030204" pitchFamily="34" charset="0"/>
                <a:cs typeface="Times New Roman" panose="02020603050405020304" pitchFamily="18" charset="0"/>
              </a:rPr>
              <a:t>bebitte</a:t>
            </a:r>
            <a:r>
              <a:rPr lang="fr-CA" sz="1800" dirty="0">
                <a:effectLst/>
                <a:latin typeface="Arial" panose="020B0604020202020204" pitchFamily="34" charset="0"/>
                <a:ea typeface="Calibri" panose="020F0502020204030204" pitchFamily="34" charset="0"/>
                <a:cs typeface="Times New Roman" panose="02020603050405020304" pitchFamily="18" charset="0"/>
              </a:rPr>
              <a:t>» qui n’est pas facile à définir, c’est donc normal de se sentir perdu. </a:t>
            </a: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Il n’y a pas de définition unique ou coulée dans le béton de ce qu’est l’ACA.</a:t>
            </a:r>
          </a:p>
          <a:p>
            <a:pPr>
              <a:lnSpc>
                <a:spcPct val="115000"/>
              </a:lnSpc>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L’objectif de la présentation est de démêler tout ça.</a:t>
            </a:r>
          </a:p>
          <a:p>
            <a:pPr>
              <a:lnSpc>
                <a:spcPct val="115000"/>
              </a:lnSpc>
              <a:spcAft>
                <a:spcPts val="10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fr-CA" sz="1400" dirty="0">
                <a:effectLst/>
                <a:latin typeface="Arial" panose="020B0604020202020204" pitchFamily="34" charset="0"/>
                <a:ea typeface="Calibri" panose="020F0502020204030204" pitchFamily="34" charset="0"/>
                <a:cs typeface="Times New Roman" panose="02020603050405020304" pitchFamily="18" charset="0"/>
              </a:rPr>
              <a:t>Pour comprendre l’action communautaire autonome, on peut la prendre par différents angles, par exemple : un mouvement, un modèle, des critères, un type d’organisme communautaire, des pratiques, des valeurs, etc. </a:t>
            </a:r>
          </a:p>
          <a:p>
            <a:pPr>
              <a:lnSpc>
                <a:spcPct val="115000"/>
              </a:lnSpc>
              <a:spcAft>
                <a:spcPts val="1000"/>
              </a:spcAft>
            </a:pP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400" dirty="0">
                <a:effectLst/>
                <a:latin typeface="Arial" panose="020B0604020202020204" pitchFamily="34" charset="0"/>
                <a:ea typeface="Calibri" panose="020F0502020204030204" pitchFamily="34" charset="0"/>
                <a:cs typeface="Times New Roman" panose="02020603050405020304" pitchFamily="18" charset="0"/>
              </a:rPr>
              <a:t>Dans le cadre de cette présentation, nous allons commencer par un petit historique (très basique) pour mieux comprendre d’où on vient pour mieux comprendre qui l’on est aujourd’hui.</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
        <p:cNvGrpSpPr/>
        <p:nvPr/>
      </p:nvGrpSpPr>
      <p:grpSpPr>
        <a:xfrm>
          <a:off x="0" y="0"/>
          <a:ext cx="0" cy="0"/>
          <a:chOff x="0" y="0"/>
          <a:chExt cx="0" cy="0"/>
        </a:xfrm>
      </p:grpSpPr>
      <p:sp>
        <p:nvSpPr>
          <p:cNvPr id="18" name="Google Shape;18;p38"/>
          <p:cNvSpPr txBox="1">
            <a:spLocks noGrp="1"/>
          </p:cNvSpPr>
          <p:nvPr>
            <p:ph type="ctrTitle"/>
          </p:nvPr>
        </p:nvSpPr>
        <p:spPr>
          <a:xfrm>
            <a:off x="685800" y="609601"/>
            <a:ext cx="7772400" cy="4267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8"/>
          <p:cNvSpPr txBox="1">
            <a:spLocks noGrp="1"/>
          </p:cNvSpPr>
          <p:nvPr>
            <p:ph type="subTitle" idx="1"/>
          </p:nvPr>
        </p:nvSpPr>
        <p:spPr>
          <a:xfrm>
            <a:off x="1371600" y="4953000"/>
            <a:ext cx="6400800" cy="12192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sz="2400">
                <a:solidFill>
                  <a:srgbClr val="888888"/>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sp>
        <p:nvSpPr>
          <p:cNvPr id="20" name="Google Shape;20;p38"/>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8"/>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
        <p:nvSpPr>
          <p:cNvPr id="22" name="Google Shape;22;p38"/>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7"/>
        <p:cNvGrpSpPr/>
        <p:nvPr/>
      </p:nvGrpSpPr>
      <p:grpSpPr>
        <a:xfrm>
          <a:off x="0" y="0"/>
          <a:ext cx="0" cy="0"/>
          <a:chOff x="0" y="0"/>
          <a:chExt cx="0" cy="0"/>
        </a:xfrm>
      </p:grpSpPr>
      <p:sp>
        <p:nvSpPr>
          <p:cNvPr id="78" name="Google Shape;78;p47"/>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80" name="Google Shape;80;p47"/>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7"/>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3"/>
        <p:cNvGrpSpPr/>
        <p:nvPr/>
      </p:nvGrpSpPr>
      <p:grpSpPr>
        <a:xfrm>
          <a:off x="0" y="0"/>
          <a:ext cx="0" cy="0"/>
          <a:chOff x="0" y="0"/>
          <a:chExt cx="0" cy="0"/>
        </a:xfrm>
      </p:grpSpPr>
      <p:sp>
        <p:nvSpPr>
          <p:cNvPr id="84" name="Google Shape;84;p4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86" name="Google Shape;86;p48"/>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8"/>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8"/>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3"/>
        <p:cNvGrpSpPr/>
        <p:nvPr/>
      </p:nvGrpSpPr>
      <p:grpSpPr>
        <a:xfrm>
          <a:off x="0" y="0"/>
          <a:ext cx="0" cy="0"/>
          <a:chOff x="0" y="0"/>
          <a:chExt cx="0" cy="0"/>
        </a:xfrm>
      </p:grpSpPr>
      <p:sp>
        <p:nvSpPr>
          <p:cNvPr id="24" name="Google Shape;24;p39"/>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30200" algn="l">
              <a:spcBef>
                <a:spcPts val="320"/>
              </a:spcBef>
              <a:spcAft>
                <a:spcPts val="0"/>
              </a:spcAft>
              <a:buClr>
                <a:srgbClr val="7F7F7F"/>
              </a:buClr>
              <a:buSzPts val="1600"/>
              <a:buChar char="•"/>
              <a:defRPr/>
            </a:lvl5pPr>
            <a:lvl6pPr marL="2743200" lvl="5" indent="-330200" algn="l">
              <a:spcBef>
                <a:spcPts val="320"/>
              </a:spcBef>
              <a:spcAft>
                <a:spcPts val="0"/>
              </a:spcAft>
              <a:buClr>
                <a:srgbClr val="7F7F7F"/>
              </a:buClr>
              <a:buSzPts val="1600"/>
              <a:buChar char="o"/>
              <a:defRPr/>
            </a:lvl6pPr>
            <a:lvl7pPr marL="3200400" lvl="6" indent="-330200" algn="l">
              <a:spcBef>
                <a:spcPts val="320"/>
              </a:spcBef>
              <a:spcAft>
                <a:spcPts val="0"/>
              </a:spcAft>
              <a:buClr>
                <a:srgbClr val="7F7F7F"/>
              </a:buClr>
              <a:buSzPts val="1600"/>
              <a:buChar char="•"/>
              <a:defRPr/>
            </a:lvl7pPr>
            <a:lvl8pPr marL="3657600" lvl="7" indent="-330200" algn="l">
              <a:spcBef>
                <a:spcPts val="320"/>
              </a:spcBef>
              <a:spcAft>
                <a:spcPts val="0"/>
              </a:spcAft>
              <a:buClr>
                <a:srgbClr val="7F7F7F"/>
              </a:buClr>
              <a:buSzPts val="1600"/>
              <a:buChar char="o"/>
              <a:defRPr/>
            </a:lvl8pPr>
            <a:lvl9pPr marL="4114800" lvl="8" indent="-330200" algn="l">
              <a:spcBef>
                <a:spcPts val="320"/>
              </a:spcBef>
              <a:spcAft>
                <a:spcPts val="0"/>
              </a:spcAft>
              <a:buClr>
                <a:srgbClr val="7F7F7F"/>
              </a:buClr>
              <a:buSzPts val="1600"/>
              <a:buFont typeface="Arial"/>
              <a:buChar char="•"/>
              <a:defRPr/>
            </a:lvl9pPr>
          </a:lstStyle>
          <a:p>
            <a:endParaRPr/>
          </a:p>
        </p:txBody>
      </p:sp>
      <p:sp>
        <p:nvSpPr>
          <p:cNvPr id="26" name="Google Shape;26;p39"/>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9"/>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9"/>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9"/>
        <p:cNvGrpSpPr/>
        <p:nvPr/>
      </p:nvGrpSpPr>
      <p:grpSpPr>
        <a:xfrm>
          <a:off x="0" y="0"/>
          <a:ext cx="0" cy="0"/>
          <a:chOff x="0" y="0"/>
          <a:chExt cx="0" cy="0"/>
        </a:xfrm>
      </p:grpSpPr>
      <p:sp>
        <p:nvSpPr>
          <p:cNvPr id="30" name="Google Shape;30;p40"/>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Arial"/>
              <a:buNone/>
              <a:defRPr sz="48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0"/>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40"/>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0"/>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0"/>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
        <p:nvSpPr>
          <p:cNvPr id="35" name="Google Shape;35;p40"/>
          <p:cNvSpPr/>
          <p:nvPr/>
        </p:nvSpPr>
        <p:spPr>
          <a:xfrm>
            <a:off x="4495800"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 name="Google Shape;36;p40"/>
          <p:cNvSpPr/>
          <p:nvPr/>
        </p:nvSpPr>
        <p:spPr>
          <a:xfrm>
            <a:off x="4695825"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40"/>
          <p:cNvSpPr/>
          <p:nvPr/>
        </p:nvSpPr>
        <p:spPr>
          <a:xfrm>
            <a:off x="4296728"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41"/>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1"/>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7F7F7F"/>
              </a:buClr>
              <a:buSzPts val="2400"/>
              <a:buChar char="•"/>
              <a:defRPr sz="2400"/>
            </a:lvl1pPr>
            <a:lvl2pPr marL="914400" lvl="1" indent="-330200" algn="l">
              <a:spcBef>
                <a:spcPts val="320"/>
              </a:spcBef>
              <a:spcAft>
                <a:spcPts val="0"/>
              </a:spcAft>
              <a:buClr>
                <a:srgbClr val="7F7F7F"/>
              </a:buClr>
              <a:buSzPts val="1600"/>
              <a:buChar char="o"/>
              <a:defRPr sz="1600"/>
            </a:lvl2pPr>
            <a:lvl3pPr marL="1371600" lvl="2" indent="-330200" algn="l">
              <a:spcBef>
                <a:spcPts val="320"/>
              </a:spcBef>
              <a:spcAft>
                <a:spcPts val="0"/>
              </a:spcAft>
              <a:buClr>
                <a:srgbClr val="7F7F7F"/>
              </a:buClr>
              <a:buSzPts val="1600"/>
              <a:buChar char="•"/>
              <a:defRPr sz="1600"/>
            </a:lvl3pPr>
            <a:lvl4pPr marL="1828800" lvl="3" indent="-330200" algn="l">
              <a:spcBef>
                <a:spcPts val="320"/>
              </a:spcBef>
              <a:spcAft>
                <a:spcPts val="0"/>
              </a:spcAft>
              <a:buClr>
                <a:srgbClr val="7F7F7F"/>
              </a:buClr>
              <a:buSzPts val="1600"/>
              <a:buChar char="o"/>
              <a:defRPr sz="1600"/>
            </a:lvl4pPr>
            <a:lvl5pPr marL="2286000" lvl="4" indent="-330200" algn="l">
              <a:spcBef>
                <a:spcPts val="320"/>
              </a:spcBef>
              <a:spcAft>
                <a:spcPts val="0"/>
              </a:spcAft>
              <a:buClr>
                <a:srgbClr val="7F7F7F"/>
              </a:buClr>
              <a:buSzPts val="1600"/>
              <a:buChar char="•"/>
              <a:defRPr sz="1600"/>
            </a:lvl5pPr>
            <a:lvl6pPr marL="2743200" lvl="5" indent="-330200" algn="l">
              <a:spcBef>
                <a:spcPts val="320"/>
              </a:spcBef>
              <a:spcAft>
                <a:spcPts val="0"/>
              </a:spcAft>
              <a:buClr>
                <a:srgbClr val="7F7F7F"/>
              </a:buClr>
              <a:buSzPts val="1600"/>
              <a:buChar char="o"/>
              <a:defRPr sz="1600"/>
            </a:lvl6pPr>
            <a:lvl7pPr marL="3200400" lvl="6" indent="-330200" algn="l">
              <a:spcBef>
                <a:spcPts val="320"/>
              </a:spcBef>
              <a:spcAft>
                <a:spcPts val="0"/>
              </a:spcAft>
              <a:buClr>
                <a:srgbClr val="7F7F7F"/>
              </a:buClr>
              <a:buSzPts val="1600"/>
              <a:buChar char="•"/>
              <a:defRPr sz="1600"/>
            </a:lvl7pPr>
            <a:lvl8pPr marL="3657600" lvl="7" indent="-330200" algn="l">
              <a:spcBef>
                <a:spcPts val="320"/>
              </a:spcBef>
              <a:spcAft>
                <a:spcPts val="0"/>
              </a:spcAft>
              <a:buClr>
                <a:srgbClr val="7F7F7F"/>
              </a:buClr>
              <a:buSzPts val="1600"/>
              <a:buChar char="o"/>
              <a:defRPr sz="1600"/>
            </a:lvl8pPr>
            <a:lvl9pPr marL="4114800" lvl="8" indent="-330200" algn="l">
              <a:spcBef>
                <a:spcPts val="320"/>
              </a:spcBef>
              <a:spcAft>
                <a:spcPts val="0"/>
              </a:spcAft>
              <a:buClr>
                <a:srgbClr val="7F7F7F"/>
              </a:buClr>
              <a:buSzPts val="1600"/>
              <a:buChar char="•"/>
              <a:defRPr sz="1600"/>
            </a:lvl9pPr>
          </a:lstStyle>
          <a:p>
            <a:endParaRPr/>
          </a:p>
        </p:txBody>
      </p:sp>
      <p:sp>
        <p:nvSpPr>
          <p:cNvPr id="41" name="Google Shape;41;p41"/>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
        <p:nvSpPr>
          <p:cNvPr id="44" name="Google Shape;44;p41"/>
          <p:cNvSpPr txBox="1">
            <a:spLocks noGrp="1"/>
          </p:cNvSpPr>
          <p:nvPr>
            <p:ph type="body" idx="2"/>
          </p:nvPr>
        </p:nvSpPr>
        <p:spPr>
          <a:xfrm>
            <a:off x="365760" y="1600200"/>
            <a:ext cx="4041648" cy="45262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42"/>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lvl="0" algn="ctr">
              <a:lnSpc>
                <a:spcPct val="107407"/>
              </a:lnSpc>
              <a:spcBef>
                <a:spcPts val="0"/>
              </a:spcBef>
              <a:spcAft>
                <a:spcPts val="0"/>
              </a:spcAft>
              <a:buClr>
                <a:schemeClr val="dk2"/>
              </a:buClr>
              <a:buSzPts val="5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2"/>
          <p:cNvSpPr txBox="1">
            <a:spLocks noGrp="1"/>
          </p:cNvSpPr>
          <p:nvPr>
            <p:ph type="body" idx="1"/>
          </p:nvPr>
        </p:nvSpPr>
        <p:spPr>
          <a:xfrm>
            <a:off x="457200" y="1600200"/>
            <a:ext cx="4040188"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rgbClr val="7F7F7F"/>
              </a:buClr>
              <a:buSzPts val="2400"/>
              <a:buNone/>
              <a:defRPr sz="2400" b="0"/>
            </a:lvl1pPr>
            <a:lvl2pPr marL="914400" lvl="1" indent="-228600" algn="l">
              <a:spcBef>
                <a:spcPts val="400"/>
              </a:spcBef>
              <a:spcAft>
                <a:spcPts val="0"/>
              </a:spcAft>
              <a:buClr>
                <a:srgbClr val="7F7F7F"/>
              </a:buClr>
              <a:buSzPts val="2000"/>
              <a:buNone/>
              <a:defRPr sz="2000" b="1"/>
            </a:lvl2pPr>
            <a:lvl3pPr marL="1371600" lvl="2" indent="-228600" algn="l">
              <a:spcBef>
                <a:spcPts val="360"/>
              </a:spcBef>
              <a:spcAft>
                <a:spcPts val="0"/>
              </a:spcAft>
              <a:buClr>
                <a:srgbClr val="7F7F7F"/>
              </a:buClr>
              <a:buSzPts val="1800"/>
              <a:buNone/>
              <a:defRPr sz="1800" b="1"/>
            </a:lvl3pPr>
            <a:lvl4pPr marL="1828800" lvl="3" indent="-228600" algn="l">
              <a:spcBef>
                <a:spcPts val="320"/>
              </a:spcBef>
              <a:spcAft>
                <a:spcPts val="0"/>
              </a:spcAft>
              <a:buClr>
                <a:srgbClr val="7F7F7F"/>
              </a:buClr>
              <a:buSzPts val="1600"/>
              <a:buNone/>
              <a:defRPr sz="1600" b="1"/>
            </a:lvl4pPr>
            <a:lvl5pPr marL="2286000" lvl="4" indent="-228600" algn="l">
              <a:spcBef>
                <a:spcPts val="320"/>
              </a:spcBef>
              <a:spcAft>
                <a:spcPts val="0"/>
              </a:spcAft>
              <a:buClr>
                <a:srgbClr val="7F7F7F"/>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48" name="Google Shape;48;p42"/>
          <p:cNvSpPr txBox="1">
            <a:spLocks noGrp="1"/>
          </p:cNvSpPr>
          <p:nvPr>
            <p:ph type="body" idx="2"/>
          </p:nvPr>
        </p:nvSpPr>
        <p:spPr>
          <a:xfrm>
            <a:off x="4648200" y="1600200"/>
            <a:ext cx="4041775"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rgbClr val="7F7F7F"/>
              </a:buClr>
              <a:buSzPts val="2400"/>
              <a:buNone/>
              <a:defRPr sz="2400" b="0"/>
            </a:lvl1pPr>
            <a:lvl2pPr marL="914400" lvl="1" indent="-228600" algn="l">
              <a:spcBef>
                <a:spcPts val="400"/>
              </a:spcBef>
              <a:spcAft>
                <a:spcPts val="0"/>
              </a:spcAft>
              <a:buClr>
                <a:srgbClr val="7F7F7F"/>
              </a:buClr>
              <a:buSzPts val="2000"/>
              <a:buNone/>
              <a:defRPr sz="2000" b="1"/>
            </a:lvl2pPr>
            <a:lvl3pPr marL="1371600" lvl="2" indent="-228600" algn="l">
              <a:spcBef>
                <a:spcPts val="360"/>
              </a:spcBef>
              <a:spcAft>
                <a:spcPts val="0"/>
              </a:spcAft>
              <a:buClr>
                <a:srgbClr val="7F7F7F"/>
              </a:buClr>
              <a:buSzPts val="1800"/>
              <a:buNone/>
              <a:defRPr sz="1800" b="1"/>
            </a:lvl3pPr>
            <a:lvl4pPr marL="1828800" lvl="3" indent="-228600" algn="l">
              <a:spcBef>
                <a:spcPts val="320"/>
              </a:spcBef>
              <a:spcAft>
                <a:spcPts val="0"/>
              </a:spcAft>
              <a:buClr>
                <a:srgbClr val="7F7F7F"/>
              </a:buClr>
              <a:buSzPts val="1600"/>
              <a:buNone/>
              <a:defRPr sz="1600" b="1"/>
            </a:lvl4pPr>
            <a:lvl5pPr marL="2286000" lvl="4" indent="-228600" algn="l">
              <a:spcBef>
                <a:spcPts val="320"/>
              </a:spcBef>
              <a:spcAft>
                <a:spcPts val="0"/>
              </a:spcAft>
              <a:buClr>
                <a:srgbClr val="7F7F7F"/>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49" name="Google Shape;49;p42"/>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2"/>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
        <p:nvSpPr>
          <p:cNvPr id="52" name="Google Shape;52;p42"/>
          <p:cNvSpPr txBox="1">
            <a:spLocks noGrp="1"/>
          </p:cNvSpPr>
          <p:nvPr>
            <p:ph type="body" idx="3"/>
          </p:nvPr>
        </p:nvSpPr>
        <p:spPr>
          <a:xfrm>
            <a:off x="457200" y="2212848"/>
            <a:ext cx="4041648" cy="391363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53" name="Google Shape;53;p42"/>
          <p:cNvSpPr txBox="1">
            <a:spLocks noGrp="1"/>
          </p:cNvSpPr>
          <p:nvPr>
            <p:ph type="body" idx="4"/>
          </p:nvPr>
        </p:nvSpPr>
        <p:spPr>
          <a:xfrm>
            <a:off x="4672584" y="2212848"/>
            <a:ext cx="4041648" cy="391318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3"/>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3"/>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9"/>
        <p:cNvGrpSpPr/>
        <p:nvPr/>
      </p:nvGrpSpPr>
      <p:grpSpPr>
        <a:xfrm>
          <a:off x="0" y="0"/>
          <a:ext cx="0" cy="0"/>
          <a:chOff x="0" y="0"/>
          <a:chExt cx="0" cy="0"/>
        </a:xfrm>
      </p:grpSpPr>
      <p:sp>
        <p:nvSpPr>
          <p:cNvPr id="60" name="Google Shape;60;p44"/>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4"/>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4"/>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3"/>
        <p:cNvGrpSpPr/>
        <p:nvPr/>
      </p:nvGrpSpPr>
      <p:grpSpPr>
        <a:xfrm>
          <a:off x="0" y="0"/>
          <a:ext cx="0" cy="0"/>
          <a:chOff x="0" y="0"/>
          <a:chExt cx="0" cy="0"/>
        </a:xfrm>
      </p:grpSpPr>
      <p:sp>
        <p:nvSpPr>
          <p:cNvPr id="64" name="Google Shape;64;p45"/>
          <p:cNvSpPr txBox="1">
            <a:spLocks noGrp="1"/>
          </p:cNvSpPr>
          <p:nvPr>
            <p:ph type="title"/>
          </p:nvPr>
        </p:nvSpPr>
        <p:spPr>
          <a:xfrm>
            <a:off x="5907087" y="266700"/>
            <a:ext cx="3008313" cy="20955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Arial"/>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5"/>
          <p:cNvSpPr txBox="1">
            <a:spLocks noGrp="1"/>
          </p:cNvSpPr>
          <p:nvPr>
            <p:ph type="body" idx="1"/>
          </p:nvPr>
        </p:nvSpPr>
        <p:spPr>
          <a:xfrm>
            <a:off x="719137" y="273050"/>
            <a:ext cx="4995863"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7F7F7F"/>
              </a:buClr>
              <a:buSzPts val="3200"/>
              <a:buChar char="•"/>
              <a:defRPr sz="3200"/>
            </a:lvl1pPr>
            <a:lvl2pPr marL="914400" lvl="1" indent="-406400" algn="l">
              <a:spcBef>
                <a:spcPts val="560"/>
              </a:spcBef>
              <a:spcAft>
                <a:spcPts val="0"/>
              </a:spcAft>
              <a:buClr>
                <a:srgbClr val="7F7F7F"/>
              </a:buClr>
              <a:buSzPts val="2800"/>
              <a:buChar char="o"/>
              <a:defRPr sz="2800"/>
            </a:lvl2pPr>
            <a:lvl3pPr marL="1371600" lvl="2" indent="-381000" algn="l">
              <a:spcBef>
                <a:spcPts val="480"/>
              </a:spcBef>
              <a:spcAft>
                <a:spcPts val="0"/>
              </a:spcAft>
              <a:buClr>
                <a:srgbClr val="7F7F7F"/>
              </a:buClr>
              <a:buSzPts val="2400"/>
              <a:buChar char="•"/>
              <a:defRPr sz="2400"/>
            </a:lvl3pPr>
            <a:lvl4pPr marL="1828800" lvl="3" indent="-355600" algn="l">
              <a:spcBef>
                <a:spcPts val="400"/>
              </a:spcBef>
              <a:spcAft>
                <a:spcPts val="0"/>
              </a:spcAft>
              <a:buClr>
                <a:srgbClr val="7F7F7F"/>
              </a:buClr>
              <a:buSzPts val="2000"/>
              <a:buChar char="o"/>
              <a:defRPr sz="2000"/>
            </a:lvl4pPr>
            <a:lvl5pPr marL="2286000" lvl="4" indent="-355600" algn="l">
              <a:spcBef>
                <a:spcPts val="400"/>
              </a:spcBef>
              <a:spcAft>
                <a:spcPts val="0"/>
              </a:spcAft>
              <a:buClr>
                <a:srgbClr val="7F7F7F"/>
              </a:buClr>
              <a:buSzPts val="2000"/>
              <a:buChar char="•"/>
              <a:defRPr sz="2000"/>
            </a:lvl5pPr>
            <a:lvl6pPr marL="2743200" lvl="5" indent="-355600" algn="l">
              <a:spcBef>
                <a:spcPts val="400"/>
              </a:spcBef>
              <a:spcAft>
                <a:spcPts val="0"/>
              </a:spcAft>
              <a:buClr>
                <a:srgbClr val="7F7F7F"/>
              </a:buClr>
              <a:buSzPts val="2000"/>
              <a:buChar char="o"/>
              <a:defRPr sz="2000"/>
            </a:lvl6pPr>
            <a:lvl7pPr marL="3200400" lvl="6" indent="-355600" algn="l">
              <a:spcBef>
                <a:spcPts val="400"/>
              </a:spcBef>
              <a:spcAft>
                <a:spcPts val="0"/>
              </a:spcAft>
              <a:buClr>
                <a:srgbClr val="7F7F7F"/>
              </a:buClr>
              <a:buSzPts val="2000"/>
              <a:buChar char="•"/>
              <a:defRPr sz="2000"/>
            </a:lvl7pPr>
            <a:lvl8pPr marL="3657600" lvl="7" indent="-355600" algn="l">
              <a:spcBef>
                <a:spcPts val="400"/>
              </a:spcBef>
              <a:spcAft>
                <a:spcPts val="0"/>
              </a:spcAft>
              <a:buClr>
                <a:srgbClr val="7F7F7F"/>
              </a:buClr>
              <a:buSzPts val="2000"/>
              <a:buChar char="o"/>
              <a:defRPr sz="2000"/>
            </a:lvl8pPr>
            <a:lvl9pPr marL="4114800" lvl="8" indent="-355600" algn="l">
              <a:spcBef>
                <a:spcPts val="400"/>
              </a:spcBef>
              <a:spcAft>
                <a:spcPts val="0"/>
              </a:spcAft>
              <a:buClr>
                <a:srgbClr val="7F7F7F"/>
              </a:buClr>
              <a:buSzPts val="2000"/>
              <a:buChar char="•"/>
              <a:defRPr sz="2000"/>
            </a:lvl9pPr>
          </a:lstStyle>
          <a:p>
            <a:endParaRPr/>
          </a:p>
        </p:txBody>
      </p:sp>
      <p:sp>
        <p:nvSpPr>
          <p:cNvPr id="66" name="Google Shape;66;p45"/>
          <p:cNvSpPr txBox="1">
            <a:spLocks noGrp="1"/>
          </p:cNvSpPr>
          <p:nvPr>
            <p:ph type="body" idx="2"/>
          </p:nvPr>
        </p:nvSpPr>
        <p:spPr>
          <a:xfrm>
            <a:off x="5907087" y="2438400"/>
            <a:ext cx="3008313" cy="3687763"/>
          </a:xfrm>
          <a:prstGeom prst="rect">
            <a:avLst/>
          </a:prstGeom>
          <a:noFill/>
          <a:ln>
            <a:noFill/>
          </a:ln>
        </p:spPr>
        <p:txBody>
          <a:bodyPr spcFirstLastPara="1" wrap="square" lIns="91425" tIns="45700" rIns="91425" bIns="45700" anchor="t" anchorCtr="0">
            <a:normAutofit/>
          </a:bodyPr>
          <a:lstStyle>
            <a:lvl1pPr marL="457200" lvl="0" indent="-228600" algn="ctr">
              <a:lnSpc>
                <a:spcPct val="125000"/>
              </a:lnSpc>
              <a:spcBef>
                <a:spcPts val="320"/>
              </a:spcBef>
              <a:spcAft>
                <a:spcPts val="0"/>
              </a:spcAft>
              <a:buClr>
                <a:srgbClr val="7F7F7F"/>
              </a:buClr>
              <a:buSzPts val="1600"/>
              <a:buNone/>
              <a:defRPr sz="1600"/>
            </a:lvl1pPr>
            <a:lvl2pPr marL="914400" lvl="1" indent="-228600" algn="l">
              <a:spcBef>
                <a:spcPts val="240"/>
              </a:spcBef>
              <a:spcAft>
                <a:spcPts val="0"/>
              </a:spcAft>
              <a:buClr>
                <a:srgbClr val="7F7F7F"/>
              </a:buClr>
              <a:buSzPts val="1200"/>
              <a:buNone/>
              <a:defRPr sz="1200"/>
            </a:lvl2pPr>
            <a:lvl3pPr marL="1371600" lvl="2" indent="-228600" algn="l">
              <a:spcBef>
                <a:spcPts val="200"/>
              </a:spcBef>
              <a:spcAft>
                <a:spcPts val="0"/>
              </a:spcAft>
              <a:buClr>
                <a:srgbClr val="7F7F7F"/>
              </a:buClr>
              <a:buSzPts val="1000"/>
              <a:buNone/>
              <a:defRPr sz="1000"/>
            </a:lvl3pPr>
            <a:lvl4pPr marL="1828800" lvl="3" indent="-228600" algn="l">
              <a:spcBef>
                <a:spcPts val="180"/>
              </a:spcBef>
              <a:spcAft>
                <a:spcPts val="0"/>
              </a:spcAft>
              <a:buClr>
                <a:srgbClr val="7F7F7F"/>
              </a:buClr>
              <a:buSzPts val="900"/>
              <a:buNone/>
              <a:defRPr sz="900"/>
            </a:lvl4pPr>
            <a:lvl5pPr marL="2286000" lvl="4" indent="-228600" algn="l">
              <a:spcBef>
                <a:spcPts val="180"/>
              </a:spcBef>
              <a:spcAft>
                <a:spcPts val="0"/>
              </a:spcAft>
              <a:buClr>
                <a:srgbClr val="7F7F7F"/>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67" name="Google Shape;67;p45"/>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5"/>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5"/>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1679576" y="228600"/>
            <a:ext cx="5711824" cy="8953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Arial"/>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6"/>
          <p:cNvSpPr>
            <a:spLocks noGrp="1"/>
          </p:cNvSpPr>
          <p:nvPr>
            <p:ph type="pic" idx="2"/>
          </p:nvPr>
        </p:nvSpPr>
        <p:spPr>
          <a:xfrm>
            <a:off x="1508126" y="1143000"/>
            <a:ext cx="6054724" cy="4541044"/>
          </a:xfrm>
          <a:prstGeom prst="rect">
            <a:avLst/>
          </a:prstGeom>
          <a:noFill/>
          <a:ln w="76200" cap="flat" cmpd="sng">
            <a:solidFill>
              <a:schemeClr val="lt1"/>
            </a:solidFill>
            <a:prstDash val="solid"/>
            <a:round/>
            <a:headEnd type="none" w="sm" len="sm"/>
            <a:tailEnd type="none" w="sm" len="sm"/>
          </a:ln>
          <a:effectLst>
            <a:outerShdw blurRad="88900" dist="50800" dir="5400000" algn="ctr" rotWithShape="0">
              <a:srgbClr val="000000">
                <a:alpha val="24705"/>
              </a:srgbClr>
            </a:outerShdw>
          </a:effectLst>
        </p:spPr>
      </p:sp>
      <p:sp>
        <p:nvSpPr>
          <p:cNvPr id="73" name="Google Shape;73;p46"/>
          <p:cNvSpPr txBox="1">
            <a:spLocks noGrp="1"/>
          </p:cNvSpPr>
          <p:nvPr>
            <p:ph type="body" idx="1"/>
          </p:nvPr>
        </p:nvSpPr>
        <p:spPr>
          <a:xfrm>
            <a:off x="1679576" y="5810250"/>
            <a:ext cx="5711824" cy="533400"/>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Clr>
                <a:srgbClr val="7F7F7F"/>
              </a:buClr>
              <a:buSzPts val="1600"/>
              <a:buNone/>
              <a:defRPr sz="1600"/>
            </a:lvl1pPr>
            <a:lvl2pPr marL="914400" lvl="1" indent="-228600" algn="l">
              <a:spcBef>
                <a:spcPts val="240"/>
              </a:spcBef>
              <a:spcAft>
                <a:spcPts val="0"/>
              </a:spcAft>
              <a:buClr>
                <a:srgbClr val="7F7F7F"/>
              </a:buClr>
              <a:buSzPts val="1200"/>
              <a:buNone/>
              <a:defRPr sz="1200"/>
            </a:lvl2pPr>
            <a:lvl3pPr marL="1371600" lvl="2" indent="-228600" algn="l">
              <a:spcBef>
                <a:spcPts val="200"/>
              </a:spcBef>
              <a:spcAft>
                <a:spcPts val="0"/>
              </a:spcAft>
              <a:buClr>
                <a:srgbClr val="7F7F7F"/>
              </a:buClr>
              <a:buSzPts val="1000"/>
              <a:buNone/>
              <a:defRPr sz="1000"/>
            </a:lvl3pPr>
            <a:lvl4pPr marL="1828800" lvl="3" indent="-228600" algn="l">
              <a:spcBef>
                <a:spcPts val="180"/>
              </a:spcBef>
              <a:spcAft>
                <a:spcPts val="0"/>
              </a:spcAft>
              <a:buClr>
                <a:srgbClr val="7F7F7F"/>
              </a:buClr>
              <a:buSzPts val="900"/>
              <a:buNone/>
              <a:defRPr sz="900"/>
            </a:lvl4pPr>
            <a:lvl5pPr marL="2286000" lvl="4" indent="-228600" algn="l">
              <a:spcBef>
                <a:spcPts val="180"/>
              </a:spcBef>
              <a:spcAft>
                <a:spcPts val="0"/>
              </a:spcAft>
              <a:buClr>
                <a:srgbClr val="7F7F7F"/>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74" name="Google Shape;74;p46"/>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6"/>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76000">
              <a:srgbClr val="F3F3F3"/>
            </a:gs>
            <a:gs pos="92000">
              <a:srgbClr val="D8D8D8"/>
            </a:gs>
            <a:gs pos="100000">
              <a:srgbClr val="D8D8D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lvl1pPr marR="0" lvl="0" algn="ctr" rtl="0">
              <a:lnSpc>
                <a:spcPct val="107407"/>
              </a:lnSpc>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1pPr>
            <a:lvl2pPr marL="914400" marR="0" lvl="1"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Arial"/>
                <a:ea typeface="Arial"/>
                <a:cs typeface="Arial"/>
                <a:sym typeface="Arial"/>
              </a:defRPr>
            </a:lvl2pPr>
            <a:lvl3pPr marL="1371600" marR="0" lvl="2" indent="-330200" algn="l" rtl="0">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3pPr>
            <a:lvl4pPr marL="1828800" marR="0" lvl="3"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Arial"/>
                <a:ea typeface="Arial"/>
                <a:cs typeface="Arial"/>
                <a:sym typeface="Arial"/>
              </a:defRPr>
            </a:lvl4pPr>
            <a:lvl5pPr marL="2286000" marR="0" lvl="4" indent="-330200" algn="l" rtl="0">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5pPr>
            <a:lvl6pPr marL="2743200" marR="0" lvl="5"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Arial"/>
                <a:ea typeface="Arial"/>
                <a:cs typeface="Arial"/>
                <a:sym typeface="Arial"/>
              </a:defRPr>
            </a:lvl6pPr>
            <a:lvl7pPr marL="3200400" marR="0" lvl="6" indent="-330200" algn="l" rtl="0">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7pPr>
            <a:lvl8pPr marL="3657600" marR="0" lvl="7"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Arial"/>
                <a:ea typeface="Arial"/>
                <a:cs typeface="Arial"/>
                <a:sym typeface="Arial"/>
              </a:defRPr>
            </a:lvl8pPr>
            <a:lvl9pPr marL="4114800" marR="0" lvl="8" indent="-330200" algn="l" rtl="0">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9pPr>
          </a:lstStyle>
          <a:p>
            <a:endParaRPr/>
          </a:p>
        </p:txBody>
      </p:sp>
      <p:sp>
        <p:nvSpPr>
          <p:cNvPr id="12" name="Google Shape;12;p37"/>
          <p:cNvSpPr txBox="1">
            <a:spLocks noGrp="1"/>
          </p:cNvSpPr>
          <p:nvPr>
            <p:ph type="dt" idx="10"/>
          </p:nvPr>
        </p:nvSpPr>
        <p:spPr>
          <a:xfrm>
            <a:off x="6363347" y="6356350"/>
            <a:ext cx="2085975" cy="365125"/>
          </a:xfrm>
          <a:prstGeom prst="rect">
            <a:avLst/>
          </a:prstGeom>
          <a:noFill/>
          <a:ln>
            <a:noFill/>
          </a:ln>
        </p:spPr>
        <p:txBody>
          <a:bodyPr spcFirstLastPara="1" wrap="square" lIns="91425" tIns="45700" rIns="45700" bIns="45700" anchor="ctr" anchorCtr="0">
            <a:noAutofit/>
          </a:bodyPr>
          <a:lstStyle>
            <a:lvl1pPr marR="0" lvl="0" algn="r"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7"/>
          <p:cNvSpPr txBox="1">
            <a:spLocks noGrp="1"/>
          </p:cNvSpPr>
          <p:nvPr>
            <p:ph type="ftr" idx="11"/>
          </p:nvPr>
        </p:nvSpPr>
        <p:spPr>
          <a:xfrm>
            <a:off x="659165" y="6356350"/>
            <a:ext cx="2847975" cy="365125"/>
          </a:xfrm>
          <a:prstGeom prst="rect">
            <a:avLst/>
          </a:prstGeom>
          <a:noFill/>
          <a:ln>
            <a:noFill/>
          </a:ln>
        </p:spPr>
        <p:txBody>
          <a:bodyPr spcFirstLastPara="1" wrap="square" lIns="45700"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7"/>
          <p:cNvSpPr txBox="1">
            <a:spLocks noGrp="1"/>
          </p:cNvSpPr>
          <p:nvPr>
            <p:ph type="sldNum" idx="12"/>
          </p:nvPr>
        </p:nvSpPr>
        <p:spPr>
          <a:xfrm>
            <a:off x="8543278"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rtl="0">
              <a:spcBef>
                <a:spcPts val="0"/>
              </a:spcBef>
              <a:buNone/>
              <a:defRPr sz="1200" b="0" i="0" u="none" strike="noStrike" cap="none">
                <a:solidFill>
                  <a:srgbClr val="595959"/>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rgbClr val="595959"/>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rgbClr val="595959"/>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rgbClr val="595959"/>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rgbClr val="595959"/>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rgbClr val="595959"/>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rgbClr val="595959"/>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rgbClr val="595959"/>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fr-CA"/>
              <a:t>‹N°›</a:t>
            </a:fld>
            <a:endParaRPr/>
          </a:p>
        </p:txBody>
      </p:sp>
      <p:sp>
        <p:nvSpPr>
          <p:cNvPr id="15" name="Google Shape;15;p37"/>
          <p:cNvSpPr/>
          <p:nvPr/>
        </p:nvSpPr>
        <p:spPr>
          <a:xfrm>
            <a:off x="8457760" y="6499384"/>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37"/>
          <p:cNvSpPr/>
          <p:nvPr/>
        </p:nvSpPr>
        <p:spPr>
          <a:xfrm>
            <a:off x="569119" y="6499384"/>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recherche-formation@trpocb.org" TargetMode="External"/><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notesSlide" Target="../notesSlides/notesSlide10.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1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2.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1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7.png"/><Relationship Id="rId4" Type="http://schemas.openxmlformats.org/officeDocument/2006/relationships/tags" Target="../tags/tag67.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notesSlide" Target="../notesSlides/notesSlide14.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s>
</file>

<file path=ppt/slides/_rels/slide15.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notesSlide" Target="../notesSlides/notesSlide15.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s>
</file>

<file path=ppt/slides/_rels/slide16.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notesSlide" Target="../notesSlides/notesSlide16.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s>
</file>

<file path=ppt/slides/_rels/slide17.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notesSlide" Target="../notesSlides/notesSlide17.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2.xml"/><Relationship Id="rId5" Type="http://schemas.openxmlformats.org/officeDocument/2006/relationships/tags" Target="../tags/tag90.xml"/><Relationship Id="rId4" Type="http://schemas.openxmlformats.org/officeDocument/2006/relationships/tags" Target="../tags/tag89.xml"/></Relationships>
</file>

<file path=ppt/slides/_rels/slide1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notesSlide" Target="../notesSlides/notesSlide18.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s>
</file>

<file path=ppt/slides/_rels/slide19.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notesSlide" Target="../notesSlides/notesSlide19.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10" Type="http://schemas.openxmlformats.org/officeDocument/2006/relationships/image" Target="../media/image8.png"/><Relationship Id="rId4" Type="http://schemas.openxmlformats.org/officeDocument/2006/relationships/tags" Target="../tags/tag104.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10.xml"/><Relationship Id="rId7"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16.xml"/><Relationship Id="rId7"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22.xml"/><Relationship Id="rId7"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28.xml"/><Relationship Id="rId7"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34.xml"/><Relationship Id="rId7"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40.xml"/><Relationship Id="rId7"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46.xml"/><Relationship Id="rId7"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52.xml"/><Relationship Id="rId7"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58.xml"/><Relationship Id="rId7"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notesSlide" Target="../notesSlides/notesSlide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164.xml"/><Relationship Id="rId7" Type="http://schemas.openxmlformats.org/officeDocument/2006/relationships/slideLayout" Target="../slideLayouts/slideLayout2.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170.xml"/><Relationship Id="rId7"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176.xml"/><Relationship Id="rId7"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182.xml"/><Relationship Id="rId7"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s>
</file>

<file path=ppt/slides/_rels/slide34.xml.rels><?xml version="1.0" encoding="UTF-8" standalone="yes"?>
<Relationships xmlns="http://schemas.openxmlformats.org/package/2006/relationships"><Relationship Id="rId8" Type="http://schemas.openxmlformats.org/officeDocument/2006/relationships/hyperlink" Target="http://trpocb.org/" TargetMode="External"/><Relationship Id="rId3" Type="http://schemas.openxmlformats.org/officeDocument/2006/relationships/tags" Target="../tags/tag188.xml"/><Relationship Id="rId7" Type="http://schemas.openxmlformats.org/officeDocument/2006/relationships/notesSlide" Target="../notesSlides/notesSlide34.xml"/><Relationship Id="rId12" Type="http://schemas.openxmlformats.org/officeDocument/2006/relationships/hyperlink" Target="https://www.mtess.gouv.qc.ca/sacais/action-communautaire/cadre-reference.asp" TargetMode="Externa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2.xml"/><Relationship Id="rId11" Type="http://schemas.openxmlformats.org/officeDocument/2006/relationships/hyperlink" Target="https://www.mtess.gouv.qc.ca/sacais/action-communautaire/politique-reconnaissance-soutien.asp" TargetMode="External"/><Relationship Id="rId5" Type="http://schemas.openxmlformats.org/officeDocument/2006/relationships/tags" Target="../tags/tag190.xml"/><Relationship Id="rId10" Type="http://schemas.openxmlformats.org/officeDocument/2006/relationships/hyperlink" Target="https://rq-aca.org/aca/historique/" TargetMode="External"/><Relationship Id="rId4" Type="http://schemas.openxmlformats.org/officeDocument/2006/relationships/tags" Target="../tags/tag189.xml"/><Relationship Id="rId9" Type="http://schemas.openxmlformats.org/officeDocument/2006/relationships/hyperlink" Target="https://publications.msss.gouv.qc.ca/msss/document-003582/" TargetMode="Externa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13" Type="http://schemas.openxmlformats.org/officeDocument/2006/relationships/hyperlink" Target="https://www.facebook.com/CAMPAGNECASSSH" TargetMode="External"/><Relationship Id="rId3" Type="http://schemas.openxmlformats.org/officeDocument/2006/relationships/tags" Target="../tags/tag193.xml"/><Relationship Id="rId7" Type="http://schemas.openxmlformats.org/officeDocument/2006/relationships/slideLayout" Target="../slideLayouts/slideLayout2.xml"/><Relationship Id="rId12" Type="http://schemas.openxmlformats.org/officeDocument/2006/relationships/hyperlink" Target="http://www.facebook.com/TableDesRegroupements" TargetMode="Externa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hyperlink" Target="http://www.trpocb.org/ACAchezlesOCASSS" TargetMode="External"/><Relationship Id="rId5" Type="http://schemas.openxmlformats.org/officeDocument/2006/relationships/tags" Target="../tags/tag195.xml"/><Relationship Id="rId15" Type="http://schemas.openxmlformats.org/officeDocument/2006/relationships/image" Target="../media/image9.png"/><Relationship Id="rId10" Type="http://schemas.openxmlformats.org/officeDocument/2006/relationships/hyperlink" Target="http://www.trpocb.org/" TargetMode="External"/><Relationship Id="rId4" Type="http://schemas.openxmlformats.org/officeDocument/2006/relationships/tags" Target="../tags/tag194.xml"/><Relationship Id="rId9" Type="http://schemas.openxmlformats.org/officeDocument/2006/relationships/hyperlink" Target="mailto:recherche-formation@trpocb.org" TargetMode="External"/><Relationship Id="rId1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199.xml"/><Relationship Id="rId7" Type="http://schemas.openxmlformats.org/officeDocument/2006/relationships/slideLayout" Target="../slideLayouts/slideLayout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10" Type="http://schemas.openxmlformats.org/officeDocument/2006/relationships/image" Target="../media/image9.png"/><Relationship Id="rId4" Type="http://schemas.openxmlformats.org/officeDocument/2006/relationships/tags" Target="../tags/tag200.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hyperlink" Target="http://trpocb.org/acachezlesocasss/"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notesSlide" Target="../notesSlides/notesSlide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slideLayout" Target="../slideLayouts/slideLayout2.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2.xml"/><Relationship Id="rId7" Type="http://schemas.openxmlformats.org/officeDocument/2006/relationships/notesSlide" Target="../notesSlides/notesSlide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notesSlide" Target="../notesSlides/notesSlide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2.xml"/><Relationship Id="rId7" Type="http://schemas.openxmlformats.org/officeDocument/2006/relationships/image" Target="../media/image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9.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
          <p:cNvPicPr preferRelativeResize="0"/>
          <p:nvPr>
            <p:custDataLst>
              <p:tags r:id="rId1"/>
            </p:custDataLst>
          </p:nvPr>
        </p:nvPicPr>
        <p:blipFill rotWithShape="1">
          <a:blip r:embed="rId7">
            <a:alphaModFix/>
          </a:blip>
          <a:srcRect/>
          <a:stretch/>
        </p:blipFill>
        <p:spPr>
          <a:xfrm>
            <a:off x="323851" y="342900"/>
            <a:ext cx="2952006" cy="1475420"/>
          </a:xfrm>
          <a:prstGeom prst="rect">
            <a:avLst/>
          </a:prstGeom>
          <a:noFill/>
          <a:ln>
            <a:noFill/>
          </a:ln>
        </p:spPr>
      </p:pic>
      <p:sp>
        <p:nvSpPr>
          <p:cNvPr id="94" name="Google Shape;94;p1"/>
          <p:cNvSpPr txBox="1"/>
          <p:nvPr>
            <p:custDataLst>
              <p:tags r:id="rId2"/>
            </p:custDataLst>
          </p:nvPr>
        </p:nvSpPr>
        <p:spPr>
          <a:xfrm>
            <a:off x="323851" y="1966480"/>
            <a:ext cx="8424900" cy="4647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3200" b="1" i="0" u="none" strike="noStrike" cap="none" dirty="0">
                <a:solidFill>
                  <a:srgbClr val="3B481E"/>
                </a:solidFill>
                <a:latin typeface="Arial"/>
                <a:ea typeface="Arial"/>
                <a:cs typeface="Arial"/>
                <a:sym typeface="Arial"/>
              </a:rPr>
              <a:t>Présentation sur les particularités de l’action communautaire autonome (ACA)</a:t>
            </a:r>
            <a:endParaRPr dirty="0"/>
          </a:p>
          <a:p>
            <a:pPr marL="0" marR="0" lvl="0" indent="0" algn="ctr" rtl="0">
              <a:spcBef>
                <a:spcPts val="0"/>
              </a:spcBef>
              <a:spcAft>
                <a:spcPts val="0"/>
              </a:spcAft>
              <a:buNone/>
            </a:pPr>
            <a:r>
              <a:rPr lang="fr-FR" sz="2400" b="1" i="0" u="none" strike="noStrike" cap="none" dirty="0">
                <a:solidFill>
                  <a:srgbClr val="92D050"/>
                </a:solidFill>
                <a:highlight>
                  <a:srgbClr val="FFFF00"/>
                </a:highlight>
                <a:latin typeface="Arial"/>
                <a:ea typeface="Arial"/>
                <a:cs typeface="Arial"/>
                <a:sym typeface="Arial"/>
              </a:rPr>
              <a:t>Pour afficher le texte de la présentation qui accompagne les diapositives, activer l’affichage des notes dans </a:t>
            </a:r>
            <a:r>
              <a:rPr lang="fr-FR" sz="2400" b="1" dirty="0">
                <a:solidFill>
                  <a:srgbClr val="92D050"/>
                </a:solidFill>
                <a:highlight>
                  <a:srgbClr val="FFFF00"/>
                </a:highlight>
              </a:rPr>
              <a:t>P</a:t>
            </a:r>
            <a:r>
              <a:rPr lang="fr-FR" sz="2400" b="1" i="0" u="none" strike="noStrike" cap="none" dirty="0">
                <a:solidFill>
                  <a:srgbClr val="92D050"/>
                </a:solidFill>
                <a:highlight>
                  <a:srgbClr val="FFFF00"/>
                </a:highlight>
                <a:latin typeface="Arial"/>
                <a:ea typeface="Arial"/>
                <a:cs typeface="Arial"/>
                <a:sym typeface="Arial"/>
              </a:rPr>
              <a:t>owerpoint</a:t>
            </a:r>
          </a:p>
          <a:p>
            <a:pPr marL="0" marR="0" lvl="0" indent="0" algn="ctr" rtl="0">
              <a:lnSpc>
                <a:spcPct val="100000"/>
              </a:lnSpc>
              <a:spcBef>
                <a:spcPts val="0"/>
              </a:spcBef>
              <a:spcAft>
                <a:spcPts val="0"/>
              </a:spcAft>
              <a:buClr>
                <a:schemeClr val="dk1"/>
              </a:buClr>
              <a:buSzPts val="1600"/>
              <a:buFont typeface="Arial"/>
              <a:buNone/>
            </a:pPr>
            <a:endParaRPr sz="1600" b="1"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600"/>
              <a:buFont typeface="Arial"/>
              <a:buNone/>
            </a:pPr>
            <a:r>
              <a:rPr lang="fr-CA" sz="1600" b="0" i="0" u="none" strike="noStrike" cap="none" dirty="0">
                <a:solidFill>
                  <a:schemeClr val="dk2"/>
                </a:solidFill>
                <a:latin typeface="Arial"/>
                <a:ea typeface="Arial"/>
                <a:cs typeface="Arial"/>
                <a:sym typeface="Arial"/>
              </a:rPr>
              <a:t>Par Géraldine Bureau, </a:t>
            </a:r>
            <a:endParaRPr dirty="0"/>
          </a:p>
          <a:p>
            <a:pPr marL="0" marR="0" lvl="0" indent="0" algn="ctr" rtl="0">
              <a:lnSpc>
                <a:spcPct val="100000"/>
              </a:lnSpc>
              <a:spcBef>
                <a:spcPts val="0"/>
              </a:spcBef>
              <a:spcAft>
                <a:spcPts val="0"/>
              </a:spcAft>
              <a:buClr>
                <a:schemeClr val="dk2"/>
              </a:buClr>
              <a:buSzPts val="1600"/>
              <a:buFont typeface="Arial"/>
              <a:buNone/>
            </a:pPr>
            <a:r>
              <a:rPr lang="fr-CA" sz="1600" b="0" i="0" u="none" strike="noStrike" cap="none" dirty="0">
                <a:solidFill>
                  <a:schemeClr val="dk2"/>
                </a:solidFill>
                <a:latin typeface="Arial"/>
                <a:ea typeface="Arial"/>
                <a:cs typeface="Arial"/>
                <a:sym typeface="Arial"/>
              </a:rPr>
              <a:t>responsable du projet </a:t>
            </a:r>
            <a:r>
              <a:rPr lang="fr-CA" sz="1600" b="0" i="1" u="none" strike="noStrike" cap="none" dirty="0">
                <a:solidFill>
                  <a:schemeClr val="dk2"/>
                </a:solidFill>
                <a:latin typeface="Arial"/>
                <a:ea typeface="Arial"/>
                <a:cs typeface="Arial"/>
                <a:sym typeface="Arial"/>
              </a:rPr>
              <a:t>l’ACA chez les OCASSS,</a:t>
            </a:r>
            <a:endParaRPr dirty="0"/>
          </a:p>
          <a:p>
            <a:pPr marL="0" marR="0" lvl="0" indent="0" algn="ctr" rtl="0">
              <a:lnSpc>
                <a:spcPct val="100000"/>
              </a:lnSpc>
              <a:spcBef>
                <a:spcPts val="0"/>
              </a:spcBef>
              <a:spcAft>
                <a:spcPts val="0"/>
              </a:spcAft>
              <a:buClr>
                <a:schemeClr val="dk2"/>
              </a:buClr>
              <a:buSzPts val="1600"/>
              <a:buFont typeface="Arial"/>
              <a:buNone/>
            </a:pPr>
            <a:r>
              <a:rPr lang="fr-CA" sz="1600" u="sng" dirty="0">
                <a:solidFill>
                  <a:schemeClr val="dk2"/>
                </a:solidFill>
                <a:hlinkClick r:id="rId8">
                  <a:extLst>
                    <a:ext uri="{A12FA001-AC4F-418D-AE19-62706E023703}">
                      <ahyp:hlinkClr xmlns:ahyp="http://schemas.microsoft.com/office/drawing/2018/hyperlinkcolor" val="tx"/>
                    </a:ext>
                  </a:extLst>
                </a:hlinkClick>
              </a:rPr>
              <a:t>r</a:t>
            </a:r>
            <a:r>
              <a:rPr lang="fr-CA" sz="1600" b="0" i="0" u="sng" strike="noStrike" cap="none" dirty="0">
                <a:solidFill>
                  <a:schemeClr val="dk2"/>
                </a:solidFill>
                <a:sym typeface="Arial"/>
                <a:hlinkClick r:id="rId8">
                  <a:extLst>
                    <a:ext uri="{A12FA001-AC4F-418D-AE19-62706E023703}">
                      <ahyp:hlinkClr xmlns:ahyp="http://schemas.microsoft.com/office/drawing/2018/hyperlinkcolor" val="tx"/>
                    </a:ext>
                  </a:extLst>
                </a:hlinkClick>
              </a:rPr>
              <a:t>echerche-formation@trpocb.org</a:t>
            </a: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600"/>
              <a:buFont typeface="Arial"/>
              <a:buNone/>
            </a:pPr>
            <a:r>
              <a:rPr lang="fr-CA" sz="1600" b="0" i="0" u="none" strike="noStrike" cap="none" dirty="0">
                <a:solidFill>
                  <a:schemeClr val="dk2"/>
                </a:solidFill>
                <a:latin typeface="Arial"/>
                <a:ea typeface="Arial"/>
                <a:cs typeface="Arial"/>
                <a:sym typeface="Arial"/>
              </a:rPr>
              <a:t>(438) 509-1306</a:t>
            </a:r>
            <a:endParaRPr dirty="0"/>
          </a:p>
          <a:p>
            <a:pPr marL="0" marR="0" lvl="0" indent="0" algn="ctr" rtl="0">
              <a:lnSpc>
                <a:spcPct val="100000"/>
              </a:lnSpc>
              <a:spcBef>
                <a:spcPts val="0"/>
              </a:spcBef>
              <a:spcAft>
                <a:spcPts val="0"/>
              </a:spcAft>
              <a:buClr>
                <a:schemeClr val="dk2"/>
              </a:buClr>
              <a:buSzPts val="1600"/>
              <a:buFont typeface="Arial"/>
              <a:buNone/>
            </a:pPr>
            <a:endParaRPr sz="1600" b="0" i="1"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600"/>
              <a:buFont typeface="Arial"/>
              <a:buNone/>
            </a:pPr>
            <a:endParaRPr sz="1600" b="0" i="1"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600"/>
              <a:buFont typeface="Arial"/>
              <a:buNone/>
            </a:pPr>
            <a:r>
              <a:rPr lang="fr-CA" sz="1200" b="1" i="0" u="none" strike="noStrike" cap="none" dirty="0">
                <a:solidFill>
                  <a:srgbClr val="C00000"/>
                </a:solidFill>
                <a:latin typeface="Arial"/>
                <a:ea typeface="Arial"/>
                <a:cs typeface="Arial"/>
                <a:sym typeface="Arial"/>
              </a:rPr>
              <a:t>Table des regroupements provinciaux d’organismes communautaires et bénévoles</a:t>
            </a:r>
          </a:p>
          <a:p>
            <a:pPr marL="0" marR="0" lvl="0" indent="0" algn="ctr" rtl="0">
              <a:lnSpc>
                <a:spcPct val="100000"/>
              </a:lnSpc>
              <a:spcBef>
                <a:spcPts val="0"/>
              </a:spcBef>
              <a:spcAft>
                <a:spcPts val="0"/>
              </a:spcAft>
              <a:buClr>
                <a:schemeClr val="dk2"/>
              </a:buClr>
              <a:buSzPts val="1600"/>
              <a:buFont typeface="Arial"/>
              <a:buNone/>
            </a:pPr>
            <a:endParaRPr lang="fr-CA" sz="1200" b="1" dirty="0">
              <a:solidFill>
                <a:srgbClr val="C00000"/>
              </a:solidFill>
            </a:endParaRPr>
          </a:p>
          <a:p>
            <a:pPr marL="0" marR="0" lvl="0" indent="0" algn="ctr" rtl="0">
              <a:lnSpc>
                <a:spcPct val="100000"/>
              </a:lnSpc>
              <a:spcBef>
                <a:spcPts val="0"/>
              </a:spcBef>
              <a:spcAft>
                <a:spcPts val="0"/>
              </a:spcAft>
              <a:buClr>
                <a:schemeClr val="dk2"/>
              </a:buClr>
              <a:buSzPts val="1600"/>
              <a:buFont typeface="Arial"/>
              <a:buNone/>
            </a:pPr>
            <a:endParaRPr lang="fr-CA" sz="1200" b="1" dirty="0">
              <a:solidFill>
                <a:schemeClr val="accent3"/>
              </a:solidFill>
            </a:endParaRPr>
          </a:p>
          <a:p>
            <a:pPr marL="0" marR="0" lvl="0" indent="0" algn="ctr" rtl="0">
              <a:lnSpc>
                <a:spcPct val="100000"/>
              </a:lnSpc>
              <a:spcBef>
                <a:spcPts val="0"/>
              </a:spcBef>
              <a:spcAft>
                <a:spcPts val="0"/>
              </a:spcAft>
              <a:buClr>
                <a:schemeClr val="dk2"/>
              </a:buClr>
              <a:buSzPts val="1600"/>
              <a:buFont typeface="Arial"/>
              <a:buNone/>
            </a:pPr>
            <a:r>
              <a:rPr lang="fr-CA" sz="1200" b="1" i="0" u="none" strike="noStrike" cap="none" dirty="0">
                <a:solidFill>
                  <a:schemeClr val="accent3"/>
                </a:solidFill>
                <a:latin typeface="Arial"/>
                <a:ea typeface="Arial"/>
                <a:cs typeface="Arial"/>
                <a:sym typeface="Arial"/>
              </a:rPr>
              <a:t>Présentation mise à jour </a:t>
            </a:r>
            <a:r>
              <a:rPr lang="fr-CA" sz="1200" b="1" dirty="0">
                <a:solidFill>
                  <a:schemeClr val="accent3"/>
                </a:solidFill>
              </a:rPr>
              <a:t>le 30 avril 2025</a:t>
            </a:r>
            <a:endParaRPr sz="1200" b="1" i="0" u="none" strike="noStrike" cap="none" dirty="0">
              <a:solidFill>
                <a:schemeClr val="accent3"/>
              </a:solidFill>
              <a:latin typeface="Arial"/>
              <a:ea typeface="Arial"/>
              <a:cs typeface="Arial"/>
              <a:sym typeface="Arial"/>
            </a:endParaRPr>
          </a:p>
        </p:txBody>
      </p:sp>
      <p:sp>
        <p:nvSpPr>
          <p:cNvPr id="95" name="Google Shape;95;p1"/>
          <p:cNvSpPr txBox="1"/>
          <p:nvPr>
            <p:custDataLst>
              <p:tags r:id="rId3"/>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strike="noStrike" cap="none">
                <a:solidFill>
                  <a:schemeClr val="dk2"/>
                </a:solidFill>
                <a:latin typeface="Arial"/>
                <a:ea typeface="Arial"/>
                <a:cs typeface="Arial"/>
                <a:sym typeface="Arial"/>
              </a:rPr>
              <a:t>1</a:t>
            </a:fld>
            <a:endParaRPr sz="1800" b="0" i="0" u="none" strike="noStrike" cap="none">
              <a:solidFill>
                <a:schemeClr val="dk1"/>
              </a:solidFill>
              <a:latin typeface="Arial"/>
              <a:ea typeface="Arial"/>
              <a:cs typeface="Arial"/>
              <a:sym typeface="Arial"/>
            </a:endParaRPr>
          </a:p>
        </p:txBody>
      </p:sp>
      <p:pic>
        <p:nvPicPr>
          <p:cNvPr id="96" name="Google Shape;96;p1" descr="C:\Users\coord\Documents\Géraldine\ACA-OCASSS\Logo et visuel\Finaux\Logo_ACA_OCASSS.png"/>
          <p:cNvPicPr preferRelativeResize="0"/>
          <p:nvPr>
            <p:custDataLst>
              <p:tags r:id="rId4"/>
            </p:custDataLst>
          </p:nvPr>
        </p:nvPicPr>
        <p:blipFill rotWithShape="1">
          <a:blip r:embed="rId9">
            <a:alphaModFix/>
          </a:blip>
          <a:srcRect/>
          <a:stretch/>
        </p:blipFill>
        <p:spPr>
          <a:xfrm>
            <a:off x="6300192" y="110711"/>
            <a:ext cx="1939797" cy="19397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9"/>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9"/>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171" name="Google Shape;171;p9"/>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strike="noStrike" cap="none">
                <a:solidFill>
                  <a:schemeClr val="dk2"/>
                </a:solidFill>
                <a:latin typeface="Arial"/>
                <a:ea typeface="Arial"/>
                <a:cs typeface="Arial"/>
                <a:sym typeface="Arial"/>
              </a:rPr>
              <a:t>10</a:t>
            </a:fld>
            <a:endParaRPr sz="1800" b="0" i="0" u="none" strike="noStrike" cap="none">
              <a:solidFill>
                <a:schemeClr val="dk1"/>
              </a:solidFill>
              <a:latin typeface="Arial"/>
              <a:ea typeface="Arial"/>
              <a:cs typeface="Arial"/>
              <a:sym typeface="Arial"/>
            </a:endParaRPr>
          </a:p>
        </p:txBody>
      </p:sp>
      <p:sp>
        <p:nvSpPr>
          <p:cNvPr id="172" name="Google Shape;172;p9"/>
          <p:cNvSpPr txBox="1"/>
          <p:nvPr>
            <p:custDataLst>
              <p:tags r:id="rId5"/>
            </p:custDataLst>
          </p:nvPr>
        </p:nvSpPr>
        <p:spPr>
          <a:xfrm>
            <a:off x="468312" y="1268760"/>
            <a:ext cx="84963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200"/>
              <a:buFont typeface="Arial"/>
              <a:buNone/>
            </a:pPr>
            <a:r>
              <a:rPr lang="fr-CA" sz="3200" b="1" i="0" u="none" strike="noStrike" cap="none">
                <a:solidFill>
                  <a:srgbClr val="3B481E"/>
                </a:solidFill>
                <a:latin typeface="Arial"/>
                <a:ea typeface="Arial"/>
                <a:cs typeface="Arial"/>
                <a:sym typeface="Arial"/>
              </a:rPr>
              <a:t>D’où viennent les organismes d’ACA</a:t>
            </a:r>
            <a:endParaRPr sz="1800" b="0" i="0" u="none" strike="noStrike" cap="none">
              <a:solidFill>
                <a:srgbClr val="3B481E"/>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rgbClr val="C00000"/>
              </a:solidFill>
              <a:latin typeface="Arial"/>
              <a:ea typeface="Arial"/>
              <a:cs typeface="Arial"/>
              <a:sym typeface="Arial"/>
            </a:endParaRPr>
          </a:p>
          <a:p>
            <a:pPr marL="0" marR="0" lvl="0" indent="0" algn="l" rtl="0">
              <a:spcBef>
                <a:spcPts val="0"/>
              </a:spcBef>
              <a:spcAft>
                <a:spcPts val="0"/>
              </a:spcAft>
              <a:buNone/>
            </a:pPr>
            <a:r>
              <a:rPr lang="fr-CA" sz="2000" b="1" i="0" u="none" strike="noStrike" cap="none">
                <a:solidFill>
                  <a:schemeClr val="dk2"/>
                </a:solidFill>
                <a:latin typeface="Arial"/>
                <a:ea typeface="Arial"/>
                <a:cs typeface="Arial"/>
                <a:sym typeface="Arial"/>
              </a:rPr>
              <a:t>Avant la Révolution tranquille</a:t>
            </a:r>
            <a:endParaRPr sz="2000">
              <a:solidFill>
                <a:schemeClr val="dk2"/>
              </a:solidFill>
              <a:latin typeface="Arial"/>
              <a:ea typeface="Arial"/>
              <a:cs typeface="Arial"/>
              <a:sym typeface="Arial"/>
            </a:endParaRPr>
          </a:p>
          <a:p>
            <a:pPr marL="0" marR="0" lvl="0" indent="0" algn="l" rtl="0">
              <a:spcBef>
                <a:spcPts val="0"/>
              </a:spcBef>
              <a:spcAft>
                <a:spcPts val="0"/>
              </a:spcAft>
              <a:buNone/>
            </a:pPr>
            <a:r>
              <a:rPr lang="fr-CA" sz="2000">
                <a:solidFill>
                  <a:schemeClr val="dk2"/>
                </a:solidFill>
                <a:latin typeface="Arial"/>
                <a:ea typeface="Arial"/>
                <a:cs typeface="Arial"/>
                <a:sym typeface="Arial"/>
              </a:rPr>
              <a:t>Activités charitables sous la tutelle du clergé (problèmes sociaux surtout perçus comme relatifs aux vices, à la pauvreté et comme des mauvais penchants individuels)</a:t>
            </a:r>
            <a:endParaRPr/>
          </a:p>
          <a:p>
            <a:pPr marL="0" marR="0" lvl="0" indent="0" algn="l" rtl="0">
              <a:spcBef>
                <a:spcPts val="0"/>
              </a:spcBef>
              <a:spcAft>
                <a:spcPts val="0"/>
              </a:spcAft>
              <a:buNone/>
            </a:pPr>
            <a:endParaRPr sz="2000">
              <a:solidFill>
                <a:schemeClr val="dk2"/>
              </a:solidFill>
              <a:latin typeface="Arial"/>
              <a:ea typeface="Arial"/>
              <a:cs typeface="Arial"/>
              <a:sym typeface="Arial"/>
            </a:endParaRPr>
          </a:p>
          <a:p>
            <a:pPr marL="0" marR="0" lvl="0" indent="0" algn="l" rtl="0">
              <a:spcBef>
                <a:spcPts val="0"/>
              </a:spcBef>
              <a:spcAft>
                <a:spcPts val="0"/>
              </a:spcAft>
              <a:buNone/>
            </a:pPr>
            <a:r>
              <a:rPr lang="fr-CA" sz="2000">
                <a:solidFill>
                  <a:schemeClr val="dk2"/>
                </a:solidFill>
                <a:latin typeface="Arial"/>
                <a:ea typeface="Arial"/>
                <a:cs typeface="Arial"/>
                <a:sym typeface="Arial"/>
              </a:rPr>
              <a:t>C’est dans ce contexte que plusieurs mouvements populaires prennent racine (inspirés du mouvement syndical). Ils revendiquent des services de l’État et une redistribution plus équitable de la richesse (début d’une tendance qui est toujours bien présente). </a:t>
            </a:r>
            <a:endParaRPr sz="2000">
              <a:solidFill>
                <a:schemeClr val="dk2"/>
              </a:solidFill>
              <a:latin typeface="Arial"/>
              <a:ea typeface="Arial"/>
              <a:cs typeface="Arial"/>
              <a:sym typeface="Arial"/>
            </a:endParaRPr>
          </a:p>
          <a:p>
            <a:pPr marL="0" marR="0" lvl="0" indent="0" algn="l" rtl="0">
              <a:spcBef>
                <a:spcPts val="0"/>
              </a:spcBef>
              <a:spcAft>
                <a:spcPts val="0"/>
              </a:spcAft>
              <a:buNone/>
            </a:pPr>
            <a:r>
              <a:rPr lang="fr-CA" sz="2000">
                <a:solidFill>
                  <a:schemeClr val="dk1"/>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178" name="Google Shape;178;p10"/>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179" name="Google Shape;179;p10"/>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180" name="Google Shape;180;p10"/>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11</a:t>
            </a:fld>
            <a:endParaRPr sz="1800">
              <a:solidFill>
                <a:schemeClr val="dk1"/>
              </a:solidFill>
              <a:latin typeface="Arial"/>
              <a:ea typeface="Arial"/>
              <a:cs typeface="Arial"/>
              <a:sym typeface="Arial"/>
            </a:endParaRPr>
          </a:p>
        </p:txBody>
      </p:sp>
      <p:sp>
        <p:nvSpPr>
          <p:cNvPr id="181" name="Google Shape;181;p10"/>
          <p:cNvSpPr txBox="1"/>
          <p:nvPr>
            <p:custDataLst>
              <p:tags r:id="rId5"/>
            </p:custDataLst>
          </p:nvPr>
        </p:nvSpPr>
        <p:spPr>
          <a:xfrm>
            <a:off x="468312" y="1268760"/>
            <a:ext cx="8496300"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D’où viennent les organismes d’ACA</a:t>
            </a:r>
            <a:endParaRPr sz="2000" b="1" i="0" u="none">
              <a:solidFill>
                <a:srgbClr val="C00000"/>
              </a:solidFill>
              <a:latin typeface="Arial"/>
              <a:ea typeface="Arial"/>
              <a:cs typeface="Arial"/>
              <a:sym typeface="Arial"/>
            </a:endParaRPr>
          </a:p>
          <a:p>
            <a:pPr marL="0" marR="0" lvl="0" indent="0" algn="l" rtl="0">
              <a:spcBef>
                <a:spcPts val="0"/>
              </a:spcBef>
              <a:spcAft>
                <a:spcPts val="0"/>
              </a:spcAft>
              <a:buNone/>
            </a:pPr>
            <a:endParaRPr sz="2000" b="1">
              <a:solidFill>
                <a:schemeClr val="dk2"/>
              </a:solidFill>
              <a:latin typeface="Arial"/>
              <a:ea typeface="Arial"/>
              <a:cs typeface="Arial"/>
              <a:sym typeface="Arial"/>
            </a:endParaRPr>
          </a:p>
          <a:p>
            <a:pPr marL="0" marR="0" lvl="0" indent="0" algn="l" rtl="0">
              <a:spcBef>
                <a:spcPts val="0"/>
              </a:spcBef>
              <a:spcAft>
                <a:spcPts val="0"/>
              </a:spcAft>
              <a:buNone/>
            </a:pPr>
            <a:r>
              <a:rPr lang="fr-CA" sz="2000" b="1">
                <a:solidFill>
                  <a:schemeClr val="dk2"/>
                </a:solidFill>
                <a:latin typeface="Arial"/>
                <a:ea typeface="Arial"/>
                <a:cs typeface="Arial"/>
                <a:sym typeface="Arial"/>
              </a:rPr>
              <a:t>Des années 60 au début des années 80</a:t>
            </a:r>
            <a:endParaRPr sz="2000">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2000"/>
              <a:buFont typeface="Arial"/>
              <a:buChar char="•"/>
            </a:pPr>
            <a:r>
              <a:rPr lang="fr-CA" sz="2000">
                <a:solidFill>
                  <a:schemeClr val="dk2"/>
                </a:solidFill>
                <a:latin typeface="Arial"/>
                <a:ea typeface="Arial"/>
                <a:cs typeface="Arial"/>
                <a:sym typeface="Arial"/>
              </a:rPr>
              <a:t>État Providence</a:t>
            </a:r>
            <a:endParaRPr/>
          </a:p>
          <a:p>
            <a:pPr marL="342900" marR="0" lvl="0" indent="-342900" algn="l" rtl="0">
              <a:spcBef>
                <a:spcPts val="0"/>
              </a:spcBef>
              <a:spcAft>
                <a:spcPts val="0"/>
              </a:spcAft>
              <a:buClr>
                <a:schemeClr val="dk2"/>
              </a:buClr>
              <a:buSzPts val="2000"/>
              <a:buFont typeface="Arial"/>
              <a:buChar char="•"/>
            </a:pPr>
            <a:r>
              <a:rPr lang="fr-CA" sz="2000">
                <a:solidFill>
                  <a:schemeClr val="dk2"/>
                </a:solidFill>
                <a:latin typeface="Arial"/>
                <a:ea typeface="Arial"/>
                <a:cs typeface="Arial"/>
                <a:sym typeface="Arial"/>
              </a:rPr>
              <a:t>Le mouvement communautaire, avec le mouvement populaire et le mouvement des femmes (qui occupe une place significative), développe une pratique communautaire revendicative et politique.</a:t>
            </a:r>
            <a:endParaRPr/>
          </a:p>
          <a:p>
            <a:pPr marL="342900" marR="0" lvl="0" indent="-342900" algn="l" rtl="0">
              <a:spcBef>
                <a:spcPts val="0"/>
              </a:spcBef>
              <a:spcAft>
                <a:spcPts val="0"/>
              </a:spcAft>
              <a:buClr>
                <a:schemeClr val="dk2"/>
              </a:buClr>
              <a:buSzPts val="2000"/>
              <a:buFont typeface="Arial"/>
              <a:buChar char="•"/>
            </a:pPr>
            <a:r>
              <a:rPr lang="fr-CA" sz="2000">
                <a:solidFill>
                  <a:schemeClr val="dk2"/>
                </a:solidFill>
                <a:latin typeface="Arial"/>
                <a:ea typeface="Arial"/>
                <a:cs typeface="Arial"/>
                <a:sym typeface="Arial"/>
              </a:rPr>
              <a:t>Revendication autour de meilleures conditions de vie, on mise sur la participation citoyenne, sur la reconnaissance des droits et sur l’action collective.</a:t>
            </a:r>
            <a:endParaRPr sz="2000">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2000"/>
              <a:buFont typeface="Arial"/>
              <a:buChar char="•"/>
            </a:pPr>
            <a:r>
              <a:rPr lang="fr-CA" sz="2000">
                <a:solidFill>
                  <a:schemeClr val="dk2"/>
                </a:solidFill>
                <a:latin typeface="Arial"/>
                <a:ea typeface="Arial"/>
                <a:cs typeface="Arial"/>
                <a:sym typeface="Arial"/>
              </a:rPr>
              <a:t>Apparition de comités de citoyens et de groupes populaires de défense collective des droits</a:t>
            </a:r>
            <a:endParaRPr/>
          </a:p>
          <a:p>
            <a:pPr marL="0" marR="0" lvl="0" indent="0" algn="l" rtl="0">
              <a:spcBef>
                <a:spcPts val="0"/>
              </a:spcBef>
              <a:spcAft>
                <a:spcPts val="0"/>
              </a:spcAft>
              <a:buNone/>
            </a:pPr>
            <a:endParaRPr sz="2000">
              <a:solidFill>
                <a:schemeClr val="dk2"/>
              </a:solidFill>
              <a:latin typeface="Arial"/>
              <a:ea typeface="Arial"/>
              <a:cs typeface="Arial"/>
              <a:sym typeface="Arial"/>
            </a:endParaRPr>
          </a:p>
          <a:p>
            <a:pPr marL="0" marR="0" lvl="0" indent="0" algn="ctr" rtl="0">
              <a:spcBef>
                <a:spcPts val="0"/>
              </a:spcBef>
              <a:spcAft>
                <a:spcPts val="0"/>
              </a:spcAft>
              <a:buNone/>
            </a:pPr>
            <a:r>
              <a:rPr lang="fr-CA" sz="1200">
                <a:solidFill>
                  <a:schemeClr val="dk2"/>
                </a:solidFill>
                <a:latin typeface="Arial"/>
                <a:ea typeface="Arial"/>
                <a:cs typeface="Arial"/>
                <a:sym typeface="Arial"/>
              </a:rPr>
              <a:t>De cette période découle un modèle de pratiques militantes qui relient les actions collectives à des perspectives de transformation des structures politiques, toujours bien présentes au sein de l’ACA.</a:t>
            </a:r>
            <a:endParaRPr sz="1200">
              <a:solidFill>
                <a:schemeClr val="dk2"/>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fr-CA" sz="2000">
                <a:solidFill>
                  <a:schemeClr val="dk1"/>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187" name="Google Shape;187;p11"/>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188" name="Google Shape;188;p11"/>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189" name="Google Shape;189;p11"/>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12</a:t>
            </a:fld>
            <a:endParaRPr sz="1800">
              <a:solidFill>
                <a:schemeClr val="dk1"/>
              </a:solidFill>
              <a:latin typeface="Arial"/>
              <a:ea typeface="Arial"/>
              <a:cs typeface="Arial"/>
              <a:sym typeface="Arial"/>
            </a:endParaRPr>
          </a:p>
        </p:txBody>
      </p:sp>
      <p:sp>
        <p:nvSpPr>
          <p:cNvPr id="190" name="Google Shape;190;p11"/>
          <p:cNvSpPr txBox="1"/>
          <p:nvPr>
            <p:custDataLst>
              <p:tags r:id="rId5"/>
            </p:custDataLst>
          </p:nvPr>
        </p:nvSpPr>
        <p:spPr>
          <a:xfrm>
            <a:off x="468312" y="1268760"/>
            <a:ext cx="8496300"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D’où viennent les organismes d’ACA</a:t>
            </a:r>
            <a:endParaRPr sz="2000" b="1" i="0" u="none">
              <a:solidFill>
                <a:srgbClr val="C00000"/>
              </a:solidFill>
              <a:latin typeface="Arial"/>
              <a:ea typeface="Arial"/>
              <a:cs typeface="Arial"/>
              <a:sym typeface="Arial"/>
            </a:endParaRPr>
          </a:p>
          <a:p>
            <a:pPr marL="0" marR="0" lvl="0" indent="0" algn="l" rtl="0">
              <a:spcBef>
                <a:spcPts val="0"/>
              </a:spcBef>
              <a:spcAft>
                <a:spcPts val="0"/>
              </a:spcAft>
              <a:buNone/>
            </a:pPr>
            <a:endParaRPr sz="2000" b="1">
              <a:solidFill>
                <a:schemeClr val="dk2"/>
              </a:solidFill>
              <a:latin typeface="Arial"/>
              <a:ea typeface="Arial"/>
              <a:cs typeface="Arial"/>
              <a:sym typeface="Arial"/>
            </a:endParaRPr>
          </a:p>
          <a:p>
            <a:pPr marL="0" marR="0" lvl="0" indent="0" algn="l" rtl="0">
              <a:spcBef>
                <a:spcPts val="0"/>
              </a:spcBef>
              <a:spcAft>
                <a:spcPts val="0"/>
              </a:spcAft>
              <a:buNone/>
            </a:pPr>
            <a:r>
              <a:rPr lang="fr-CA" sz="2000" b="1">
                <a:solidFill>
                  <a:schemeClr val="dk2"/>
                </a:solidFill>
                <a:latin typeface="Arial"/>
                <a:ea typeface="Arial"/>
                <a:cs typeface="Arial"/>
                <a:sym typeface="Arial"/>
              </a:rPr>
              <a:t>Années 80</a:t>
            </a:r>
            <a:endParaRPr sz="2000">
              <a:solidFill>
                <a:schemeClr val="dk2"/>
              </a:solidFill>
              <a:latin typeface="Arial"/>
              <a:ea typeface="Arial"/>
              <a:cs typeface="Arial"/>
              <a:sym typeface="Arial"/>
            </a:endParaRPr>
          </a:p>
          <a:p>
            <a:pPr marL="342900" marR="0" lvl="0" indent="-342900" algn="l" rtl="0">
              <a:spcBef>
                <a:spcPts val="0"/>
              </a:spcBef>
              <a:spcAft>
                <a:spcPts val="0"/>
              </a:spcAft>
              <a:buClr>
                <a:schemeClr val="dk2"/>
              </a:buClr>
              <a:buSzPts val="2000"/>
              <a:buFont typeface="Arial"/>
              <a:buChar char="•"/>
            </a:pPr>
            <a:r>
              <a:rPr lang="fr-CA" sz="2000">
                <a:solidFill>
                  <a:schemeClr val="dk2"/>
                </a:solidFill>
                <a:latin typeface="Arial"/>
                <a:ea typeface="Arial"/>
                <a:cs typeface="Arial"/>
                <a:sym typeface="Arial"/>
              </a:rPr>
              <a:t>Croissance du nombre des groupes populaires et communautaires et grande diversification</a:t>
            </a:r>
            <a:endParaRPr/>
          </a:p>
          <a:p>
            <a:pPr marL="342900" marR="0" lvl="0" indent="-342900" algn="l" rtl="0">
              <a:spcBef>
                <a:spcPts val="0"/>
              </a:spcBef>
              <a:spcAft>
                <a:spcPts val="0"/>
              </a:spcAft>
              <a:buClr>
                <a:schemeClr val="dk2"/>
              </a:buClr>
              <a:buSzPts val="2000"/>
              <a:buFont typeface="Arial"/>
              <a:buChar char="•"/>
            </a:pPr>
            <a:r>
              <a:rPr lang="fr-CA" sz="2000">
                <a:solidFill>
                  <a:schemeClr val="dk2"/>
                </a:solidFill>
                <a:latin typeface="Arial"/>
                <a:ea typeface="Arial"/>
                <a:cs typeface="Arial"/>
                <a:sym typeface="Arial"/>
              </a:rPr>
              <a:t>Apparition de multiples coalitions sectorielles </a:t>
            </a:r>
            <a:endParaRPr/>
          </a:p>
          <a:p>
            <a:pPr marL="342900" marR="0" lvl="0" indent="-342900" algn="l" rtl="0">
              <a:spcBef>
                <a:spcPts val="0"/>
              </a:spcBef>
              <a:spcAft>
                <a:spcPts val="0"/>
              </a:spcAft>
              <a:buClr>
                <a:schemeClr val="dk2"/>
              </a:buClr>
              <a:buSzPts val="2000"/>
              <a:buFont typeface="Arial"/>
              <a:buChar char="•"/>
            </a:pPr>
            <a:r>
              <a:rPr lang="fr-CA" sz="2000">
                <a:solidFill>
                  <a:schemeClr val="dk2"/>
                </a:solidFill>
                <a:latin typeface="Arial"/>
                <a:ea typeface="Arial"/>
                <a:cs typeface="Arial"/>
                <a:sym typeface="Arial"/>
              </a:rPr>
              <a:t>Contexte de crise économique mondiale et remise en question de l’État providence. La restructuration du modèle de gestion du social ouvre le débat sur le rôle des organismes communautaires dans les divers programmes gouvernementaux (besoin de redéfinir la relation entre l’État et le communautaire).</a:t>
            </a:r>
            <a:endParaRPr/>
          </a:p>
          <a:p>
            <a:pPr marL="342900" marR="0" lvl="0" indent="-342900" algn="l" rtl="0">
              <a:spcBef>
                <a:spcPts val="0"/>
              </a:spcBef>
              <a:spcAft>
                <a:spcPts val="0"/>
              </a:spcAft>
              <a:buClr>
                <a:schemeClr val="dk2"/>
              </a:buClr>
              <a:buSzPts val="2000"/>
              <a:buFont typeface="Arial"/>
              <a:buChar char="•"/>
            </a:pPr>
            <a:r>
              <a:rPr lang="fr-CA" sz="2000">
                <a:solidFill>
                  <a:schemeClr val="dk2"/>
                </a:solidFill>
                <a:latin typeface="Arial"/>
                <a:ea typeface="Arial"/>
                <a:cs typeface="Arial"/>
                <a:sym typeface="Arial"/>
              </a:rPr>
              <a:t>Début des demandes de reconnaissance de l’action communautaire autonome</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fr-CA" sz="2000">
                <a:solidFill>
                  <a:schemeClr val="dk1"/>
                </a:solidFill>
                <a:latin typeface="Arial"/>
                <a:ea typeface="Arial"/>
                <a:cs typeface="Arial"/>
                <a:sym typeface="Arial"/>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196" name="Google Shape;196;p12"/>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197" name="Google Shape;197;p12"/>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198" name="Google Shape;198;p12"/>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13</a:t>
            </a:fld>
            <a:endParaRPr sz="1800">
              <a:solidFill>
                <a:schemeClr val="dk1"/>
              </a:solidFill>
              <a:latin typeface="Arial"/>
              <a:ea typeface="Arial"/>
              <a:cs typeface="Arial"/>
              <a:sym typeface="Arial"/>
            </a:endParaRPr>
          </a:p>
        </p:txBody>
      </p:sp>
      <p:sp>
        <p:nvSpPr>
          <p:cNvPr id="199" name="Google Shape;199;p12"/>
          <p:cNvSpPr txBox="1"/>
          <p:nvPr>
            <p:custDataLst>
              <p:tags r:id="rId5"/>
            </p:custDataLst>
          </p:nvPr>
        </p:nvSpPr>
        <p:spPr>
          <a:xfrm>
            <a:off x="468312" y="885825"/>
            <a:ext cx="84963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000" b="1">
                <a:solidFill>
                  <a:srgbClr val="3B481E"/>
                </a:solidFill>
                <a:latin typeface="Arial"/>
                <a:ea typeface="Arial"/>
                <a:cs typeface="Arial"/>
                <a:sym typeface="Arial"/>
              </a:rPr>
              <a:t>D’où viennent les organismes d’ACA</a:t>
            </a:r>
            <a:endParaRPr sz="1400" b="1">
              <a:solidFill>
                <a:srgbClr val="C00000"/>
              </a:solidFill>
              <a:latin typeface="Arial"/>
              <a:ea typeface="Arial"/>
              <a:cs typeface="Arial"/>
              <a:sym typeface="Arial"/>
            </a:endParaRPr>
          </a:p>
          <a:p>
            <a:pPr marL="0" marR="0" lvl="0" indent="0" algn="l" rtl="0">
              <a:spcBef>
                <a:spcPts val="0"/>
              </a:spcBef>
              <a:spcAft>
                <a:spcPts val="0"/>
              </a:spcAft>
              <a:buNone/>
            </a:pPr>
            <a:r>
              <a:rPr lang="fr-CA" sz="2000" b="1">
                <a:solidFill>
                  <a:srgbClr val="002060"/>
                </a:solidFill>
                <a:latin typeface="Arial"/>
                <a:ea typeface="Arial"/>
                <a:cs typeface="Arial"/>
                <a:sym typeface="Arial"/>
              </a:rPr>
              <a:t>Années 1990/2000 : Vers une politique pour la reconnaissance </a:t>
            </a:r>
            <a:endParaRPr sz="2000" b="1">
              <a:solidFill>
                <a:srgbClr val="002060"/>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fr-CA" sz="2000">
                <a:solidFill>
                  <a:schemeClr val="dk1"/>
                </a:solidFill>
                <a:latin typeface="Arial"/>
                <a:ea typeface="Arial"/>
                <a:cs typeface="Arial"/>
                <a:sym typeface="Arial"/>
              </a:rPr>
              <a:t> </a:t>
            </a:r>
            <a:endParaRPr/>
          </a:p>
        </p:txBody>
      </p:sp>
      <p:pic>
        <p:nvPicPr>
          <p:cNvPr id="200" name="Google Shape;200;p12"/>
          <p:cNvPicPr preferRelativeResize="0"/>
          <p:nvPr>
            <p:custDataLst>
              <p:tags r:id="rId6"/>
            </p:custDataLst>
          </p:nvPr>
        </p:nvPicPr>
        <p:blipFill rotWithShape="1">
          <a:blip r:embed="rId10">
            <a:alphaModFix/>
          </a:blip>
          <a:srcRect l="1221" t="1907" b="2069"/>
          <a:stretch/>
        </p:blipFill>
        <p:spPr>
          <a:xfrm>
            <a:off x="888707" y="1678815"/>
            <a:ext cx="7159923" cy="4225546"/>
          </a:xfrm>
          <a:prstGeom prst="rect">
            <a:avLst/>
          </a:prstGeom>
          <a:noFill/>
          <a:ln>
            <a:noFill/>
          </a:ln>
        </p:spPr>
      </p:pic>
      <p:sp>
        <p:nvSpPr>
          <p:cNvPr id="201" name="Google Shape;201;p12"/>
          <p:cNvSpPr txBox="1"/>
          <p:nvPr>
            <p:custDataLst>
              <p:tags r:id="rId7"/>
            </p:custDataLst>
          </p:nvPr>
        </p:nvSpPr>
        <p:spPr>
          <a:xfrm>
            <a:off x="611561" y="5896044"/>
            <a:ext cx="792088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100">
                <a:solidFill>
                  <a:schemeClr val="dk1"/>
                </a:solidFill>
                <a:latin typeface="Arial"/>
                <a:ea typeface="Arial"/>
                <a:cs typeface="Arial"/>
                <a:sym typeface="Arial"/>
              </a:rPr>
              <a:t>Image tirée d’un dépliant créé par RQ-ACA pour souligner le contexte historique et les impacts autour de la Politique, à l’occasion du 10</a:t>
            </a:r>
            <a:r>
              <a:rPr lang="fr-CA" sz="1100" baseline="30000">
                <a:solidFill>
                  <a:schemeClr val="dk1"/>
                </a:solidFill>
                <a:latin typeface="Arial"/>
                <a:ea typeface="Arial"/>
                <a:cs typeface="Arial"/>
                <a:sym typeface="Arial"/>
              </a:rPr>
              <a:t>e</a:t>
            </a:r>
            <a:r>
              <a:rPr lang="fr-CA" sz="1100">
                <a:solidFill>
                  <a:schemeClr val="dk1"/>
                </a:solidFill>
                <a:latin typeface="Arial"/>
                <a:ea typeface="Arial"/>
                <a:cs typeface="Arial"/>
                <a:sym typeface="Arial"/>
              </a:rPr>
              <a:t> anniversaire de celle-ci (https://rq-aca.org/aca/historique/#aca-historique)</a:t>
            </a:r>
            <a:endParaRPr sz="11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07" name="Google Shape;207;p13"/>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08" name="Google Shape;208;p13"/>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09" name="Google Shape;209;p13"/>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14</a:t>
            </a:fld>
            <a:endParaRPr sz="1800">
              <a:solidFill>
                <a:schemeClr val="dk1"/>
              </a:solidFill>
              <a:latin typeface="Arial"/>
              <a:ea typeface="Arial"/>
              <a:cs typeface="Arial"/>
              <a:sym typeface="Arial"/>
            </a:endParaRPr>
          </a:p>
        </p:txBody>
      </p:sp>
      <p:sp>
        <p:nvSpPr>
          <p:cNvPr id="210" name="Google Shape;210;p13"/>
          <p:cNvSpPr txBox="1"/>
          <p:nvPr>
            <p:custDataLst>
              <p:tags r:id="rId5"/>
            </p:custDataLst>
          </p:nvPr>
        </p:nvSpPr>
        <p:spPr>
          <a:xfrm>
            <a:off x="468312" y="1268760"/>
            <a:ext cx="8496300" cy="4431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caractéristiques de l’ACA en bref</a:t>
            </a:r>
            <a:endParaRPr sz="2000" b="1" i="0" u="none">
              <a:solidFill>
                <a:srgbClr val="C00000"/>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a:solidFill>
                  <a:schemeClr val="dk2"/>
                </a:solidFill>
                <a:latin typeface="Arial"/>
                <a:ea typeface="Arial"/>
                <a:cs typeface="Arial"/>
                <a:sym typeface="Arial"/>
              </a:rPr>
              <a:t>L’</a:t>
            </a:r>
            <a:r>
              <a:rPr lang="fr-CA" sz="1800" b="1">
                <a:solidFill>
                  <a:schemeClr val="dk2"/>
                </a:solidFill>
                <a:latin typeface="Arial"/>
                <a:ea typeface="Arial"/>
                <a:cs typeface="Arial"/>
                <a:sym typeface="Arial"/>
              </a:rPr>
              <a:t>action</a:t>
            </a:r>
            <a:r>
              <a:rPr lang="fr-CA" sz="1800">
                <a:solidFill>
                  <a:schemeClr val="dk2"/>
                </a:solidFill>
                <a:latin typeface="Arial"/>
                <a:ea typeface="Arial"/>
                <a:cs typeface="Arial"/>
                <a:sym typeface="Arial"/>
              </a:rPr>
              <a:t> des citoyens et des </a:t>
            </a:r>
            <a:r>
              <a:rPr lang="fr-CA" sz="1800" b="1">
                <a:solidFill>
                  <a:schemeClr val="dk2"/>
                </a:solidFill>
                <a:latin typeface="Arial"/>
                <a:ea typeface="Arial"/>
                <a:cs typeface="Arial"/>
                <a:sym typeface="Arial"/>
              </a:rPr>
              <a:t>citoyennes</a:t>
            </a:r>
            <a:r>
              <a:rPr lang="fr-CA" sz="1800">
                <a:solidFill>
                  <a:schemeClr val="dk2"/>
                </a:solidFill>
                <a:latin typeface="Arial"/>
                <a:ea typeface="Arial"/>
                <a:cs typeface="Arial"/>
                <a:sym typeface="Arial"/>
              </a:rPr>
              <a:t> d’une </a:t>
            </a:r>
            <a:r>
              <a:rPr lang="fr-CA" sz="1800" b="1">
                <a:solidFill>
                  <a:schemeClr val="dk2"/>
                </a:solidFill>
                <a:latin typeface="Arial"/>
                <a:ea typeface="Arial"/>
                <a:cs typeface="Arial"/>
                <a:sym typeface="Arial"/>
              </a:rPr>
              <a:t>communauté</a:t>
            </a:r>
            <a:r>
              <a:rPr lang="fr-CA" sz="1800">
                <a:solidFill>
                  <a:schemeClr val="dk2"/>
                </a:solidFill>
                <a:latin typeface="Arial"/>
                <a:ea typeface="Arial"/>
                <a:cs typeface="Arial"/>
                <a:sym typeface="Arial"/>
              </a:rPr>
              <a:t> qui, face à une problématique sociale, décident de s’associer, de s’organiser et </a:t>
            </a:r>
            <a:r>
              <a:rPr lang="fr-CA" sz="1800" b="1">
                <a:solidFill>
                  <a:schemeClr val="dk2"/>
                </a:solidFill>
                <a:latin typeface="Arial"/>
                <a:ea typeface="Arial"/>
                <a:cs typeface="Arial"/>
                <a:sym typeface="Arial"/>
              </a:rPr>
              <a:t>d’agir sur leur milieu</a:t>
            </a:r>
            <a:r>
              <a:rPr lang="fr-CA" sz="1800">
                <a:solidFill>
                  <a:schemeClr val="dk2"/>
                </a:solidFill>
                <a:latin typeface="Arial"/>
                <a:ea typeface="Arial"/>
                <a:cs typeface="Arial"/>
                <a:sym typeface="Arial"/>
              </a:rPr>
              <a:t>. </a:t>
            </a:r>
            <a:endParaRPr sz="1800">
              <a:solidFill>
                <a:schemeClr val="dk2"/>
              </a:solidFill>
              <a:latin typeface="Arial"/>
              <a:ea typeface="Arial"/>
              <a:cs typeface="Arial"/>
              <a:sym typeface="Arial"/>
            </a:endParaRPr>
          </a:p>
          <a:p>
            <a:pPr marL="0" marR="0" lvl="0" indent="0" algn="l" rtl="0">
              <a:spcBef>
                <a:spcPts val="0"/>
              </a:spcBef>
              <a:spcAft>
                <a:spcPts val="0"/>
              </a:spcAft>
              <a:buNone/>
            </a:pPr>
            <a:endParaRPr sz="1600">
              <a:solidFill>
                <a:schemeClr val="dk2"/>
              </a:solidFill>
              <a:latin typeface="Arial"/>
              <a:ea typeface="Arial"/>
              <a:cs typeface="Arial"/>
              <a:sym typeface="Arial"/>
            </a:endParaRPr>
          </a:p>
          <a:p>
            <a:pPr marL="0" marR="0" lvl="0" indent="0" algn="l" rtl="0">
              <a:spcBef>
                <a:spcPts val="0"/>
              </a:spcBef>
              <a:spcAft>
                <a:spcPts val="0"/>
              </a:spcAft>
              <a:buNone/>
            </a:pPr>
            <a:r>
              <a:rPr lang="fr-CA" sz="1800">
                <a:solidFill>
                  <a:schemeClr val="dk2"/>
                </a:solidFill>
                <a:latin typeface="Arial"/>
                <a:ea typeface="Arial"/>
                <a:cs typeface="Arial"/>
                <a:sym typeface="Arial"/>
              </a:rPr>
              <a:t>Les organismes d’ACA sont créés et administrés </a:t>
            </a:r>
            <a:r>
              <a:rPr lang="fr-CA" sz="1800" b="1">
                <a:solidFill>
                  <a:schemeClr val="dk2"/>
                </a:solidFill>
                <a:latin typeface="Arial"/>
                <a:ea typeface="Arial"/>
                <a:cs typeface="Arial"/>
                <a:sym typeface="Arial"/>
              </a:rPr>
              <a:t>par et pour</a:t>
            </a:r>
            <a:r>
              <a:rPr lang="fr-CA" sz="1800">
                <a:solidFill>
                  <a:schemeClr val="dk2"/>
                </a:solidFill>
                <a:latin typeface="Arial"/>
                <a:ea typeface="Arial"/>
                <a:cs typeface="Arial"/>
                <a:sym typeface="Arial"/>
              </a:rPr>
              <a:t> les gens de la communauté. </a:t>
            </a:r>
            <a:endParaRPr sz="1800">
              <a:solidFill>
                <a:schemeClr val="dk2"/>
              </a:solidFill>
              <a:latin typeface="Arial"/>
              <a:ea typeface="Arial"/>
              <a:cs typeface="Arial"/>
              <a:sym typeface="Arial"/>
            </a:endParaRPr>
          </a:p>
          <a:p>
            <a:pPr marL="0" marR="0" lvl="0" indent="0" algn="l" rtl="0">
              <a:spcBef>
                <a:spcPts val="0"/>
              </a:spcBef>
              <a:spcAft>
                <a:spcPts val="0"/>
              </a:spcAft>
              <a:buNone/>
            </a:pPr>
            <a:endParaRPr sz="1600">
              <a:solidFill>
                <a:schemeClr val="dk2"/>
              </a:solidFill>
              <a:latin typeface="Arial"/>
              <a:ea typeface="Arial"/>
              <a:cs typeface="Arial"/>
              <a:sym typeface="Arial"/>
            </a:endParaRPr>
          </a:p>
          <a:p>
            <a:pPr marL="0" marR="0" lvl="0" indent="0" algn="l" rtl="0">
              <a:spcBef>
                <a:spcPts val="0"/>
              </a:spcBef>
              <a:spcAft>
                <a:spcPts val="0"/>
              </a:spcAft>
              <a:buNone/>
            </a:pPr>
            <a:r>
              <a:rPr lang="fr-CA" sz="1800">
                <a:solidFill>
                  <a:schemeClr val="dk2"/>
                </a:solidFill>
                <a:latin typeface="Arial"/>
                <a:ea typeface="Arial"/>
                <a:cs typeface="Arial"/>
                <a:sym typeface="Arial"/>
              </a:rPr>
              <a:t>Leur action est </a:t>
            </a:r>
            <a:r>
              <a:rPr lang="fr-CA" sz="1800" b="1">
                <a:solidFill>
                  <a:schemeClr val="dk2"/>
                </a:solidFill>
                <a:latin typeface="Arial"/>
                <a:ea typeface="Arial"/>
                <a:cs typeface="Arial"/>
                <a:sym typeface="Arial"/>
              </a:rPr>
              <a:t>indépendante</a:t>
            </a:r>
            <a:r>
              <a:rPr lang="fr-CA" sz="1800">
                <a:solidFill>
                  <a:schemeClr val="dk2"/>
                </a:solidFill>
                <a:latin typeface="Arial"/>
                <a:ea typeface="Arial"/>
                <a:cs typeface="Arial"/>
                <a:sym typeface="Arial"/>
              </a:rPr>
              <a:t> des réseaux publics.</a:t>
            </a:r>
            <a:endParaRPr/>
          </a:p>
          <a:p>
            <a:pPr marL="0" marR="0" lvl="0" indent="0" algn="l" rtl="0">
              <a:spcBef>
                <a:spcPts val="0"/>
              </a:spcBef>
              <a:spcAft>
                <a:spcPts val="0"/>
              </a:spcAft>
              <a:buNone/>
            </a:pPr>
            <a:endParaRPr sz="1600">
              <a:solidFill>
                <a:schemeClr val="dk2"/>
              </a:solidFill>
              <a:latin typeface="Arial"/>
              <a:ea typeface="Arial"/>
              <a:cs typeface="Arial"/>
              <a:sym typeface="Arial"/>
            </a:endParaRPr>
          </a:p>
          <a:p>
            <a:pPr marL="0" marR="0" lvl="0" indent="0" algn="l" rtl="0">
              <a:spcBef>
                <a:spcPts val="0"/>
              </a:spcBef>
              <a:spcAft>
                <a:spcPts val="0"/>
              </a:spcAft>
              <a:buNone/>
            </a:pPr>
            <a:r>
              <a:rPr lang="fr-CA" sz="1800">
                <a:solidFill>
                  <a:schemeClr val="dk2"/>
                </a:solidFill>
                <a:latin typeface="Arial"/>
                <a:ea typeface="Arial"/>
                <a:cs typeface="Arial"/>
                <a:sym typeface="Arial"/>
              </a:rPr>
              <a:t>Une action qui a une </a:t>
            </a:r>
            <a:r>
              <a:rPr lang="fr-CA" sz="1800" b="1">
                <a:solidFill>
                  <a:schemeClr val="dk2"/>
                </a:solidFill>
                <a:latin typeface="Arial"/>
                <a:ea typeface="Arial"/>
                <a:cs typeface="Arial"/>
                <a:sym typeface="Arial"/>
              </a:rPr>
              <a:t>visée de transformation sociale</a:t>
            </a:r>
            <a:r>
              <a:rPr lang="fr-CA" sz="1800">
                <a:solidFill>
                  <a:schemeClr val="dk2"/>
                </a:solidFill>
                <a:latin typeface="Arial"/>
                <a:ea typeface="Arial"/>
                <a:cs typeface="Arial"/>
                <a:sym typeface="Arial"/>
              </a:rPr>
              <a:t> : pour une plus grande justice sociale, pour le progrès social.</a:t>
            </a:r>
            <a:endParaRPr sz="1600">
              <a:solidFill>
                <a:schemeClr val="dk2"/>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fr-CA" sz="2000">
                <a:solidFill>
                  <a:schemeClr val="dk1"/>
                </a:solidFill>
                <a:latin typeface="Arial"/>
                <a:ea typeface="Arial"/>
                <a:cs typeface="Arial"/>
                <a:sym typeface="Aria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4"/>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16" name="Google Shape;216;p14"/>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17" name="Google Shape;217;p14"/>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18" name="Google Shape;218;p14"/>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15</a:t>
            </a:fld>
            <a:endParaRPr sz="1800">
              <a:solidFill>
                <a:schemeClr val="dk1"/>
              </a:solidFill>
              <a:latin typeface="Arial"/>
              <a:ea typeface="Arial"/>
              <a:cs typeface="Arial"/>
              <a:sym typeface="Arial"/>
            </a:endParaRPr>
          </a:p>
        </p:txBody>
      </p:sp>
      <p:sp>
        <p:nvSpPr>
          <p:cNvPr id="219" name="Google Shape;219;p14"/>
          <p:cNvSpPr txBox="1"/>
          <p:nvPr>
            <p:custDataLst>
              <p:tags r:id="rId5"/>
            </p:custDataLst>
          </p:nvPr>
        </p:nvSpPr>
        <p:spPr>
          <a:xfrm>
            <a:off x="468312" y="1268760"/>
            <a:ext cx="8496300" cy="39087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caractéristiques de l’ACA en bref</a:t>
            </a:r>
            <a:endParaRPr sz="2000" b="1" i="0" u="none">
              <a:solidFill>
                <a:srgbClr val="C00000"/>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457200" marR="0" lvl="1" indent="0" algn="l" rtl="0">
              <a:spcBef>
                <a:spcPts val="0"/>
              </a:spcBef>
              <a:spcAft>
                <a:spcPts val="0"/>
              </a:spcAft>
              <a:buNone/>
            </a:pPr>
            <a:r>
              <a:rPr lang="fr-CA" sz="1800" b="0" i="0" u="none" strike="noStrike" cap="none">
                <a:solidFill>
                  <a:schemeClr val="dk2"/>
                </a:solidFill>
                <a:latin typeface="Arial"/>
                <a:ea typeface="Arial"/>
                <a:cs typeface="Arial"/>
                <a:sym typeface="Arial"/>
              </a:rPr>
              <a:t>Vise à :</a:t>
            </a:r>
            <a:endParaRPr/>
          </a:p>
          <a:p>
            <a:pPr marL="457200" marR="0" lvl="1" indent="0" algn="l" rtl="0">
              <a:spcBef>
                <a:spcPts val="0"/>
              </a:spcBef>
              <a:spcAft>
                <a:spcPts val="0"/>
              </a:spcAft>
              <a:buNone/>
            </a:pPr>
            <a:endParaRPr sz="1800" b="0" i="0" u="none" strike="noStrike" cap="none">
              <a:solidFill>
                <a:schemeClr val="dk2"/>
              </a:solidFill>
              <a:latin typeface="Arial"/>
              <a:ea typeface="Arial"/>
              <a:cs typeface="Arial"/>
              <a:sym typeface="Arial"/>
            </a:endParaRPr>
          </a:p>
          <a:p>
            <a:pPr marL="742950" marR="0" lvl="1" indent="-285750" algn="l" rtl="0">
              <a:spcBef>
                <a:spcPts val="0"/>
              </a:spcBef>
              <a:spcAft>
                <a:spcPts val="0"/>
              </a:spcAft>
              <a:buClr>
                <a:schemeClr val="dk2"/>
              </a:buClr>
              <a:buSzPts val="1800"/>
              <a:buFont typeface="Arial"/>
              <a:buChar char="•"/>
            </a:pPr>
            <a:r>
              <a:rPr lang="fr-CA" sz="1800" b="0" i="0" u="none" strike="noStrike" cap="none">
                <a:solidFill>
                  <a:schemeClr val="dk2"/>
                </a:solidFill>
                <a:latin typeface="Arial"/>
                <a:ea typeface="Arial"/>
                <a:cs typeface="Arial"/>
                <a:sym typeface="Arial"/>
              </a:rPr>
              <a:t>Aider les gens à améliorer leurs </a:t>
            </a:r>
            <a:r>
              <a:rPr lang="fr-CA" sz="1800" b="1" i="0" u="none" strike="noStrike" cap="none">
                <a:solidFill>
                  <a:schemeClr val="dk2"/>
                </a:solidFill>
                <a:latin typeface="Arial"/>
                <a:ea typeface="Arial"/>
                <a:cs typeface="Arial"/>
                <a:sym typeface="Arial"/>
              </a:rPr>
              <a:t>conditions de vie</a:t>
            </a:r>
            <a:r>
              <a:rPr lang="fr-CA" sz="1800" b="0" i="0" u="none" strike="noStrike" cap="none">
                <a:solidFill>
                  <a:schemeClr val="dk2"/>
                </a:solidFill>
                <a:latin typeface="Arial"/>
                <a:ea typeface="Arial"/>
                <a:cs typeface="Arial"/>
                <a:sym typeface="Arial"/>
              </a:rPr>
              <a:t>, à défendre leurs </a:t>
            </a:r>
            <a:r>
              <a:rPr lang="fr-CA" sz="1800" b="1" i="0" u="none" strike="noStrike" cap="none">
                <a:solidFill>
                  <a:schemeClr val="dk2"/>
                </a:solidFill>
                <a:latin typeface="Arial"/>
                <a:ea typeface="Arial"/>
                <a:cs typeface="Arial"/>
                <a:sym typeface="Arial"/>
              </a:rPr>
              <a:t>droits</a:t>
            </a:r>
            <a:r>
              <a:rPr lang="fr-CA" sz="1800" b="0" i="0" u="none" strike="noStrike" cap="none">
                <a:solidFill>
                  <a:schemeClr val="dk2"/>
                </a:solidFill>
                <a:latin typeface="Arial"/>
                <a:ea typeface="Arial"/>
                <a:cs typeface="Arial"/>
                <a:sym typeface="Arial"/>
              </a:rPr>
              <a:t> et à combattre les </a:t>
            </a:r>
            <a:r>
              <a:rPr lang="fr-CA" sz="1800" b="1" i="0" u="none" strike="noStrike" cap="none">
                <a:solidFill>
                  <a:schemeClr val="dk2"/>
                </a:solidFill>
                <a:latin typeface="Arial"/>
                <a:ea typeface="Arial"/>
                <a:cs typeface="Arial"/>
                <a:sym typeface="Arial"/>
              </a:rPr>
              <a:t>discriminations</a:t>
            </a:r>
            <a:r>
              <a:rPr lang="fr-CA" sz="1800" b="0" i="0" u="none" strike="noStrike" cap="none">
                <a:solidFill>
                  <a:schemeClr val="dk2"/>
                </a:solidFill>
                <a:latin typeface="Arial"/>
                <a:ea typeface="Arial"/>
                <a:cs typeface="Arial"/>
                <a:sym typeface="Arial"/>
              </a:rPr>
              <a:t> et les </a:t>
            </a:r>
            <a:r>
              <a:rPr lang="fr-CA" sz="1800" b="1" i="0" u="none" strike="noStrike" cap="none">
                <a:solidFill>
                  <a:schemeClr val="dk2"/>
                </a:solidFill>
                <a:latin typeface="Arial"/>
                <a:ea typeface="Arial"/>
                <a:cs typeface="Arial"/>
                <a:sym typeface="Arial"/>
              </a:rPr>
              <a:t>injustices</a:t>
            </a:r>
            <a:r>
              <a:rPr lang="fr-CA" sz="1800" b="0" i="0" u="none" strike="noStrike" cap="none">
                <a:solidFill>
                  <a:schemeClr val="dk2"/>
                </a:solidFill>
                <a:latin typeface="Arial"/>
                <a:ea typeface="Arial"/>
                <a:cs typeface="Arial"/>
                <a:sym typeface="Arial"/>
              </a:rPr>
              <a:t>.</a:t>
            </a:r>
            <a:endParaRPr/>
          </a:p>
          <a:p>
            <a:pPr marL="457200" marR="0" lvl="1" indent="0" algn="l" rtl="0">
              <a:spcBef>
                <a:spcPts val="0"/>
              </a:spcBef>
              <a:spcAft>
                <a:spcPts val="0"/>
              </a:spcAft>
              <a:buNone/>
            </a:pPr>
            <a:endParaRPr sz="1600" b="0" i="0" u="none" strike="noStrike" cap="none">
              <a:solidFill>
                <a:schemeClr val="dk2"/>
              </a:solidFill>
              <a:latin typeface="Arial"/>
              <a:ea typeface="Arial"/>
              <a:cs typeface="Arial"/>
              <a:sym typeface="Arial"/>
            </a:endParaRPr>
          </a:p>
          <a:p>
            <a:pPr marL="742950" marR="0" lvl="1" indent="-285750" algn="l" rtl="0">
              <a:spcBef>
                <a:spcPts val="0"/>
              </a:spcBef>
              <a:spcAft>
                <a:spcPts val="0"/>
              </a:spcAft>
              <a:buClr>
                <a:schemeClr val="dk2"/>
              </a:buClr>
              <a:buSzPts val="1800"/>
              <a:buFont typeface="Arial"/>
              <a:buChar char="•"/>
            </a:pPr>
            <a:r>
              <a:rPr lang="fr-CA" sz="1800" b="0" i="0" u="none" strike="noStrike" cap="none">
                <a:solidFill>
                  <a:schemeClr val="dk2"/>
                </a:solidFill>
                <a:latin typeface="Arial"/>
                <a:ea typeface="Arial"/>
                <a:cs typeface="Arial"/>
                <a:sym typeface="Arial"/>
              </a:rPr>
              <a:t>Offrir un lieu de </a:t>
            </a:r>
            <a:r>
              <a:rPr lang="fr-CA" sz="1800" b="1" i="0" u="none" strike="noStrike" cap="none">
                <a:solidFill>
                  <a:schemeClr val="dk2"/>
                </a:solidFill>
                <a:latin typeface="Arial"/>
                <a:ea typeface="Arial"/>
                <a:cs typeface="Arial"/>
                <a:sym typeface="Arial"/>
              </a:rPr>
              <a:t>participation citoyenne</a:t>
            </a:r>
            <a:r>
              <a:rPr lang="fr-CA" sz="1800" b="0" i="0" u="none" strike="noStrike" cap="none">
                <a:solidFill>
                  <a:schemeClr val="dk2"/>
                </a:solidFill>
                <a:latin typeface="Arial"/>
                <a:ea typeface="Arial"/>
                <a:cs typeface="Arial"/>
                <a:sym typeface="Arial"/>
              </a:rPr>
              <a:t> pour donner une voix à ceux et celles qui sont généralement exclu-e-s du </a:t>
            </a:r>
            <a:r>
              <a:rPr lang="fr-CA" sz="1800" b="1" i="0" u="none" strike="noStrike" cap="none">
                <a:solidFill>
                  <a:schemeClr val="dk2"/>
                </a:solidFill>
                <a:latin typeface="Arial"/>
                <a:ea typeface="Arial"/>
                <a:cs typeface="Arial"/>
                <a:sym typeface="Arial"/>
              </a:rPr>
              <a:t>débat public</a:t>
            </a:r>
            <a:r>
              <a:rPr lang="fr-CA" sz="1800" b="0" i="0" u="none" strike="noStrike" cap="none">
                <a:solidFill>
                  <a:schemeClr val="dk2"/>
                </a:solidFill>
                <a:latin typeface="Arial"/>
                <a:ea typeface="Arial"/>
                <a:cs typeface="Arial"/>
                <a:sym typeface="Arial"/>
              </a:rPr>
              <a:t>.</a:t>
            </a:r>
            <a:endParaRPr/>
          </a:p>
          <a:p>
            <a:pPr marL="457200" marR="0" lvl="1" indent="0" algn="l" rtl="0">
              <a:spcBef>
                <a:spcPts val="0"/>
              </a:spcBef>
              <a:spcAft>
                <a:spcPts val="0"/>
              </a:spcAft>
              <a:buNone/>
            </a:pPr>
            <a:endParaRPr sz="1600" b="0" i="0" u="none" strike="noStrike" cap="none">
              <a:solidFill>
                <a:schemeClr val="dk2"/>
              </a:solidFill>
              <a:latin typeface="Arial"/>
              <a:ea typeface="Arial"/>
              <a:cs typeface="Arial"/>
              <a:sym typeface="Arial"/>
            </a:endParaRPr>
          </a:p>
          <a:p>
            <a:pPr marL="742950" marR="0" lvl="1" indent="-285750" algn="l" rtl="0">
              <a:spcBef>
                <a:spcPts val="0"/>
              </a:spcBef>
              <a:spcAft>
                <a:spcPts val="0"/>
              </a:spcAft>
              <a:buClr>
                <a:schemeClr val="dk2"/>
              </a:buClr>
              <a:buSzPts val="1800"/>
              <a:buFont typeface="Arial"/>
              <a:buChar char="•"/>
            </a:pPr>
            <a:r>
              <a:rPr lang="fr-CA" sz="1800" b="0" i="0" u="none" strike="noStrike" cap="none">
                <a:solidFill>
                  <a:schemeClr val="dk2"/>
                </a:solidFill>
                <a:latin typeface="Arial"/>
                <a:ea typeface="Arial"/>
                <a:cs typeface="Arial"/>
                <a:sym typeface="Arial"/>
              </a:rPr>
              <a:t>Contribuer à l’amélioration des</a:t>
            </a:r>
            <a:r>
              <a:rPr lang="fr-CA" sz="1800" b="1" i="0" u="none" strike="noStrike" cap="none">
                <a:solidFill>
                  <a:schemeClr val="dk2"/>
                </a:solidFill>
                <a:latin typeface="Arial"/>
                <a:ea typeface="Arial"/>
                <a:cs typeface="Arial"/>
                <a:sym typeface="Arial"/>
              </a:rPr>
              <a:t> lois</a:t>
            </a:r>
            <a:r>
              <a:rPr lang="fr-CA" sz="1800" b="0" i="0" u="none" strike="noStrike" cap="none">
                <a:solidFill>
                  <a:schemeClr val="dk2"/>
                </a:solidFill>
                <a:latin typeface="Arial"/>
                <a:ea typeface="Arial"/>
                <a:cs typeface="Arial"/>
                <a:sym typeface="Arial"/>
              </a:rPr>
              <a:t> et des politiques </a:t>
            </a:r>
            <a:r>
              <a:rPr lang="fr-CA" sz="1800" b="1" i="0" u="none" strike="noStrike" cap="none">
                <a:solidFill>
                  <a:schemeClr val="dk2"/>
                </a:solidFill>
                <a:latin typeface="Arial"/>
                <a:ea typeface="Arial"/>
                <a:cs typeface="Arial"/>
                <a:sym typeface="Arial"/>
              </a:rPr>
              <a:t>publiques</a:t>
            </a:r>
            <a:r>
              <a:rPr lang="fr-CA" sz="1800" b="0" i="0" u="none" strike="noStrike" cap="none">
                <a:solidFill>
                  <a:schemeClr val="dk2"/>
                </a:solidFill>
                <a:latin typeface="Arial"/>
                <a:ea typeface="Arial"/>
                <a:cs typeface="Arial"/>
                <a:sym typeface="Arial"/>
              </a:rPr>
              <a:t>.</a:t>
            </a:r>
            <a:endParaRPr sz="1600" b="0" i="0" u="none" strike="noStrike" cap="none">
              <a:solidFill>
                <a:schemeClr val="dk2"/>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fr-CA" sz="2000">
                <a:solidFill>
                  <a:schemeClr val="dk1"/>
                </a:solidFill>
                <a:latin typeface="Arial"/>
                <a:ea typeface="Arial"/>
                <a:cs typeface="Arial"/>
                <a:sym typeface="Arial"/>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25" name="Google Shape;225;p15"/>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26" name="Google Shape;226;p15"/>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27" name="Google Shape;227;p15"/>
          <p:cNvSpPr txBox="1"/>
          <p:nvPr>
            <p:custDataLst>
              <p:tags r:id="rId4"/>
            </p:custDataLst>
          </p:nvPr>
        </p:nvSpPr>
        <p:spPr>
          <a:xfrm>
            <a:off x="3990975" y="626049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16</a:t>
            </a:fld>
            <a:endParaRPr sz="1800">
              <a:solidFill>
                <a:schemeClr val="dk1"/>
              </a:solidFill>
              <a:latin typeface="Arial"/>
              <a:ea typeface="Arial"/>
              <a:cs typeface="Arial"/>
              <a:sym typeface="Arial"/>
            </a:endParaRPr>
          </a:p>
        </p:txBody>
      </p:sp>
      <p:sp>
        <p:nvSpPr>
          <p:cNvPr id="228" name="Google Shape;228;p15"/>
          <p:cNvSpPr txBox="1"/>
          <p:nvPr>
            <p:custDataLst>
              <p:tags r:id="rId5"/>
            </p:custDataLst>
          </p:nvPr>
        </p:nvSpPr>
        <p:spPr>
          <a:xfrm>
            <a:off x="468312" y="1268760"/>
            <a:ext cx="849630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000" b="1" dirty="0">
                <a:solidFill>
                  <a:srgbClr val="3B481E"/>
                </a:solidFill>
                <a:latin typeface="Arial"/>
                <a:ea typeface="Arial"/>
                <a:cs typeface="Arial"/>
                <a:sym typeface="Arial"/>
              </a:rPr>
              <a:t>Les documents de reconnaissance gouvernementale qui encadrent le financement des OCASSS</a:t>
            </a:r>
            <a:endParaRPr sz="2000" b="1" dirty="0">
              <a:solidFill>
                <a:srgbClr val="3B481E"/>
              </a:solidFill>
              <a:latin typeface="Arial"/>
              <a:ea typeface="Arial"/>
              <a:cs typeface="Arial"/>
              <a:sym typeface="Arial"/>
            </a:endParaRPr>
          </a:p>
          <a:p>
            <a:pPr marL="0" marR="0" lvl="0" indent="0" algn="l" rtl="0">
              <a:spcBef>
                <a:spcPts val="0"/>
              </a:spcBef>
              <a:spcAft>
                <a:spcPts val="0"/>
              </a:spcAft>
              <a:buNone/>
            </a:pPr>
            <a:endParaRPr sz="1400" b="1" dirty="0">
              <a:solidFill>
                <a:schemeClr val="dk2"/>
              </a:solidFill>
              <a:latin typeface="Arial"/>
              <a:ea typeface="Arial"/>
              <a:cs typeface="Arial"/>
              <a:sym typeface="Arial"/>
            </a:endParaRPr>
          </a:p>
          <a:p>
            <a:pPr marL="0" marR="0" lvl="0" indent="0" algn="l" rtl="0">
              <a:spcBef>
                <a:spcPts val="0"/>
              </a:spcBef>
              <a:spcAft>
                <a:spcPts val="0"/>
              </a:spcAft>
              <a:buNone/>
            </a:pPr>
            <a:r>
              <a:rPr lang="fr-CA" sz="1400" b="1" dirty="0">
                <a:solidFill>
                  <a:schemeClr val="dk2"/>
                </a:solidFill>
                <a:latin typeface="Arial"/>
                <a:ea typeface="Arial"/>
                <a:cs typeface="Arial"/>
                <a:sym typeface="Arial"/>
              </a:rPr>
              <a:t>Politique gouvernementale de reconnaissance et de soutien de l’action communautaire (PRAC) : </a:t>
            </a:r>
            <a:r>
              <a:rPr lang="fr-CA" sz="1400" b="1" i="1" dirty="0">
                <a:solidFill>
                  <a:schemeClr val="dk2"/>
                </a:solidFill>
                <a:latin typeface="Arial"/>
                <a:ea typeface="Arial"/>
                <a:cs typeface="Arial"/>
                <a:sym typeface="Arial"/>
              </a:rPr>
              <a:t>L’action communautaire : une contribution essentielle à l’exercice de la citoyenneté et au développement social du Québec </a:t>
            </a:r>
            <a:r>
              <a:rPr lang="fr-CA" sz="1400" b="1" dirty="0">
                <a:solidFill>
                  <a:schemeClr val="dk2"/>
                </a:solidFill>
                <a:latin typeface="Arial"/>
                <a:ea typeface="Arial"/>
                <a:cs typeface="Arial"/>
                <a:sym typeface="Arial"/>
              </a:rPr>
              <a:t>(2001)</a:t>
            </a:r>
            <a:endParaRPr sz="1400" dirty="0">
              <a:solidFill>
                <a:schemeClr val="dk2"/>
              </a:solidFill>
              <a:latin typeface="Arial"/>
              <a:ea typeface="Arial"/>
              <a:cs typeface="Arial"/>
              <a:sym typeface="Arial"/>
            </a:endParaRPr>
          </a:p>
          <a:p>
            <a:pPr marL="0" marR="0" lvl="0" indent="0" algn="l" rtl="0">
              <a:spcBef>
                <a:spcPts val="0"/>
              </a:spcBef>
              <a:spcAft>
                <a:spcPts val="0"/>
              </a:spcAft>
              <a:buNone/>
            </a:pPr>
            <a:r>
              <a:rPr lang="fr-CA" sz="1400" b="1" i="1" dirty="0">
                <a:solidFill>
                  <a:schemeClr val="dk2"/>
                </a:solidFill>
                <a:latin typeface="Arial"/>
                <a:ea typeface="Arial"/>
                <a:cs typeface="Arial"/>
                <a:sym typeface="Arial"/>
              </a:rPr>
              <a:t> </a:t>
            </a:r>
            <a:endParaRPr sz="1400" dirty="0">
              <a:solidFill>
                <a:schemeClr val="dk2"/>
              </a:solidFill>
              <a:latin typeface="Arial"/>
              <a:ea typeface="Arial"/>
              <a:cs typeface="Arial"/>
              <a:sym typeface="Arial"/>
            </a:endParaRPr>
          </a:p>
          <a:p>
            <a:pPr marL="1200150" marR="0" lvl="2" indent="-285750" algn="l" rtl="0">
              <a:spcBef>
                <a:spcPts val="0"/>
              </a:spcBef>
              <a:spcAft>
                <a:spcPts val="0"/>
              </a:spcAft>
              <a:buClr>
                <a:schemeClr val="dk2"/>
              </a:buClr>
              <a:buSzPts val="1400"/>
              <a:buFont typeface="Arial"/>
              <a:buChar char="•"/>
            </a:pPr>
            <a:r>
              <a:rPr lang="fr-CA" sz="1400" b="0" i="0" u="none" strike="noStrike" cap="none" dirty="0">
                <a:solidFill>
                  <a:schemeClr val="dk2"/>
                </a:solidFill>
                <a:latin typeface="Arial"/>
                <a:ea typeface="Arial"/>
                <a:cs typeface="Arial"/>
                <a:sym typeface="Arial"/>
              </a:rPr>
              <a:t>Concerne l’ensemble des organismes communautaires</a:t>
            </a:r>
            <a:endParaRPr dirty="0"/>
          </a:p>
          <a:p>
            <a:pPr marL="1200150" marR="0" lvl="2" indent="-285750" algn="l" rtl="0">
              <a:spcBef>
                <a:spcPts val="0"/>
              </a:spcBef>
              <a:spcAft>
                <a:spcPts val="0"/>
              </a:spcAft>
              <a:buClr>
                <a:schemeClr val="dk2"/>
              </a:buClr>
              <a:buSzPts val="1400"/>
              <a:buFont typeface="Arial"/>
              <a:buChar char="•"/>
            </a:pPr>
            <a:r>
              <a:rPr lang="fr-CA" sz="1400" b="0" i="0" u="none" strike="noStrike" cap="none" dirty="0">
                <a:solidFill>
                  <a:schemeClr val="dk2"/>
                </a:solidFill>
                <a:latin typeface="Arial"/>
                <a:ea typeface="Arial"/>
                <a:cs typeface="Arial"/>
                <a:sym typeface="Arial"/>
              </a:rPr>
              <a:t>Est transversale, mais d’application volontaire dans l'ensemble de l'appareil gouvernemental (ministères, organismes gouvernementaux et paragouvernementaux)</a:t>
            </a:r>
            <a:endParaRPr dirty="0"/>
          </a:p>
          <a:p>
            <a:pPr marL="1200150" marR="0" lvl="2" indent="-285750" algn="l" rtl="0">
              <a:spcBef>
                <a:spcPts val="0"/>
              </a:spcBef>
              <a:spcAft>
                <a:spcPts val="0"/>
              </a:spcAft>
              <a:buClr>
                <a:schemeClr val="dk2"/>
              </a:buClr>
              <a:buSzPts val="1400"/>
              <a:buFont typeface="Arial"/>
              <a:buChar char="•"/>
            </a:pPr>
            <a:r>
              <a:rPr lang="fr-CA" sz="1400" b="0" i="0" u="none" strike="noStrike" cap="none" dirty="0" err="1">
                <a:solidFill>
                  <a:schemeClr val="dk2"/>
                </a:solidFill>
                <a:latin typeface="Arial"/>
                <a:ea typeface="Arial"/>
                <a:cs typeface="Arial"/>
                <a:sym typeface="Arial"/>
              </a:rPr>
              <a:t>Reconnaît</a:t>
            </a:r>
            <a:r>
              <a:rPr lang="fr-CA" sz="1400" b="0" i="0" u="none" strike="noStrike" cap="none" dirty="0">
                <a:solidFill>
                  <a:schemeClr val="dk2"/>
                </a:solidFill>
                <a:latin typeface="Arial"/>
                <a:ea typeface="Arial"/>
                <a:cs typeface="Arial"/>
                <a:sym typeface="Arial"/>
              </a:rPr>
              <a:t> les </a:t>
            </a:r>
            <a:r>
              <a:rPr lang="fr-CA" sz="1400" b="0" i="0" u="none" strike="noStrike" cap="none" dirty="0" err="1">
                <a:solidFill>
                  <a:schemeClr val="dk2"/>
                </a:solidFill>
                <a:latin typeface="Arial"/>
                <a:ea typeface="Arial"/>
                <a:cs typeface="Arial"/>
                <a:sym typeface="Arial"/>
              </a:rPr>
              <a:t>caractéristiques</a:t>
            </a:r>
            <a:r>
              <a:rPr lang="fr-CA" sz="1400" b="0" i="0" u="none" strike="noStrike" cap="none" dirty="0">
                <a:solidFill>
                  <a:schemeClr val="dk2"/>
                </a:solidFill>
                <a:latin typeface="Arial"/>
                <a:ea typeface="Arial"/>
                <a:cs typeface="Arial"/>
                <a:sym typeface="Arial"/>
              </a:rPr>
              <a:t> de l’ACA (8 </a:t>
            </a:r>
            <a:r>
              <a:rPr lang="fr-CA" sz="1400" b="0" i="0" u="none" strike="noStrike" cap="none" dirty="0" err="1">
                <a:solidFill>
                  <a:schemeClr val="dk2"/>
                </a:solidFill>
                <a:latin typeface="Arial"/>
                <a:ea typeface="Arial"/>
                <a:cs typeface="Arial"/>
                <a:sym typeface="Arial"/>
              </a:rPr>
              <a:t>critères</a:t>
            </a:r>
            <a:r>
              <a:rPr lang="fr-CA" sz="1400" b="0" i="0" u="none" strike="noStrike" cap="none" dirty="0">
                <a:solidFill>
                  <a:schemeClr val="dk2"/>
                </a:solidFill>
                <a:latin typeface="Arial"/>
                <a:ea typeface="Arial"/>
                <a:cs typeface="Arial"/>
                <a:sym typeface="Arial"/>
              </a:rPr>
              <a:t>) et la </a:t>
            </a:r>
            <a:r>
              <a:rPr lang="fr-CA" sz="1400" b="0" i="0" u="none" strike="noStrike" cap="none" dirty="0" err="1">
                <a:solidFill>
                  <a:schemeClr val="dk2"/>
                </a:solidFill>
                <a:latin typeface="Arial"/>
                <a:ea typeface="Arial"/>
                <a:cs typeface="Arial"/>
                <a:sym typeface="Arial"/>
              </a:rPr>
              <a:t>défense</a:t>
            </a:r>
            <a:r>
              <a:rPr lang="fr-CA" sz="1400" b="0" i="0" u="none" strike="noStrike" cap="none" dirty="0">
                <a:solidFill>
                  <a:schemeClr val="dk2"/>
                </a:solidFill>
                <a:latin typeface="Arial"/>
                <a:ea typeface="Arial"/>
                <a:cs typeface="Arial"/>
                <a:sym typeface="Arial"/>
              </a:rPr>
              <a:t> collective des droits.</a:t>
            </a:r>
            <a:endParaRPr dirty="0"/>
          </a:p>
          <a:p>
            <a:pPr marL="1200150" marR="0" lvl="2" indent="-285750" algn="l" rtl="0">
              <a:spcBef>
                <a:spcPts val="0"/>
              </a:spcBef>
              <a:spcAft>
                <a:spcPts val="0"/>
              </a:spcAft>
              <a:buClr>
                <a:schemeClr val="dk2"/>
              </a:buClr>
              <a:buSzPts val="1400"/>
              <a:buFont typeface="Arial"/>
              <a:buChar char="•"/>
            </a:pPr>
            <a:r>
              <a:rPr lang="fr-CA" sz="1400" b="0" i="0" u="none" strike="noStrike" cap="none" dirty="0">
                <a:solidFill>
                  <a:schemeClr val="dk2"/>
                </a:solidFill>
                <a:latin typeface="Arial"/>
                <a:ea typeface="Arial"/>
                <a:cs typeface="Arial"/>
                <a:sym typeface="Arial"/>
              </a:rPr>
              <a:t>Décrit les grands principes des 3 modes de soutien financier : pour la mission globale, par projet, par ententes de service.</a:t>
            </a:r>
            <a:endParaRPr dirty="0"/>
          </a:p>
          <a:p>
            <a:pPr marL="1200150" marR="0" lvl="2" indent="-285750" algn="l" rtl="0">
              <a:spcBef>
                <a:spcPts val="0"/>
              </a:spcBef>
              <a:spcAft>
                <a:spcPts val="0"/>
              </a:spcAft>
              <a:buClr>
                <a:schemeClr val="dk2"/>
              </a:buClr>
              <a:buSzPts val="1400"/>
              <a:buFont typeface="Arial"/>
              <a:buChar char="•"/>
            </a:pPr>
            <a:r>
              <a:rPr lang="fr-CA" sz="1400" b="0" i="0" u="none" strike="noStrike" cap="none" dirty="0" err="1">
                <a:solidFill>
                  <a:schemeClr val="dk2"/>
                </a:solidFill>
                <a:latin typeface="Arial"/>
                <a:ea typeface="Arial"/>
                <a:cs typeface="Arial"/>
                <a:sym typeface="Arial"/>
              </a:rPr>
              <a:t>Reconnaît</a:t>
            </a:r>
            <a:r>
              <a:rPr lang="fr-CA" sz="1400" b="0" i="0" u="none" strike="noStrike" cap="none" dirty="0">
                <a:solidFill>
                  <a:schemeClr val="dk2"/>
                </a:solidFill>
                <a:latin typeface="Arial"/>
                <a:ea typeface="Arial"/>
                <a:cs typeface="Arial"/>
                <a:sym typeface="Arial"/>
              </a:rPr>
              <a:t> l’autonomie des organismes d’AC et d’ACA, le </a:t>
            </a:r>
            <a:r>
              <a:rPr lang="fr-CA" sz="1400" b="0" i="0" u="none" strike="noStrike" cap="none" dirty="0" err="1">
                <a:solidFill>
                  <a:schemeClr val="dk2"/>
                </a:solidFill>
                <a:latin typeface="Arial"/>
                <a:ea typeface="Arial"/>
                <a:cs typeface="Arial"/>
                <a:sym typeface="Arial"/>
              </a:rPr>
              <a:t>rôle</a:t>
            </a:r>
            <a:r>
              <a:rPr lang="fr-CA" sz="1400" b="0" i="0" u="none" strike="noStrike" cap="none" dirty="0">
                <a:solidFill>
                  <a:schemeClr val="dk2"/>
                </a:solidFill>
                <a:latin typeface="Arial"/>
                <a:ea typeface="Arial"/>
                <a:cs typeface="Arial"/>
                <a:sym typeface="Arial"/>
              </a:rPr>
              <a:t> de transformation sociale des organismes d’ACA </a:t>
            </a:r>
          </a:p>
          <a:p>
            <a:pPr marL="1200150" lvl="2" indent="-285750">
              <a:buClr>
                <a:schemeClr val="dk2"/>
              </a:buClr>
              <a:buSzPts val="1400"/>
              <a:buFont typeface="Arial"/>
              <a:buChar char="•"/>
            </a:pPr>
            <a:r>
              <a:rPr lang="fr-FR" sz="1400" b="1" i="0" u="none" strike="noStrike" cap="none" dirty="0">
                <a:solidFill>
                  <a:schemeClr val="dk2"/>
                </a:solidFill>
                <a:latin typeface="Arial"/>
                <a:ea typeface="Arial"/>
                <a:cs typeface="Arial"/>
                <a:sym typeface="Arial"/>
              </a:rPr>
              <a:t>Précise que le financement pour la mission globale doit être prépondérant et dédié aux organismes d’ACA</a:t>
            </a:r>
            <a:r>
              <a:rPr lang="fr-FR" sz="1400" b="0" i="0" u="none" strike="noStrike" cap="none" dirty="0">
                <a:solidFill>
                  <a:schemeClr val="dk2"/>
                </a:solidFill>
                <a:latin typeface="Arial"/>
                <a:ea typeface="Arial"/>
                <a:cs typeface="Arial"/>
                <a:sym typeface="Arial"/>
              </a:rPr>
              <a:t>.</a:t>
            </a:r>
          </a:p>
          <a:p>
            <a:pPr marL="914400">
              <a:buClr>
                <a:schemeClr val="dk2"/>
              </a:buClr>
              <a:buSzPts val="1400"/>
            </a:pPr>
            <a:endParaRPr lang="fr-FR" dirty="0">
              <a:solidFill>
                <a:schemeClr val="dk2"/>
              </a:solidFill>
            </a:endParaRPr>
          </a:p>
          <a:p>
            <a:pPr marL="1200150" marR="0" lvl="2" indent="-285750" algn="l" rtl="0">
              <a:spcBef>
                <a:spcPts val="0"/>
              </a:spcBef>
              <a:spcAft>
                <a:spcPts val="0"/>
              </a:spcAft>
              <a:buClr>
                <a:schemeClr val="dk2"/>
              </a:buClr>
              <a:buSzPts val="1400"/>
              <a:buFont typeface="Arial"/>
              <a:buChar char="•"/>
            </a:pPr>
            <a:endParaRPr dirty="0"/>
          </a:p>
          <a:p>
            <a:pPr marL="914400" marR="0" lvl="2" indent="0" algn="l" rtl="0">
              <a:spcBef>
                <a:spcPts val="0"/>
              </a:spcBef>
              <a:spcAft>
                <a:spcPts val="0"/>
              </a:spcAft>
              <a:buNone/>
            </a:pPr>
            <a:r>
              <a:rPr lang="fr-CA" sz="1800" b="1"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fr-CA" sz="2000" dirty="0">
                <a:solidFill>
                  <a:schemeClr val="dk1"/>
                </a:solidFill>
                <a:latin typeface="Arial"/>
                <a:ea typeface="Arial"/>
                <a:cs typeface="Arial"/>
                <a:sym typeface="Arial"/>
              </a:rPr>
              <a: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204CC0A2-234F-F1EF-8389-9AD788BEA588}"/>
            </a:ext>
          </a:extLst>
        </p:cNvPr>
        <p:cNvGrpSpPr/>
        <p:nvPr/>
      </p:nvGrpSpPr>
      <p:grpSpPr>
        <a:xfrm>
          <a:off x="0" y="0"/>
          <a:ext cx="0" cy="0"/>
          <a:chOff x="0" y="0"/>
          <a:chExt cx="0" cy="0"/>
        </a:xfrm>
      </p:grpSpPr>
      <p:sp>
        <p:nvSpPr>
          <p:cNvPr id="224" name="Google Shape;224;p15">
            <a:extLst>
              <a:ext uri="{FF2B5EF4-FFF2-40B4-BE49-F238E27FC236}">
                <a16:creationId xmlns:a16="http://schemas.microsoft.com/office/drawing/2014/main" id="{7246B0AC-80AC-9C34-23F0-766AEBB4A10C}"/>
              </a:ext>
            </a:extLst>
          </p:cNvPr>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25" name="Google Shape;225;p15">
            <a:extLst>
              <a:ext uri="{FF2B5EF4-FFF2-40B4-BE49-F238E27FC236}">
                <a16:creationId xmlns:a16="http://schemas.microsoft.com/office/drawing/2014/main" id="{F2F3F455-B565-2153-CC6B-F2A8A8F9BA04}"/>
              </a:ext>
            </a:extLst>
          </p:cNvPr>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26" name="Google Shape;226;p15">
            <a:extLst>
              <a:ext uri="{FF2B5EF4-FFF2-40B4-BE49-F238E27FC236}">
                <a16:creationId xmlns:a16="http://schemas.microsoft.com/office/drawing/2014/main" id="{DB0F0A8E-2918-A294-FDC8-4418E387B33A}"/>
              </a:ext>
            </a:extLst>
          </p:cNvPr>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27" name="Google Shape;227;p15">
            <a:extLst>
              <a:ext uri="{FF2B5EF4-FFF2-40B4-BE49-F238E27FC236}">
                <a16:creationId xmlns:a16="http://schemas.microsoft.com/office/drawing/2014/main" id="{C2A6FB9B-2A35-DFB8-F577-A2107FD04ED8}"/>
              </a:ext>
            </a:extLst>
          </p:cNvPr>
          <p:cNvSpPr txBox="1"/>
          <p:nvPr>
            <p:custDataLst>
              <p:tags r:id="rId4"/>
            </p:custDataLst>
          </p:nvPr>
        </p:nvSpPr>
        <p:spPr>
          <a:xfrm>
            <a:off x="3990975" y="626049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17</a:t>
            </a:fld>
            <a:endParaRPr sz="1800">
              <a:solidFill>
                <a:schemeClr val="dk1"/>
              </a:solidFill>
              <a:latin typeface="Arial"/>
              <a:ea typeface="Arial"/>
              <a:cs typeface="Arial"/>
              <a:sym typeface="Arial"/>
            </a:endParaRPr>
          </a:p>
        </p:txBody>
      </p:sp>
      <p:sp>
        <p:nvSpPr>
          <p:cNvPr id="228" name="Google Shape;228;p15">
            <a:extLst>
              <a:ext uri="{FF2B5EF4-FFF2-40B4-BE49-F238E27FC236}">
                <a16:creationId xmlns:a16="http://schemas.microsoft.com/office/drawing/2014/main" id="{97621D16-4EE0-FAED-91D7-25B2EDA4EB81}"/>
              </a:ext>
            </a:extLst>
          </p:cNvPr>
          <p:cNvSpPr txBox="1"/>
          <p:nvPr>
            <p:custDataLst>
              <p:tags r:id="rId5"/>
            </p:custDataLst>
          </p:nvPr>
        </p:nvSpPr>
        <p:spPr>
          <a:xfrm>
            <a:off x="468312" y="1268760"/>
            <a:ext cx="8496300" cy="5355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000" b="1" dirty="0">
                <a:solidFill>
                  <a:srgbClr val="3B481E"/>
                </a:solidFill>
                <a:latin typeface="Arial"/>
                <a:ea typeface="Arial"/>
                <a:cs typeface="Arial"/>
                <a:sym typeface="Arial"/>
              </a:rPr>
              <a:t>Les documents de reconnaissance gouvernementale qui encadrent le financement des OCASSS</a:t>
            </a:r>
          </a:p>
          <a:p>
            <a:pPr lvl="2"/>
            <a:endParaRPr lang="fr-CA" sz="1600" b="1" dirty="0">
              <a:solidFill>
                <a:srgbClr val="3B481E"/>
              </a:solidFill>
            </a:endParaRPr>
          </a:p>
          <a:p>
            <a:pPr lvl="2"/>
            <a:r>
              <a:rPr lang="fr-CA" sz="1800" b="1" dirty="0">
                <a:solidFill>
                  <a:srgbClr val="3B481E"/>
                </a:solidFill>
              </a:rPr>
              <a:t>Une petite précision en lien avec la politique et le PSOC</a:t>
            </a:r>
            <a:endParaRPr sz="1800" b="1" dirty="0">
              <a:solidFill>
                <a:srgbClr val="3B481E"/>
              </a:solidFill>
              <a:latin typeface="Arial"/>
              <a:ea typeface="Arial"/>
              <a:cs typeface="Arial"/>
              <a:sym typeface="Arial"/>
            </a:endParaRPr>
          </a:p>
          <a:p>
            <a:pPr marL="914400" lvl="2">
              <a:buClr>
                <a:schemeClr val="dk2"/>
              </a:buClr>
              <a:buSzPts val="1400"/>
            </a:pPr>
            <a:endParaRPr lang="fr-CA" dirty="0">
              <a:solidFill>
                <a:schemeClr val="dk2"/>
              </a:solidFill>
            </a:endParaRPr>
          </a:p>
          <a:p>
            <a:pPr marL="914400" algn="ctr">
              <a:buClr>
                <a:schemeClr val="dk2"/>
              </a:buClr>
              <a:buSzPts val="1400"/>
            </a:pPr>
            <a:endParaRPr lang="fr-CA" dirty="0">
              <a:solidFill>
                <a:schemeClr val="dk2"/>
              </a:solidFill>
            </a:endParaRPr>
          </a:p>
          <a:p>
            <a:pPr marL="914400">
              <a:buClr>
                <a:schemeClr val="dk2"/>
              </a:buClr>
              <a:buSzPts val="1400"/>
            </a:pPr>
            <a:r>
              <a:rPr lang="fr-FR" sz="1600" i="0" u="none" strike="noStrike" cap="none" dirty="0">
                <a:solidFill>
                  <a:schemeClr val="dk2"/>
                </a:solidFill>
                <a:latin typeface="Arial"/>
                <a:ea typeface="Arial"/>
                <a:cs typeface="Arial"/>
                <a:sym typeface="Arial"/>
              </a:rPr>
              <a:t>Comme la politique précise que le financement pour la mission globale doit être prépondérant et dédié aux organismes d’ACA</a:t>
            </a:r>
            <a:r>
              <a:rPr lang="fr-FR" sz="1600" dirty="0">
                <a:solidFill>
                  <a:schemeClr val="dk2"/>
                </a:solidFill>
              </a:rPr>
              <a:t>, l’intégration de l’ensemble des critères de l’ACA au PSOC pour la mission globale est en cohérence avec le respect de celle-ci.</a:t>
            </a:r>
          </a:p>
          <a:p>
            <a:pPr marL="914400">
              <a:buClr>
                <a:schemeClr val="dk2"/>
              </a:buClr>
              <a:buSzPts val="1400"/>
            </a:pPr>
            <a:endParaRPr lang="fr-FR" sz="1600" dirty="0">
              <a:solidFill>
                <a:schemeClr val="dk2"/>
              </a:solidFill>
            </a:endParaRPr>
          </a:p>
          <a:p>
            <a:pPr marL="914400">
              <a:buClr>
                <a:schemeClr val="dk2"/>
              </a:buClr>
              <a:buSzPts val="1400"/>
            </a:pPr>
            <a:r>
              <a:rPr lang="fr-FR" sz="1600" dirty="0">
                <a:solidFill>
                  <a:schemeClr val="dk2"/>
                </a:solidFill>
              </a:rPr>
              <a:t>*Il est à noter que le PSOC a été créé en 1973, donc avant la politique (2001) et la formalisation des critères de l’ACA. </a:t>
            </a:r>
          </a:p>
          <a:p>
            <a:pPr marL="914400">
              <a:buClr>
                <a:schemeClr val="dk2"/>
              </a:buClr>
              <a:buSzPts val="1400"/>
            </a:pPr>
            <a:endParaRPr lang="fr-FR" sz="1600" dirty="0">
              <a:solidFill>
                <a:schemeClr val="dk2"/>
              </a:solidFill>
            </a:endParaRPr>
          </a:p>
          <a:p>
            <a:pPr marL="914400" lvl="2">
              <a:buClr>
                <a:schemeClr val="dk2"/>
              </a:buClr>
              <a:buSzPts val="1400"/>
            </a:pPr>
            <a:endParaRPr lang="fr-FR" sz="1400" i="0" u="none" strike="noStrike" cap="none" dirty="0">
              <a:solidFill>
                <a:schemeClr val="dk2"/>
              </a:solidFill>
              <a:latin typeface="Arial"/>
              <a:ea typeface="Arial"/>
              <a:cs typeface="Arial"/>
              <a:sym typeface="Arial"/>
            </a:endParaRPr>
          </a:p>
          <a:p>
            <a:pPr marL="914400" lvl="2">
              <a:buClr>
                <a:schemeClr val="dk2"/>
              </a:buClr>
              <a:buSzPts val="1400"/>
            </a:pPr>
            <a:endParaRPr lang="fr-FR" sz="1400" i="0" u="none" strike="noStrike" cap="none" dirty="0">
              <a:solidFill>
                <a:schemeClr val="dk2"/>
              </a:solidFill>
              <a:latin typeface="Arial"/>
              <a:ea typeface="Arial"/>
              <a:cs typeface="Arial"/>
              <a:sym typeface="Arial"/>
            </a:endParaRPr>
          </a:p>
          <a:p>
            <a:pPr marL="914400">
              <a:buClr>
                <a:schemeClr val="dk2"/>
              </a:buClr>
              <a:buSzPts val="1400"/>
            </a:pPr>
            <a:endParaRPr lang="fr-FR" dirty="0">
              <a:solidFill>
                <a:schemeClr val="dk2"/>
              </a:solidFill>
            </a:endParaRPr>
          </a:p>
          <a:p>
            <a:pPr marL="1200150" marR="0" lvl="2" indent="-285750" algn="l" rtl="0">
              <a:spcBef>
                <a:spcPts val="0"/>
              </a:spcBef>
              <a:spcAft>
                <a:spcPts val="0"/>
              </a:spcAft>
              <a:buClr>
                <a:schemeClr val="dk2"/>
              </a:buClr>
              <a:buSzPts val="1400"/>
              <a:buFont typeface="Arial"/>
              <a:buChar char="•"/>
            </a:pPr>
            <a:endParaRPr dirty="0"/>
          </a:p>
          <a:p>
            <a:pPr marL="914400" marR="0" lvl="2" indent="0" algn="l" rtl="0">
              <a:spcBef>
                <a:spcPts val="0"/>
              </a:spcBef>
              <a:spcAft>
                <a:spcPts val="0"/>
              </a:spcAft>
              <a:buNone/>
            </a:pPr>
            <a:r>
              <a:rPr lang="fr-CA" sz="1800" b="1"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fr-CA" sz="2000" dirty="0">
                <a:solidFill>
                  <a:schemeClr val="dk1"/>
                </a:solidFill>
                <a:latin typeface="Arial"/>
                <a:ea typeface="Arial"/>
                <a:cs typeface="Arial"/>
                <a:sym typeface="Arial"/>
              </a:rPr>
              <a:t> </a:t>
            </a:r>
            <a:endParaRPr dirty="0"/>
          </a:p>
        </p:txBody>
      </p:sp>
    </p:spTree>
    <p:extLst>
      <p:ext uri="{BB962C8B-B14F-4D97-AF65-F5344CB8AC3E}">
        <p14:creationId xmlns:p14="http://schemas.microsoft.com/office/powerpoint/2010/main" val="456290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34" name="Google Shape;234;p16"/>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35" name="Google Shape;235;p16"/>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36" name="Google Shape;236;p16"/>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18</a:t>
            </a:fld>
            <a:endParaRPr sz="1800">
              <a:solidFill>
                <a:schemeClr val="dk1"/>
              </a:solidFill>
              <a:latin typeface="Arial"/>
              <a:ea typeface="Arial"/>
              <a:cs typeface="Arial"/>
              <a:sym typeface="Arial"/>
            </a:endParaRPr>
          </a:p>
        </p:txBody>
      </p:sp>
      <p:sp>
        <p:nvSpPr>
          <p:cNvPr id="237" name="Google Shape;237;p16"/>
          <p:cNvSpPr txBox="1"/>
          <p:nvPr>
            <p:custDataLst>
              <p:tags r:id="rId5"/>
            </p:custDataLst>
          </p:nvPr>
        </p:nvSpPr>
        <p:spPr>
          <a:xfrm>
            <a:off x="468312" y="1268760"/>
            <a:ext cx="849630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000" b="1" dirty="0">
                <a:solidFill>
                  <a:srgbClr val="3B481E"/>
                </a:solidFill>
                <a:latin typeface="Arial"/>
                <a:ea typeface="Arial"/>
                <a:cs typeface="Arial"/>
                <a:sym typeface="Arial"/>
              </a:rPr>
              <a:t>Les documents de reconnaissance gouvernementale qui encadrent le financement des OCASSS</a:t>
            </a:r>
            <a:endParaRPr sz="2000" b="1" dirty="0">
              <a:solidFill>
                <a:srgbClr val="3B481E"/>
              </a:solidFill>
              <a:latin typeface="Arial"/>
              <a:ea typeface="Arial"/>
              <a:cs typeface="Arial"/>
              <a:sym typeface="Arial"/>
            </a:endParaRPr>
          </a:p>
          <a:p>
            <a:pPr marL="0" marR="0" lvl="0" indent="0" algn="l" rtl="0">
              <a:spcBef>
                <a:spcPts val="0"/>
              </a:spcBef>
              <a:spcAft>
                <a:spcPts val="0"/>
              </a:spcAft>
              <a:buNone/>
            </a:pPr>
            <a:endParaRPr sz="1400" b="1" dirty="0">
              <a:solidFill>
                <a:schemeClr val="dk2"/>
              </a:solidFill>
              <a:latin typeface="Arial"/>
              <a:ea typeface="Arial"/>
              <a:cs typeface="Arial"/>
              <a:sym typeface="Arial"/>
            </a:endParaRPr>
          </a:p>
          <a:p>
            <a:r>
              <a:rPr lang="fr-CA" sz="1400" b="1" dirty="0">
                <a:solidFill>
                  <a:schemeClr val="dk2"/>
                </a:solidFill>
                <a:latin typeface="Arial"/>
                <a:ea typeface="Arial"/>
                <a:cs typeface="Arial"/>
                <a:sym typeface="Arial"/>
              </a:rPr>
              <a:t>Politique gouvernementale de reconnaissance et de soutien de l’action communautaire (PRAC) (2001) </a:t>
            </a:r>
            <a:r>
              <a:rPr lang="fr-FR" sz="1400" b="1" i="1" dirty="0">
                <a:solidFill>
                  <a:schemeClr val="dk2"/>
                </a:solidFill>
                <a:latin typeface="Arial"/>
                <a:ea typeface="Arial"/>
                <a:cs typeface="Arial"/>
                <a:sym typeface="Arial"/>
              </a:rPr>
              <a:t>L’action communautaire : une contribution essentielle à l’exercice de la citoyenneté et au développement social du Québec </a:t>
            </a:r>
            <a:r>
              <a:rPr lang="fr-FR" sz="1400" b="1" dirty="0">
                <a:solidFill>
                  <a:schemeClr val="dk2"/>
                </a:solidFill>
                <a:latin typeface="Arial"/>
                <a:ea typeface="Arial"/>
                <a:cs typeface="Arial"/>
                <a:sym typeface="Arial"/>
              </a:rPr>
              <a:t>(2001)</a:t>
            </a:r>
            <a:endParaRPr lang="fr-FR" sz="1400" dirty="0">
              <a:solidFill>
                <a:schemeClr val="dk2"/>
              </a:solidFill>
              <a:latin typeface="Arial"/>
              <a:ea typeface="Arial"/>
              <a:cs typeface="Arial"/>
              <a:sym typeface="Arial"/>
            </a:endParaRPr>
          </a:p>
          <a:p>
            <a:pPr marL="914400" marR="0" lvl="2" indent="0" algn="l" rtl="0">
              <a:spcBef>
                <a:spcPts val="0"/>
              </a:spcBef>
              <a:spcAft>
                <a:spcPts val="0"/>
              </a:spcAft>
              <a:buNone/>
            </a:pPr>
            <a:endParaRPr sz="1400" b="1" i="0" u="none" strike="noStrike" cap="none" dirty="0">
              <a:solidFill>
                <a:schemeClr val="dk2"/>
              </a:solidFill>
              <a:latin typeface="Arial"/>
              <a:ea typeface="Arial"/>
              <a:cs typeface="Arial"/>
              <a:sym typeface="Arial"/>
            </a:endParaRPr>
          </a:p>
          <a:p>
            <a:pPr marL="914400" marR="0" lvl="2" indent="0" algn="l" rtl="0">
              <a:spcBef>
                <a:spcPts val="0"/>
              </a:spcBef>
              <a:spcAft>
                <a:spcPts val="0"/>
              </a:spcAft>
              <a:buNone/>
            </a:pPr>
            <a:r>
              <a:rPr lang="fr-CA" sz="1400" b="1" i="0" u="none" strike="noStrike" cap="none" dirty="0">
                <a:solidFill>
                  <a:schemeClr val="dk2"/>
                </a:solidFill>
                <a:latin typeface="Arial"/>
                <a:ea typeface="Arial"/>
                <a:cs typeface="Arial"/>
                <a:sym typeface="Arial"/>
              </a:rPr>
              <a:t>Cadre de référence en matière d’action communautaire (2004)</a:t>
            </a:r>
            <a:endParaRPr dirty="0"/>
          </a:p>
          <a:p>
            <a:pPr marL="914400" marR="0" lvl="2" indent="0" algn="l" rtl="0">
              <a:spcBef>
                <a:spcPts val="0"/>
              </a:spcBef>
              <a:spcAft>
                <a:spcPts val="0"/>
              </a:spcAft>
              <a:buNone/>
            </a:pPr>
            <a:r>
              <a:rPr lang="fr-CA" sz="1200" b="0" i="0" u="none" strike="noStrike" cap="none" dirty="0">
                <a:solidFill>
                  <a:schemeClr val="dk2"/>
                </a:solidFill>
                <a:latin typeface="Arial"/>
                <a:ea typeface="Arial"/>
                <a:cs typeface="Arial"/>
                <a:sym typeface="Arial"/>
              </a:rPr>
              <a:t>Il s’agit des balises d’application de la PRAC. Détermine plus clairement et plus concrètement les différents critères de l'action communautaire, l'ACA et la défense collective des droits (DCD).</a:t>
            </a:r>
            <a:endParaRPr dirty="0"/>
          </a:p>
          <a:p>
            <a:pPr marL="1371600" marR="0" lvl="3" indent="0" algn="l" rtl="0">
              <a:spcBef>
                <a:spcPts val="0"/>
              </a:spcBef>
              <a:spcAft>
                <a:spcPts val="0"/>
              </a:spcAft>
              <a:buNone/>
            </a:pPr>
            <a:endParaRPr sz="1400" b="1" i="0" u="none" strike="noStrike" cap="none" dirty="0">
              <a:solidFill>
                <a:schemeClr val="dk2"/>
              </a:solidFill>
              <a:latin typeface="Arial"/>
              <a:ea typeface="Arial"/>
              <a:cs typeface="Arial"/>
              <a:sym typeface="Arial"/>
            </a:endParaRPr>
          </a:p>
          <a:p>
            <a:pPr marL="1371600" marR="0" lvl="3" indent="0" algn="l" rtl="0">
              <a:spcBef>
                <a:spcPts val="0"/>
              </a:spcBef>
              <a:spcAft>
                <a:spcPts val="0"/>
              </a:spcAft>
              <a:buNone/>
            </a:pPr>
            <a:r>
              <a:rPr lang="fr-CA" sz="1400" b="1" i="0" u="none" strike="noStrike" cap="none" dirty="0">
                <a:solidFill>
                  <a:schemeClr val="dk2"/>
                </a:solidFill>
                <a:latin typeface="Arial"/>
                <a:ea typeface="Arial"/>
                <a:cs typeface="Arial"/>
                <a:sym typeface="Arial"/>
              </a:rPr>
              <a:t>Cadres normatifs des programmes de soutien </a:t>
            </a:r>
            <a:endParaRPr lang="fr-CA" b="1" dirty="0">
              <a:solidFill>
                <a:schemeClr val="dk2"/>
              </a:solidFill>
            </a:endParaRPr>
          </a:p>
          <a:p>
            <a:pPr marL="1371600" marR="0" lvl="3" indent="0" algn="l" rtl="0">
              <a:spcBef>
                <a:spcPts val="0"/>
              </a:spcBef>
              <a:spcAft>
                <a:spcPts val="0"/>
              </a:spcAft>
              <a:buNone/>
            </a:pPr>
            <a:r>
              <a:rPr lang="fr-FR" sz="1200" b="0" u="none" strike="noStrike" cap="none" dirty="0">
                <a:solidFill>
                  <a:schemeClr val="dk2"/>
                </a:solidFill>
                <a:latin typeface="Arial"/>
                <a:ea typeface="Arial"/>
                <a:cs typeface="Arial"/>
                <a:sym typeface="Arial"/>
              </a:rPr>
              <a:t>Le Cadre normatif du Programme de soutien aux organismes communautaires (2023) du MSSS </a:t>
            </a:r>
            <a:r>
              <a:rPr lang="fr-CA" sz="1200" dirty="0">
                <a:solidFill>
                  <a:schemeClr val="dk2"/>
                </a:solidFill>
              </a:rPr>
              <a:t>est le d</a:t>
            </a:r>
            <a:r>
              <a:rPr lang="fr-CA" sz="1200" b="0" i="0" u="none" strike="noStrike" cap="none" dirty="0">
                <a:solidFill>
                  <a:schemeClr val="dk2"/>
                </a:solidFill>
                <a:latin typeface="Arial"/>
                <a:ea typeface="Arial"/>
                <a:cs typeface="Arial"/>
                <a:sym typeface="Arial"/>
              </a:rPr>
              <a:t>ocument de référence pour le PSOC.</a:t>
            </a:r>
          </a:p>
          <a:p>
            <a:pPr marL="1371600" marR="0" lvl="3" indent="0" algn="l" rtl="0">
              <a:spcBef>
                <a:spcPts val="0"/>
              </a:spcBef>
              <a:spcAft>
                <a:spcPts val="0"/>
              </a:spcAft>
              <a:buNone/>
            </a:pPr>
            <a:endParaRPr sz="1400" b="1" i="0" u="none" strike="noStrike" cap="none" dirty="0">
              <a:solidFill>
                <a:schemeClr val="dk2"/>
              </a:solidFill>
              <a:latin typeface="Arial"/>
              <a:ea typeface="Arial"/>
              <a:cs typeface="Arial"/>
              <a:sym typeface="Arial"/>
            </a:endParaRPr>
          </a:p>
          <a:p>
            <a:pPr marL="1828800" marR="0" lvl="4" indent="0" algn="l" rtl="0">
              <a:spcBef>
                <a:spcPts val="0"/>
              </a:spcBef>
              <a:spcAft>
                <a:spcPts val="0"/>
              </a:spcAft>
              <a:buNone/>
            </a:pPr>
            <a:r>
              <a:rPr lang="fr-CA" sz="1400" b="1" i="0" u="none" strike="noStrike" cap="none" dirty="0">
                <a:solidFill>
                  <a:schemeClr val="dk2"/>
                </a:solidFill>
                <a:latin typeface="Arial"/>
                <a:ea typeface="Arial"/>
                <a:cs typeface="Arial"/>
                <a:sym typeface="Arial"/>
              </a:rPr>
              <a:t>Protocole d’entente (convention triennale du PSOC)</a:t>
            </a:r>
            <a:endParaRPr dirty="0"/>
          </a:p>
          <a:p>
            <a:pPr marL="1828800" marR="0" lvl="4" indent="0" algn="l" rtl="0">
              <a:spcBef>
                <a:spcPts val="0"/>
              </a:spcBef>
              <a:spcAft>
                <a:spcPts val="0"/>
              </a:spcAft>
              <a:buNone/>
            </a:pPr>
            <a:r>
              <a:rPr lang="fr-CA" sz="1200" b="0" i="0" u="none" strike="noStrike" cap="none" dirty="0">
                <a:solidFill>
                  <a:schemeClr val="dk2"/>
                </a:solidFill>
                <a:latin typeface="Arial"/>
                <a:ea typeface="Arial"/>
                <a:cs typeface="Arial"/>
                <a:sym typeface="Arial"/>
              </a:rPr>
              <a:t>Contrat avec le MSSS (bailleur de fonds) qui réfère aux règles du programme.</a:t>
            </a:r>
            <a:endParaRPr dirty="0"/>
          </a:p>
          <a:p>
            <a:pPr marL="0" marR="0" lvl="0" indent="0" algn="l" rtl="0">
              <a:spcBef>
                <a:spcPts val="0"/>
              </a:spcBef>
              <a:spcAft>
                <a:spcPts val="0"/>
              </a:spcAft>
              <a:buNone/>
            </a:pPr>
            <a:r>
              <a:rPr lang="fr-CA" sz="1400" dirty="0">
                <a:solidFill>
                  <a:schemeClr val="dk2"/>
                </a:solidFill>
                <a:latin typeface="Arial"/>
                <a:ea typeface="Arial"/>
                <a:cs typeface="Arial"/>
                <a:sym typeface="Arial"/>
              </a:rPr>
              <a:t> </a:t>
            </a:r>
            <a:endParaRPr sz="1200" dirty="0">
              <a:solidFill>
                <a:schemeClr val="dk2"/>
              </a:solidFill>
              <a:latin typeface="Arial"/>
              <a:ea typeface="Arial"/>
              <a:cs typeface="Arial"/>
              <a:sym typeface="Arial"/>
            </a:endParaRPr>
          </a:p>
          <a:p>
            <a:pPr marL="914400" marR="0" lvl="2" indent="0" algn="l" rtl="0">
              <a:spcBef>
                <a:spcPts val="0"/>
              </a:spcBef>
              <a:spcAft>
                <a:spcPts val="0"/>
              </a:spcAft>
              <a:buNone/>
            </a:pPr>
            <a:r>
              <a:rPr lang="fr-CA" sz="1800" b="1"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fr-CA" sz="2000" dirty="0">
                <a:solidFill>
                  <a:schemeClr val="dk1"/>
                </a:solidFill>
                <a:latin typeface="Arial"/>
                <a:ea typeface="Arial"/>
                <a:cs typeface="Arial"/>
                <a:sym typeface="Arial"/>
              </a:rPr>
              <a:t>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43" name="Google Shape;243;p17"/>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44" name="Google Shape;244;p17"/>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45" name="Google Shape;245;p17"/>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19</a:t>
            </a:fld>
            <a:endParaRPr sz="1800">
              <a:solidFill>
                <a:schemeClr val="dk1"/>
              </a:solidFill>
              <a:latin typeface="Arial"/>
              <a:ea typeface="Arial"/>
              <a:cs typeface="Arial"/>
              <a:sym typeface="Arial"/>
            </a:endParaRPr>
          </a:p>
        </p:txBody>
      </p:sp>
      <p:sp>
        <p:nvSpPr>
          <p:cNvPr id="246" name="Google Shape;246;p17"/>
          <p:cNvSpPr txBox="1"/>
          <p:nvPr>
            <p:custDataLst>
              <p:tags r:id="rId5"/>
            </p:custDataLst>
          </p:nvPr>
        </p:nvSpPr>
        <p:spPr>
          <a:xfrm>
            <a:off x="179512" y="2636912"/>
            <a:ext cx="8496300"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endParaRPr sz="2000" b="1" i="0" u="none">
              <a:solidFill>
                <a:srgbClr val="C00000"/>
              </a:solidFill>
              <a:latin typeface="Arial"/>
              <a:ea typeface="Arial"/>
              <a:cs typeface="Arial"/>
              <a:sym typeface="Arial"/>
            </a:endParaRPr>
          </a:p>
          <a:p>
            <a:pPr marL="0" marR="0" lvl="0" indent="0" algn="l" rtl="0">
              <a:spcBef>
                <a:spcPts val="0"/>
              </a:spcBef>
              <a:spcAft>
                <a:spcPts val="0"/>
              </a:spcAft>
              <a:buNone/>
            </a:pPr>
            <a:endParaRPr sz="2000" b="1">
              <a:solidFill>
                <a:schemeClr val="dk2"/>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fr-CA" sz="2000">
                <a:solidFill>
                  <a:schemeClr val="dk1"/>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custDataLst>
              <p:tags r:id="rId1"/>
            </p:custDataLst>
          </p:nvPr>
        </p:nvPicPr>
        <p:blipFill rotWithShape="1">
          <a:blip r:embed="rId7">
            <a:alphaModFix/>
          </a:blip>
          <a:srcRect/>
          <a:stretch/>
        </p:blipFill>
        <p:spPr>
          <a:xfrm>
            <a:off x="323850" y="342900"/>
            <a:ext cx="2573337" cy="1285875"/>
          </a:xfrm>
          <a:prstGeom prst="rect">
            <a:avLst/>
          </a:prstGeom>
          <a:noFill/>
          <a:ln>
            <a:noFill/>
          </a:ln>
        </p:spPr>
      </p:pic>
      <p:sp>
        <p:nvSpPr>
          <p:cNvPr id="102" name="Google Shape;102;p2"/>
          <p:cNvSpPr txBox="1"/>
          <p:nvPr>
            <p:custDataLst>
              <p:tags r:id="rId2"/>
            </p:custDataLst>
          </p:nvPr>
        </p:nvSpPr>
        <p:spPr>
          <a:xfrm>
            <a:off x="323850" y="3213100"/>
            <a:ext cx="8424862" cy="58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566C9"/>
              </a:buClr>
              <a:buSzPts val="3200"/>
              <a:buFont typeface="Arial"/>
              <a:buNone/>
            </a:pPr>
            <a:r>
              <a:rPr lang="fr-CA" sz="3200" b="0" i="0" u="none" strike="noStrike" cap="none">
                <a:solidFill>
                  <a:srgbClr val="3566C9"/>
                </a:solidFill>
                <a:latin typeface="Arial"/>
                <a:ea typeface="Arial"/>
                <a:cs typeface="Arial"/>
                <a:sym typeface="Arial"/>
              </a:rPr>
              <a:t> </a:t>
            </a:r>
            <a:r>
              <a:rPr lang="fr-CA" sz="3200" b="0" i="0" u="none" strike="noStrike" cap="none">
                <a:solidFill>
                  <a:srgbClr val="3B481E"/>
                </a:solidFill>
                <a:latin typeface="Arial"/>
                <a:ea typeface="Arial"/>
                <a:cs typeface="Arial"/>
                <a:sym typeface="Arial"/>
              </a:rPr>
              <a:t>L’ACA chez les OCASSS</a:t>
            </a:r>
            <a:endParaRPr sz="1800" b="0" i="0" u="none" strike="noStrike" cap="none">
              <a:solidFill>
                <a:srgbClr val="3B481E"/>
              </a:solidFill>
              <a:latin typeface="Arial"/>
              <a:ea typeface="Arial"/>
              <a:cs typeface="Arial"/>
              <a:sym typeface="Arial"/>
            </a:endParaRPr>
          </a:p>
        </p:txBody>
      </p:sp>
      <p:sp>
        <p:nvSpPr>
          <p:cNvPr id="103" name="Google Shape;103;p2"/>
          <p:cNvSpPr txBox="1"/>
          <p:nvPr>
            <p:custDataLst>
              <p:tags r:id="rId3"/>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strike="noStrike" cap="none">
                <a:solidFill>
                  <a:schemeClr val="dk2"/>
                </a:solidFill>
                <a:latin typeface="Arial"/>
                <a:ea typeface="Arial"/>
                <a:cs typeface="Arial"/>
                <a:sym typeface="Arial"/>
              </a:rPr>
              <a:t>2</a:t>
            </a:fld>
            <a:endParaRPr sz="1800" b="0" i="0" u="none" strike="noStrike" cap="none">
              <a:solidFill>
                <a:schemeClr val="dk1"/>
              </a:solidFill>
              <a:latin typeface="Arial"/>
              <a:ea typeface="Arial"/>
              <a:cs typeface="Arial"/>
              <a:sym typeface="Arial"/>
            </a:endParaRPr>
          </a:p>
        </p:txBody>
      </p:sp>
      <p:pic>
        <p:nvPicPr>
          <p:cNvPr id="104" name="Google Shape;104;p2" descr="C:\Users\coord\Downloads\Logo_ACA_OCASSS.png"/>
          <p:cNvPicPr preferRelativeResize="0"/>
          <p:nvPr>
            <p:custDataLst>
              <p:tags r:id="rId4"/>
            </p:custDataLst>
          </p:nvPr>
        </p:nvPicPr>
        <p:blipFill rotWithShape="1">
          <a:blip r:embed="rId8">
            <a:alphaModFix/>
          </a:blip>
          <a:srcRect/>
          <a:stretch/>
        </p:blipFill>
        <p:spPr>
          <a:xfrm>
            <a:off x="6872287" y="-15875"/>
            <a:ext cx="1933575" cy="19319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52" name="Google Shape;252;p18"/>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53" name="Google Shape;253;p18"/>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54" name="Google Shape;254;p18"/>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20</a:t>
            </a:fld>
            <a:endParaRPr sz="1800">
              <a:solidFill>
                <a:schemeClr val="dk1"/>
              </a:solidFill>
              <a:latin typeface="Arial"/>
              <a:ea typeface="Arial"/>
              <a:cs typeface="Arial"/>
              <a:sym typeface="Arial"/>
            </a:endParaRPr>
          </a:p>
        </p:txBody>
      </p:sp>
      <p:sp>
        <p:nvSpPr>
          <p:cNvPr id="255" name="Google Shape;255;p18"/>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256" name="Google Shape;256;p18"/>
          <p:cNvSpPr txBox="1"/>
          <p:nvPr>
            <p:custDataLst>
              <p:tags r:id="rId6"/>
            </p:custDataLst>
          </p:nvPr>
        </p:nvSpPr>
        <p:spPr>
          <a:xfrm>
            <a:off x="719064" y="1268759"/>
            <a:ext cx="84249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Les 8 critères de l’ACA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57" name="Google Shape;257;p18"/>
          <p:cNvPicPr preferRelativeResize="0"/>
          <p:nvPr>
            <p:custDataLst>
              <p:tags r:id="rId7"/>
            </p:custDataLst>
          </p:nvPr>
        </p:nvPicPr>
        <p:blipFill rotWithShape="1">
          <a:blip r:embed="rId10">
            <a:alphaModFix/>
          </a:blip>
          <a:srcRect/>
          <a:stretch/>
        </p:blipFill>
        <p:spPr>
          <a:xfrm>
            <a:off x="755625" y="1368040"/>
            <a:ext cx="7416824" cy="49412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63" name="Google Shape;263;p19"/>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64" name="Google Shape;264;p19"/>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65" name="Google Shape;265;p19"/>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21</a:t>
            </a:fld>
            <a:endParaRPr sz="1800">
              <a:solidFill>
                <a:schemeClr val="dk1"/>
              </a:solidFill>
              <a:latin typeface="Arial"/>
              <a:ea typeface="Arial"/>
              <a:cs typeface="Arial"/>
              <a:sym typeface="Arial"/>
            </a:endParaRPr>
          </a:p>
        </p:txBody>
      </p:sp>
      <p:sp>
        <p:nvSpPr>
          <p:cNvPr id="266" name="Google Shape;266;p19"/>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267" name="Google Shape;267;p19"/>
          <p:cNvSpPr txBox="1"/>
          <p:nvPr>
            <p:custDataLst>
              <p:tags r:id="rId6"/>
            </p:custDataLst>
          </p:nvPr>
        </p:nvSpPr>
        <p:spPr>
          <a:xfrm>
            <a:off x="359532" y="2137970"/>
            <a:ext cx="8424936" cy="175432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2"/>
              </a:buClr>
              <a:buSzPts val="1800"/>
              <a:buFont typeface="Arial"/>
              <a:buAutoNum type="arabicPeriod"/>
            </a:pPr>
            <a:r>
              <a:rPr lang="fr-CA" sz="1800" b="1">
                <a:solidFill>
                  <a:schemeClr val="dk2"/>
                </a:solidFill>
                <a:latin typeface="Arial"/>
                <a:ea typeface="Arial"/>
                <a:cs typeface="Arial"/>
                <a:sym typeface="Arial"/>
              </a:rPr>
              <a:t>être un organisme sans but lucratif (OSBL)</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Être incorporé – 3</a:t>
            </a:r>
            <a:r>
              <a:rPr lang="fr-CA" sz="1800" baseline="30000">
                <a:solidFill>
                  <a:schemeClr val="dk2"/>
                </a:solidFill>
                <a:latin typeface="Arial"/>
                <a:ea typeface="Arial"/>
                <a:cs typeface="Arial"/>
                <a:sym typeface="Arial"/>
              </a:rPr>
              <a:t>e</a:t>
            </a:r>
            <a:r>
              <a:rPr lang="fr-CA" sz="1800">
                <a:solidFill>
                  <a:schemeClr val="dk2"/>
                </a:solidFill>
                <a:latin typeface="Arial"/>
                <a:ea typeface="Arial"/>
                <a:cs typeface="Arial"/>
                <a:sym typeface="Arial"/>
              </a:rPr>
              <a:t> partie de la loi des compagnies</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Ne pas avoir pour but la recherche de profit à partager entre ses membres</a:t>
            </a:r>
            <a:endParaRPr/>
          </a:p>
          <a:p>
            <a:pPr marL="0" marR="0" lvl="0" indent="0" algn="l" rtl="0">
              <a:spcBef>
                <a:spcPts val="0"/>
              </a:spcBef>
              <a:spcAft>
                <a:spcPts val="0"/>
              </a:spcAft>
              <a:buNone/>
            </a:pPr>
            <a:endParaRPr sz="1800" b="1">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0"/>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73" name="Google Shape;273;p20"/>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74" name="Google Shape;274;p20"/>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75" name="Google Shape;275;p20"/>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22</a:t>
            </a:fld>
            <a:endParaRPr sz="1800">
              <a:solidFill>
                <a:schemeClr val="dk1"/>
              </a:solidFill>
              <a:latin typeface="Arial"/>
              <a:ea typeface="Arial"/>
              <a:cs typeface="Arial"/>
              <a:sym typeface="Arial"/>
            </a:endParaRPr>
          </a:p>
        </p:txBody>
      </p:sp>
      <p:sp>
        <p:nvSpPr>
          <p:cNvPr id="276" name="Google Shape;276;p20"/>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277" name="Google Shape;277;p20"/>
          <p:cNvSpPr txBox="1"/>
          <p:nvPr>
            <p:custDataLst>
              <p:tags r:id="rId6"/>
            </p:custDataLst>
          </p:nvPr>
        </p:nvSpPr>
        <p:spPr>
          <a:xfrm>
            <a:off x="323528" y="1182241"/>
            <a:ext cx="8424936"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2. être enraciné dans la communauté</a:t>
            </a: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a:solidFill>
                  <a:schemeClr val="dk2"/>
                </a:solidFill>
                <a:latin typeface="Arial"/>
                <a:ea typeface="Arial"/>
                <a:cs typeface="Arial"/>
                <a:sym typeface="Arial"/>
              </a:rPr>
              <a:t>Il n’y a pas de modèle type d’enracinement dans la communauté, mais globalement il s’agit de « faire preuve d’ouverture sur la communauté, d’être actif au sein de celle-ci et de chercher à être partie prenante de son développement et de l’amélioration de son tissu social. » </a:t>
            </a:r>
            <a:endParaRPr/>
          </a:p>
          <a:p>
            <a:pPr marL="0" marR="0" lvl="0" indent="0" algn="l" rtl="0">
              <a:spcBef>
                <a:spcPts val="0"/>
              </a:spcBef>
              <a:spcAft>
                <a:spcPts val="0"/>
              </a:spcAft>
              <a:buNone/>
            </a:pPr>
            <a:r>
              <a:rPr lang="fr-CA" sz="1800">
                <a:solidFill>
                  <a:schemeClr val="dk2"/>
                </a:solidFill>
                <a:latin typeface="Arial"/>
                <a:ea typeface="Arial"/>
                <a:cs typeface="Arial"/>
                <a:sym typeface="Arial"/>
              </a:rPr>
              <a:t> </a:t>
            </a:r>
            <a:endParaRPr/>
          </a:p>
          <a:p>
            <a:pPr marL="0" marR="0" lvl="0" indent="0" algn="l" rtl="0">
              <a:spcBef>
                <a:spcPts val="0"/>
              </a:spcBef>
              <a:spcAft>
                <a:spcPts val="0"/>
              </a:spcAft>
              <a:buNone/>
            </a:pPr>
            <a:r>
              <a:rPr lang="fr-CA" sz="1800">
                <a:solidFill>
                  <a:schemeClr val="dk2"/>
                </a:solidFill>
                <a:latin typeface="Arial"/>
                <a:ea typeface="Arial"/>
                <a:cs typeface="Arial"/>
                <a:sym typeface="Arial"/>
              </a:rPr>
              <a:t>Exemples : </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La communauté est invitée à participer au sein de l’organisme de diverses façons (par exemple : bénévolat/militantisme, levée de fonds, dons, référencement, etc.)</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Le conseil d’administration est composé de citoyen-ne-s provenant de la communauté.</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L’organisme est en rapport avec d’autres organismes communautaires ou avec d’autres instances du milieu. </a:t>
            </a:r>
            <a:endParaRPr/>
          </a:p>
          <a:p>
            <a:pPr marL="0" marR="0" lvl="0" indent="0" algn="l" rtl="0">
              <a:spcBef>
                <a:spcPts val="0"/>
              </a:spcBef>
              <a:spcAft>
                <a:spcPts val="0"/>
              </a:spcAft>
              <a:buNone/>
            </a:pPr>
            <a:endParaRPr sz="1800" b="1">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83" name="Google Shape;283;p21"/>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84" name="Google Shape;284;p21"/>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85" name="Google Shape;285;p21"/>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23</a:t>
            </a:fld>
            <a:endParaRPr sz="1800">
              <a:solidFill>
                <a:schemeClr val="dk1"/>
              </a:solidFill>
              <a:latin typeface="Arial"/>
              <a:ea typeface="Arial"/>
              <a:cs typeface="Arial"/>
              <a:sym typeface="Arial"/>
            </a:endParaRPr>
          </a:p>
        </p:txBody>
      </p:sp>
      <p:sp>
        <p:nvSpPr>
          <p:cNvPr id="286" name="Google Shape;286;p21"/>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287" name="Google Shape;287;p21"/>
          <p:cNvSpPr txBox="1"/>
          <p:nvPr>
            <p:custDataLst>
              <p:tags r:id="rId6"/>
            </p:custDataLst>
          </p:nvPr>
        </p:nvSpPr>
        <p:spPr>
          <a:xfrm>
            <a:off x="323528" y="1182241"/>
            <a:ext cx="8424936" cy="49552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3. entretenir une vie associative et démocratique</a:t>
            </a:r>
            <a:endParaRPr sz="1800">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Vie associative et démocratiques, 2 notions liées mais distinctes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vie associative : « ce qu’un organisme communautaire met en œuvre pour entretenir une vitalité interne ». C’est en quelque sorte ‘’le reflet’’ de la place qu’ont les membres au sein de l’organisme.</a:t>
            </a:r>
            <a:endParaRPr/>
          </a:p>
          <a:p>
            <a:pPr marL="285750" marR="0" lvl="0" indent="-171450" algn="l" rtl="0">
              <a:spcBef>
                <a:spcPts val="0"/>
              </a:spcBef>
              <a:spcAft>
                <a:spcPts val="0"/>
              </a:spcAft>
              <a:buClr>
                <a:schemeClr val="dk1"/>
              </a:buClr>
              <a:buSzPts val="1800"/>
              <a:buFont typeface="Arial"/>
              <a:buNone/>
            </a:pPr>
            <a:endParaRPr sz="1800">
              <a:solidFill>
                <a:schemeClr val="dk2"/>
              </a:solidFill>
              <a:latin typeface="Arial"/>
              <a:ea typeface="Arial"/>
              <a:cs typeface="Arial"/>
              <a:sym typeface="Arial"/>
            </a:endParaRPr>
          </a:p>
          <a:p>
            <a:pPr marL="0" marR="0" lvl="0" indent="0" algn="ctr" rtl="0">
              <a:spcBef>
                <a:spcPts val="0"/>
              </a:spcBef>
              <a:spcAft>
                <a:spcPts val="0"/>
              </a:spcAft>
              <a:buNone/>
            </a:pPr>
            <a:r>
              <a:rPr lang="fr-CA" sz="1400">
                <a:solidFill>
                  <a:srgbClr val="002060"/>
                </a:solidFill>
                <a:latin typeface="Arial"/>
                <a:ea typeface="Arial"/>
                <a:cs typeface="Arial"/>
                <a:sym typeface="Arial"/>
              </a:rPr>
              <a:t>*Ne concerne pas le fait de s’associer à d’autres organisations ou instances, comme on l’entend parfois qui concerne davantage le critère de l’enracinement dans la communauté.</a:t>
            </a:r>
            <a:endParaRPr sz="1400">
              <a:solidFill>
                <a:srgbClr val="002060"/>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b="1">
                <a:solidFill>
                  <a:schemeClr val="dk2"/>
                </a:solidFill>
                <a:latin typeface="Arial"/>
                <a:ea typeface="Arial"/>
                <a:cs typeface="Arial"/>
                <a:sym typeface="Arial"/>
              </a:rPr>
              <a:t>Exemples</a:t>
            </a:r>
            <a:r>
              <a:rPr lang="fr-CA" sz="1800">
                <a:solidFill>
                  <a:schemeClr val="dk2"/>
                </a:solidFill>
                <a:latin typeface="Arial"/>
                <a:ea typeface="Arial"/>
                <a:cs typeface="Arial"/>
                <a:sym typeface="Arial"/>
              </a:rPr>
              <a:t> </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Impliquer les membres dans un comité de travail, journal de l’organisme, activités sociales, la possibilité pour les membres de proposer des activités, etc.</a:t>
            </a:r>
            <a:endParaRPr/>
          </a:p>
          <a:p>
            <a:pPr marL="0" marR="0" lvl="0" indent="0" algn="l" rtl="0">
              <a:spcBef>
                <a:spcPts val="0"/>
              </a:spcBef>
              <a:spcAft>
                <a:spcPts val="0"/>
              </a:spcAft>
              <a:buNone/>
            </a:pPr>
            <a:r>
              <a:rPr lang="fr-CA" sz="18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93" name="Google Shape;293;p22"/>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294" name="Google Shape;294;p22"/>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295" name="Google Shape;295;p22"/>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24</a:t>
            </a:fld>
            <a:endParaRPr sz="1800">
              <a:solidFill>
                <a:schemeClr val="dk1"/>
              </a:solidFill>
              <a:latin typeface="Arial"/>
              <a:ea typeface="Arial"/>
              <a:cs typeface="Arial"/>
              <a:sym typeface="Arial"/>
            </a:endParaRPr>
          </a:p>
        </p:txBody>
      </p:sp>
      <p:sp>
        <p:nvSpPr>
          <p:cNvPr id="296" name="Google Shape;296;p22"/>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297" name="Google Shape;297;p22"/>
          <p:cNvSpPr txBox="1"/>
          <p:nvPr>
            <p:custDataLst>
              <p:tags r:id="rId6"/>
            </p:custDataLst>
          </p:nvPr>
        </p:nvSpPr>
        <p:spPr>
          <a:xfrm>
            <a:off x="323528" y="1182241"/>
            <a:ext cx="8424936"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3. entretenir une vie associative et démocratique</a:t>
            </a:r>
            <a:endParaRPr sz="1800">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vie démocratique : Caractère plus formel qui découle « du respect des dispositions légales (…) s’assurer que les organismes se montrent respectueux de ce processus démocratique minimal. » </a:t>
            </a:r>
            <a:endParaRPr sz="1800">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La démocratie évoque le pouvoir des membres sur le développement et les orientations de l’organisme.</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b="1">
                <a:solidFill>
                  <a:schemeClr val="dk2"/>
                </a:solidFill>
                <a:latin typeface="Arial"/>
                <a:ea typeface="Arial"/>
                <a:cs typeface="Arial"/>
                <a:sym typeface="Arial"/>
              </a:rPr>
              <a:t>Exemples </a:t>
            </a:r>
            <a:endParaRPr sz="1800" b="1">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Les membres votent à l’assemblée générale. Les administrateurs sont dûment élus. Les membres peuvent réellement proposer et voter des modulations au plan d’action, etc.</a:t>
            </a:r>
            <a:endParaRPr/>
          </a:p>
          <a:p>
            <a:pPr marL="0" marR="0" lvl="0" indent="0" algn="l" rtl="0">
              <a:spcBef>
                <a:spcPts val="0"/>
              </a:spcBef>
              <a:spcAft>
                <a:spcPts val="0"/>
              </a:spcAft>
              <a:buNone/>
            </a:pPr>
            <a:endParaRPr sz="1800" b="1">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3"/>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03" name="Google Shape;303;p23"/>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04" name="Google Shape;304;p23"/>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305" name="Google Shape;305;p23"/>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25</a:t>
            </a:fld>
            <a:endParaRPr sz="1800">
              <a:solidFill>
                <a:schemeClr val="dk1"/>
              </a:solidFill>
              <a:latin typeface="Arial"/>
              <a:ea typeface="Arial"/>
              <a:cs typeface="Arial"/>
              <a:sym typeface="Arial"/>
            </a:endParaRPr>
          </a:p>
        </p:txBody>
      </p:sp>
      <p:sp>
        <p:nvSpPr>
          <p:cNvPr id="306" name="Google Shape;306;p23"/>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307" name="Google Shape;307;p23"/>
          <p:cNvSpPr txBox="1"/>
          <p:nvPr>
            <p:custDataLst>
              <p:tags r:id="rId6"/>
            </p:custDataLst>
          </p:nvPr>
        </p:nvSpPr>
        <p:spPr>
          <a:xfrm>
            <a:off x="323528" y="1182241"/>
            <a:ext cx="8424936" cy="49859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4. être libre de déterminer sa mission, ses approches, ses pratiques et ses orientations.</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b="1">
                <a:solidFill>
                  <a:schemeClr val="dk2"/>
                </a:solidFill>
                <a:latin typeface="Arial"/>
                <a:ea typeface="Arial"/>
                <a:cs typeface="Arial"/>
                <a:sym typeface="Arial"/>
              </a:rPr>
              <a:t>Autonomie juridique </a:t>
            </a:r>
            <a:r>
              <a:rPr lang="fr-CA" sz="1800">
                <a:solidFill>
                  <a:schemeClr val="dk2"/>
                </a:solidFill>
                <a:latin typeface="Arial"/>
                <a:ea typeface="Arial"/>
                <a:cs typeface="Arial"/>
                <a:sym typeface="Arial"/>
              </a:rPr>
              <a:t>qui marque l’indépendance de l’organisme et qui sert à maintenir la distance nécessaire entre l’organisme et les pouvoirs publics. </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b="1">
                <a:solidFill>
                  <a:schemeClr val="dk2"/>
                </a:solidFill>
                <a:latin typeface="Arial"/>
                <a:ea typeface="Arial"/>
                <a:cs typeface="Arial"/>
                <a:sym typeface="Arial"/>
              </a:rPr>
              <a:t>Exemples </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La mission, les approches, les pratiques et les orientations  de l’organisme sont définies par celui-ci (membres et administrateurs)</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Les partenariats et sources de financement respectent les méthodes et manières de faire, et en aucun cas n’exigent de les modifier.</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200">
                <a:solidFill>
                  <a:schemeClr val="dk2"/>
                </a:solidFill>
                <a:latin typeface="Arial"/>
                <a:ea typeface="Arial"/>
                <a:cs typeface="Arial"/>
                <a:sym typeface="Arial"/>
              </a:rPr>
              <a:t>* Puisque les atteintes à l’autonomie sont, en principe, plus susceptibles de venir de l’extérieur que de l’organisme lui-même, le cadre précise la responsabilité de l’État à cet égard. En plus de rester à l’affût des pratiques qui nuisent à l’autonomie des organismes, il demeure responsable des services publics et doit garder la contribution des organismes communautaires distincte de ceux-ci.</a:t>
            </a:r>
            <a:endParaRPr/>
          </a:p>
          <a:p>
            <a:pPr marL="0" marR="0" lvl="0" indent="0" algn="l" rtl="0">
              <a:spcBef>
                <a:spcPts val="0"/>
              </a:spcBef>
              <a:spcAft>
                <a:spcPts val="0"/>
              </a:spcAft>
              <a:buNone/>
            </a:pPr>
            <a:endParaRPr sz="1800" b="1">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4"/>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13" name="Google Shape;313;p24"/>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14" name="Google Shape;314;p24"/>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315" name="Google Shape;315;p24"/>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26</a:t>
            </a:fld>
            <a:endParaRPr sz="1800">
              <a:solidFill>
                <a:schemeClr val="dk1"/>
              </a:solidFill>
              <a:latin typeface="Arial"/>
              <a:ea typeface="Arial"/>
              <a:cs typeface="Arial"/>
              <a:sym typeface="Arial"/>
            </a:endParaRPr>
          </a:p>
        </p:txBody>
      </p:sp>
      <p:sp>
        <p:nvSpPr>
          <p:cNvPr id="316" name="Google Shape;316;p24"/>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317" name="Google Shape;317;p24"/>
          <p:cNvSpPr txBox="1"/>
          <p:nvPr>
            <p:custDataLst>
              <p:tags r:id="rId6"/>
            </p:custDataLst>
          </p:nvPr>
        </p:nvSpPr>
        <p:spPr>
          <a:xfrm>
            <a:off x="323528" y="1182241"/>
            <a:ext cx="8424936" cy="40626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5. avoir été constitué à l’initiative des gens de la communauté</a:t>
            </a:r>
            <a:endParaRPr/>
          </a:p>
          <a:p>
            <a:pPr marL="285750" marR="0" lvl="0" indent="-171450" algn="l" rtl="0">
              <a:spcBef>
                <a:spcPts val="0"/>
              </a:spcBef>
              <a:spcAft>
                <a:spcPts val="0"/>
              </a:spcAft>
              <a:buClr>
                <a:schemeClr val="dk1"/>
              </a:buClr>
              <a:buSzPts val="1800"/>
              <a:buFont typeface="Arial"/>
              <a:buNone/>
            </a:pPr>
            <a:endParaRPr sz="18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Ce critère ramène au moment où l’organisme a été créé, à la motivation qui a conduit à sa constitution. Il montre qu’un organisme </a:t>
            </a:r>
            <a:r>
              <a:rPr lang="fr-CA" sz="1800" b="1">
                <a:solidFill>
                  <a:schemeClr val="dk2"/>
                </a:solidFill>
                <a:latin typeface="Arial"/>
                <a:ea typeface="Arial"/>
                <a:cs typeface="Arial"/>
                <a:sym typeface="Arial"/>
              </a:rPr>
              <a:t>doit émaner de la volonté d’une communauté, ou d’un groupe de citoyen-ne-s</a:t>
            </a:r>
            <a:r>
              <a:rPr lang="fr-CA" sz="1800">
                <a:solidFill>
                  <a:schemeClr val="dk2"/>
                </a:solidFill>
                <a:latin typeface="Arial"/>
                <a:ea typeface="Arial"/>
                <a:cs typeface="Arial"/>
                <a:sym typeface="Arial"/>
              </a:rPr>
              <a:t>, de s’organiser autour d’une problématique donnée.</a:t>
            </a:r>
            <a:endParaRPr/>
          </a:p>
          <a:p>
            <a:pPr marL="285750" marR="0" lvl="0" indent="-171450" algn="l" rtl="0">
              <a:spcBef>
                <a:spcPts val="0"/>
              </a:spcBef>
              <a:spcAft>
                <a:spcPts val="0"/>
              </a:spcAft>
              <a:buClr>
                <a:schemeClr val="dk1"/>
              </a:buClr>
              <a:buSzPts val="1800"/>
              <a:buFont typeface="Arial"/>
              <a:buNone/>
            </a:pPr>
            <a:endParaRPr sz="18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L’organisme est le produit de l’initiative citoyenne et non pas d’une initiative gouvernementale ou d’une commande de l’État.  </a:t>
            </a:r>
            <a:endParaRPr sz="1800">
              <a:solidFill>
                <a:schemeClr val="dk2"/>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2"/>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200">
                <a:solidFill>
                  <a:schemeClr val="dk2"/>
                </a:solidFill>
                <a:latin typeface="Arial"/>
                <a:ea typeface="Arial"/>
                <a:cs typeface="Arial"/>
                <a:sym typeface="Arial"/>
              </a:rPr>
              <a:t>*doit généralement être évalué en prenant en considération la manière dont un organisme a globalement évolué dans le temps et en tenant compte du critère relatif à l’enracinement dans la communauté. </a:t>
            </a:r>
            <a:endParaRPr/>
          </a:p>
          <a:p>
            <a:pPr marL="285750" marR="0" lvl="0" indent="-171450" algn="l" rtl="0">
              <a:spcBef>
                <a:spcPts val="0"/>
              </a:spcBef>
              <a:spcAft>
                <a:spcPts val="0"/>
              </a:spcAft>
              <a:buClr>
                <a:schemeClr val="dk1"/>
              </a:buClr>
              <a:buSzPts val="1800"/>
              <a:buFont typeface="Arial"/>
              <a:buNone/>
            </a:pPr>
            <a:endParaRPr sz="1800" b="1">
              <a:solidFill>
                <a:schemeClr val="dk2"/>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5"/>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23" name="Google Shape;323;p25"/>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24" name="Google Shape;324;p25"/>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325" name="Google Shape;325;p25"/>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27</a:t>
            </a:fld>
            <a:endParaRPr sz="1800">
              <a:solidFill>
                <a:schemeClr val="dk1"/>
              </a:solidFill>
              <a:latin typeface="Arial"/>
              <a:ea typeface="Arial"/>
              <a:cs typeface="Arial"/>
              <a:sym typeface="Arial"/>
            </a:endParaRPr>
          </a:p>
        </p:txBody>
      </p:sp>
      <p:sp>
        <p:nvSpPr>
          <p:cNvPr id="326" name="Google Shape;326;p25"/>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327" name="Google Shape;327;p25"/>
          <p:cNvSpPr txBox="1"/>
          <p:nvPr>
            <p:custDataLst>
              <p:tags r:id="rId6"/>
            </p:custDataLst>
          </p:nvPr>
        </p:nvSpPr>
        <p:spPr>
          <a:xfrm>
            <a:off x="323528" y="1182241"/>
            <a:ext cx="8424936"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6. poursuivre une mission sociale qui lui soit propre et qui favorise la transformation sociale </a:t>
            </a:r>
            <a:endParaRPr sz="1800" b="1">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b="1">
                <a:solidFill>
                  <a:schemeClr val="dk2"/>
                </a:solidFill>
                <a:latin typeface="Arial"/>
                <a:ea typeface="Arial"/>
                <a:cs typeface="Arial"/>
                <a:sym typeface="Arial"/>
              </a:rPr>
              <a:t>La nature de la mission</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La mission </a:t>
            </a:r>
            <a:r>
              <a:rPr lang="fr-CA" sz="1800" b="1">
                <a:solidFill>
                  <a:schemeClr val="dk2"/>
                </a:solidFill>
                <a:latin typeface="Arial"/>
                <a:ea typeface="Arial"/>
                <a:cs typeface="Arial"/>
                <a:sym typeface="Arial"/>
              </a:rPr>
              <a:t>sociale</a:t>
            </a:r>
            <a:r>
              <a:rPr lang="fr-CA" sz="1800">
                <a:solidFill>
                  <a:schemeClr val="dk2"/>
                </a:solidFill>
                <a:latin typeface="Arial"/>
                <a:ea typeface="Arial"/>
                <a:cs typeface="Arial"/>
                <a:sym typeface="Arial"/>
              </a:rPr>
              <a:t> doit jouer un rôle prépondérant dans l’ensemble des activités d’un organisme </a:t>
            </a:r>
            <a:endParaRPr sz="18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Elle </a:t>
            </a:r>
            <a:r>
              <a:rPr lang="fr-CA" sz="1800" b="1">
                <a:solidFill>
                  <a:schemeClr val="dk2"/>
                </a:solidFill>
                <a:latin typeface="Arial"/>
                <a:ea typeface="Arial"/>
                <a:cs typeface="Arial"/>
                <a:sym typeface="Arial"/>
              </a:rPr>
              <a:t>lui est propre</a:t>
            </a:r>
            <a:r>
              <a:rPr lang="fr-CA" sz="1800">
                <a:solidFill>
                  <a:schemeClr val="dk2"/>
                </a:solidFill>
                <a:latin typeface="Arial"/>
                <a:ea typeface="Arial"/>
                <a:cs typeface="Arial"/>
                <a:sym typeface="Arial"/>
              </a:rPr>
              <a:t> et différente de celle des services publics</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Elle s’articule dans le contexte d’un processus de </a:t>
            </a:r>
            <a:r>
              <a:rPr lang="fr-CA" sz="1800" b="1">
                <a:solidFill>
                  <a:schemeClr val="dk2"/>
                </a:solidFill>
                <a:latin typeface="Arial"/>
                <a:ea typeface="Arial"/>
                <a:cs typeface="Arial"/>
                <a:sym typeface="Arial"/>
              </a:rPr>
              <a:t>prise en charge démocratique</a:t>
            </a:r>
            <a:r>
              <a:rPr lang="fr-CA" sz="1800">
                <a:solidFill>
                  <a:schemeClr val="dk2"/>
                </a:solidFill>
                <a:latin typeface="Arial"/>
                <a:ea typeface="Arial"/>
                <a:cs typeface="Arial"/>
                <a:sym typeface="Arial"/>
              </a:rPr>
              <a:t> par lequel la communauté manifeste sa volonté et sa capacité de définir elle-même la réponse à certains de ses besoins </a:t>
            </a:r>
            <a:endParaRPr sz="18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Elle est orientée vers la </a:t>
            </a:r>
            <a:r>
              <a:rPr lang="fr-CA" sz="1800" b="1">
                <a:solidFill>
                  <a:schemeClr val="dk2"/>
                </a:solidFill>
                <a:latin typeface="Arial"/>
                <a:ea typeface="Arial"/>
                <a:cs typeface="Arial"/>
                <a:sym typeface="Arial"/>
              </a:rPr>
              <a:t>transformation sociale </a:t>
            </a:r>
            <a:endParaRPr sz="1800">
              <a:solidFill>
                <a:schemeClr val="dk2"/>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b="1">
              <a:solidFill>
                <a:schemeClr val="dk2"/>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6"/>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33" name="Google Shape;333;p26"/>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34" name="Google Shape;334;p26"/>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335" name="Google Shape;335;p26"/>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28</a:t>
            </a:fld>
            <a:endParaRPr sz="1800">
              <a:solidFill>
                <a:schemeClr val="dk1"/>
              </a:solidFill>
              <a:latin typeface="Arial"/>
              <a:ea typeface="Arial"/>
              <a:cs typeface="Arial"/>
              <a:sym typeface="Arial"/>
            </a:endParaRPr>
          </a:p>
        </p:txBody>
      </p:sp>
      <p:sp>
        <p:nvSpPr>
          <p:cNvPr id="336" name="Google Shape;336;p26"/>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337" name="Google Shape;337;p26"/>
          <p:cNvSpPr txBox="1"/>
          <p:nvPr>
            <p:custDataLst>
              <p:tags r:id="rId6"/>
            </p:custDataLst>
          </p:nvPr>
        </p:nvSpPr>
        <p:spPr>
          <a:xfrm>
            <a:off x="323528" y="1182241"/>
            <a:ext cx="8424936"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6. poursuivre une mission sociale qui lui soit propre et qui favorise la transformation sociale </a:t>
            </a:r>
            <a:endParaRPr sz="1800" b="1">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b="1">
                <a:solidFill>
                  <a:schemeClr val="dk2"/>
                </a:solidFill>
                <a:latin typeface="Arial"/>
                <a:ea typeface="Arial"/>
                <a:cs typeface="Arial"/>
                <a:sym typeface="Arial"/>
              </a:rPr>
              <a:t>La nature des actions de l’organisme est influencée par la mission</a:t>
            </a:r>
            <a:endParaRPr sz="1600">
              <a:solidFill>
                <a:schemeClr val="dk2"/>
              </a:solidFill>
              <a:latin typeface="Arial"/>
              <a:ea typeface="Arial"/>
              <a:cs typeface="Arial"/>
              <a:sym typeface="Arial"/>
            </a:endParaRPr>
          </a:p>
          <a:p>
            <a:pPr marL="0" marR="0" lvl="0" indent="0" algn="l" rtl="0">
              <a:spcBef>
                <a:spcPts val="0"/>
              </a:spcBef>
              <a:spcAft>
                <a:spcPts val="0"/>
              </a:spcAft>
              <a:buNone/>
            </a:pPr>
            <a:r>
              <a:rPr lang="fr-CA" sz="1800" b="1">
                <a:solidFill>
                  <a:schemeClr val="dk2"/>
                </a:solidFill>
                <a:latin typeface="Arial"/>
                <a:ea typeface="Arial"/>
                <a:cs typeface="Arial"/>
                <a:sym typeface="Arial"/>
              </a:rPr>
              <a:t>	</a:t>
            </a:r>
            <a:endParaRPr sz="16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l’action </a:t>
            </a:r>
            <a:r>
              <a:rPr lang="fr-CA" sz="1800" b="1">
                <a:solidFill>
                  <a:schemeClr val="dk2"/>
                </a:solidFill>
                <a:latin typeface="Arial"/>
                <a:ea typeface="Arial"/>
                <a:cs typeface="Arial"/>
                <a:sym typeface="Arial"/>
              </a:rPr>
              <a:t>n’est pas que curative</a:t>
            </a:r>
            <a:r>
              <a:rPr lang="fr-CA" sz="1800">
                <a:solidFill>
                  <a:schemeClr val="dk2"/>
                </a:solidFill>
                <a:latin typeface="Arial"/>
                <a:ea typeface="Arial"/>
                <a:cs typeface="Arial"/>
                <a:sym typeface="Arial"/>
              </a:rPr>
              <a:t>; elle est également </a:t>
            </a:r>
            <a:r>
              <a:rPr lang="fr-CA" sz="1800" b="1">
                <a:solidFill>
                  <a:schemeClr val="dk2"/>
                </a:solidFill>
                <a:latin typeface="Arial"/>
                <a:ea typeface="Arial"/>
                <a:cs typeface="Arial"/>
                <a:sym typeface="Arial"/>
              </a:rPr>
              <a:t>préventive</a:t>
            </a:r>
            <a:endParaRPr sz="16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l’approche d’intervention </a:t>
            </a:r>
            <a:r>
              <a:rPr lang="fr-CA" sz="1800" b="1">
                <a:solidFill>
                  <a:schemeClr val="dk2"/>
                </a:solidFill>
                <a:latin typeface="Arial"/>
                <a:ea typeface="Arial"/>
                <a:cs typeface="Arial"/>
                <a:sym typeface="Arial"/>
              </a:rPr>
              <a:t>ne se limite pas à la stricte livraison d’un service</a:t>
            </a:r>
            <a:r>
              <a:rPr lang="fr-CA" sz="1800">
                <a:solidFill>
                  <a:schemeClr val="dk2"/>
                </a:solidFill>
                <a:latin typeface="Arial"/>
                <a:ea typeface="Arial"/>
                <a:cs typeface="Arial"/>
                <a:sym typeface="Arial"/>
              </a:rPr>
              <a:t> quelconque</a:t>
            </a:r>
            <a:endParaRPr sz="16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Les modes d’intervention favorisés visent à </a:t>
            </a:r>
            <a:r>
              <a:rPr lang="fr-CA" sz="1800" b="1">
                <a:solidFill>
                  <a:schemeClr val="dk2"/>
                </a:solidFill>
                <a:latin typeface="Arial"/>
                <a:ea typeface="Arial"/>
                <a:cs typeface="Arial"/>
                <a:sym typeface="Arial"/>
              </a:rPr>
              <a:t>développer la capacité individuelle et collective d’agir </a:t>
            </a:r>
            <a:endParaRPr sz="1800" b="1">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La </a:t>
            </a:r>
            <a:r>
              <a:rPr lang="fr-CA" sz="1800" b="1">
                <a:solidFill>
                  <a:schemeClr val="dk2"/>
                </a:solidFill>
                <a:latin typeface="Arial"/>
                <a:ea typeface="Arial"/>
                <a:cs typeface="Arial"/>
                <a:sym typeface="Arial"/>
              </a:rPr>
              <a:t>transformation sociale</a:t>
            </a:r>
            <a:r>
              <a:rPr lang="fr-CA" sz="1800">
                <a:solidFill>
                  <a:schemeClr val="dk2"/>
                </a:solidFill>
                <a:latin typeface="Arial"/>
                <a:ea typeface="Arial"/>
                <a:cs typeface="Arial"/>
                <a:sym typeface="Arial"/>
              </a:rPr>
              <a:t> </a:t>
            </a:r>
            <a:r>
              <a:rPr lang="fr-CA" sz="1800" b="1">
                <a:solidFill>
                  <a:schemeClr val="dk2"/>
                </a:solidFill>
                <a:latin typeface="Arial"/>
                <a:ea typeface="Arial"/>
                <a:cs typeface="Arial"/>
                <a:sym typeface="Arial"/>
              </a:rPr>
              <a:t>est le résultat recherché</a:t>
            </a:r>
            <a:r>
              <a:rPr lang="fr-CA" sz="1800">
                <a:solidFill>
                  <a:schemeClr val="dk2"/>
                </a:solidFill>
                <a:latin typeface="Arial"/>
                <a:ea typeface="Arial"/>
                <a:cs typeface="Arial"/>
                <a:sym typeface="Arial"/>
              </a:rPr>
              <a:t> de ce processus qui fait largement appel à la </a:t>
            </a:r>
            <a:r>
              <a:rPr lang="fr-CA" sz="1800" b="1">
                <a:solidFill>
                  <a:schemeClr val="dk2"/>
                </a:solidFill>
                <a:latin typeface="Arial"/>
                <a:ea typeface="Arial"/>
                <a:cs typeface="Arial"/>
                <a:sym typeface="Arial"/>
              </a:rPr>
              <a:t>sensibilisation</a:t>
            </a:r>
            <a:r>
              <a:rPr lang="fr-CA" sz="1800">
                <a:solidFill>
                  <a:schemeClr val="dk2"/>
                </a:solidFill>
                <a:latin typeface="Arial"/>
                <a:ea typeface="Arial"/>
                <a:cs typeface="Arial"/>
                <a:sym typeface="Arial"/>
              </a:rPr>
              <a:t>, à </a:t>
            </a:r>
            <a:r>
              <a:rPr lang="fr-CA" sz="1800" b="1">
                <a:solidFill>
                  <a:schemeClr val="dk2"/>
                </a:solidFill>
                <a:latin typeface="Arial"/>
                <a:ea typeface="Arial"/>
                <a:cs typeface="Arial"/>
                <a:sym typeface="Arial"/>
              </a:rPr>
              <a:t>l’information</a:t>
            </a:r>
            <a:r>
              <a:rPr lang="fr-CA" sz="1800">
                <a:solidFill>
                  <a:schemeClr val="dk2"/>
                </a:solidFill>
                <a:latin typeface="Arial"/>
                <a:ea typeface="Arial"/>
                <a:cs typeface="Arial"/>
                <a:sym typeface="Arial"/>
              </a:rPr>
              <a:t>, à </a:t>
            </a:r>
            <a:r>
              <a:rPr lang="fr-CA" sz="1800" b="1">
                <a:solidFill>
                  <a:schemeClr val="dk2"/>
                </a:solidFill>
                <a:latin typeface="Arial"/>
                <a:ea typeface="Arial"/>
                <a:cs typeface="Arial"/>
                <a:sym typeface="Arial"/>
              </a:rPr>
              <a:t>l’éducation populaire</a:t>
            </a:r>
            <a:r>
              <a:rPr lang="fr-CA" sz="1800">
                <a:solidFill>
                  <a:schemeClr val="dk2"/>
                </a:solidFill>
                <a:latin typeface="Arial"/>
                <a:ea typeface="Arial"/>
                <a:cs typeface="Arial"/>
                <a:sym typeface="Arial"/>
              </a:rPr>
              <a:t> et à la </a:t>
            </a:r>
            <a:r>
              <a:rPr lang="fr-CA" sz="1800" b="1">
                <a:solidFill>
                  <a:schemeClr val="dk2"/>
                </a:solidFill>
                <a:latin typeface="Arial"/>
                <a:ea typeface="Arial"/>
                <a:cs typeface="Arial"/>
                <a:sym typeface="Arial"/>
              </a:rPr>
              <a:t>défense collective des droits</a:t>
            </a:r>
            <a:r>
              <a:rPr lang="fr-CA" sz="1800">
                <a:solidFill>
                  <a:schemeClr val="dk2"/>
                </a:solidFill>
                <a:latin typeface="Arial"/>
                <a:ea typeface="Arial"/>
                <a:cs typeface="Arial"/>
                <a:sym typeface="Arial"/>
              </a:rPr>
              <a:t>. </a:t>
            </a:r>
            <a:endParaRPr sz="1800" b="1">
              <a:solidFill>
                <a:schemeClr val="dk2"/>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a:extLst>
            <a:ext uri="{FF2B5EF4-FFF2-40B4-BE49-F238E27FC236}">
              <a16:creationId xmlns:a16="http://schemas.microsoft.com/office/drawing/2014/main" id="{5DAC1BD8-5858-F7B3-60C6-45D32EA28F00}"/>
            </a:ext>
          </a:extLst>
        </p:cNvPr>
        <p:cNvGrpSpPr/>
        <p:nvPr/>
      </p:nvGrpSpPr>
      <p:grpSpPr>
        <a:xfrm>
          <a:off x="0" y="0"/>
          <a:ext cx="0" cy="0"/>
          <a:chOff x="0" y="0"/>
          <a:chExt cx="0" cy="0"/>
        </a:xfrm>
      </p:grpSpPr>
      <p:sp>
        <p:nvSpPr>
          <p:cNvPr id="332" name="Google Shape;332;p26">
            <a:extLst>
              <a:ext uri="{FF2B5EF4-FFF2-40B4-BE49-F238E27FC236}">
                <a16:creationId xmlns:a16="http://schemas.microsoft.com/office/drawing/2014/main" id="{410D0588-E319-8CA4-FBA9-F955216F5259}"/>
              </a:ext>
            </a:extLst>
          </p:cNvPr>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33" name="Google Shape;333;p26">
            <a:extLst>
              <a:ext uri="{FF2B5EF4-FFF2-40B4-BE49-F238E27FC236}">
                <a16:creationId xmlns:a16="http://schemas.microsoft.com/office/drawing/2014/main" id="{1C247EF6-75D2-1386-1B25-89F654A348B3}"/>
              </a:ext>
            </a:extLst>
          </p:cNvPr>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34" name="Google Shape;334;p26">
            <a:extLst>
              <a:ext uri="{FF2B5EF4-FFF2-40B4-BE49-F238E27FC236}">
                <a16:creationId xmlns:a16="http://schemas.microsoft.com/office/drawing/2014/main" id="{B3FC4A48-36B3-3124-CAF0-85C4B642720A}"/>
              </a:ext>
            </a:extLst>
          </p:cNvPr>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335" name="Google Shape;335;p26">
            <a:extLst>
              <a:ext uri="{FF2B5EF4-FFF2-40B4-BE49-F238E27FC236}">
                <a16:creationId xmlns:a16="http://schemas.microsoft.com/office/drawing/2014/main" id="{57EA809F-81BB-2842-32A8-1B2A659EFFA6}"/>
              </a:ext>
            </a:extLst>
          </p:cNvPr>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29</a:t>
            </a:fld>
            <a:endParaRPr sz="1800">
              <a:solidFill>
                <a:schemeClr val="dk1"/>
              </a:solidFill>
              <a:latin typeface="Arial"/>
              <a:ea typeface="Arial"/>
              <a:cs typeface="Arial"/>
              <a:sym typeface="Arial"/>
            </a:endParaRPr>
          </a:p>
        </p:txBody>
      </p:sp>
      <p:sp>
        <p:nvSpPr>
          <p:cNvPr id="336" name="Google Shape;336;p26">
            <a:extLst>
              <a:ext uri="{FF2B5EF4-FFF2-40B4-BE49-F238E27FC236}">
                <a16:creationId xmlns:a16="http://schemas.microsoft.com/office/drawing/2014/main" id="{A940098F-B043-027F-1D86-B69F191DCF3D}"/>
              </a:ext>
            </a:extLst>
          </p:cNvPr>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337" name="Google Shape;337;p26">
            <a:extLst>
              <a:ext uri="{FF2B5EF4-FFF2-40B4-BE49-F238E27FC236}">
                <a16:creationId xmlns:a16="http://schemas.microsoft.com/office/drawing/2014/main" id="{B2829C7D-71DE-AE3A-099D-A713A0E0B137}"/>
              </a:ext>
            </a:extLst>
          </p:cNvPr>
          <p:cNvSpPr txBox="1"/>
          <p:nvPr>
            <p:custDataLst>
              <p:tags r:id="rId6"/>
            </p:custDataLst>
          </p:nvPr>
        </p:nvSpPr>
        <p:spPr>
          <a:xfrm>
            <a:off x="323528" y="1182241"/>
            <a:ext cx="8424936"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6. poursuivre une mission sociale qui lui soit propre et qui favorise la transformation sociale </a:t>
            </a:r>
          </a:p>
          <a:p>
            <a:pPr marL="0" marR="0" lvl="0" indent="0" algn="l" rtl="0">
              <a:spcBef>
                <a:spcPts val="0"/>
              </a:spcBef>
              <a:spcAft>
                <a:spcPts val="0"/>
              </a:spcAft>
              <a:buNone/>
            </a:pPr>
            <a:endParaRPr lang="fr-FR" sz="1800">
              <a:solidFill>
                <a:schemeClr val="dk2"/>
              </a:solidFill>
              <a:latin typeface="Arial"/>
              <a:ea typeface="Arial"/>
              <a:cs typeface="Arial"/>
              <a:sym typeface="Arial"/>
            </a:endParaRPr>
          </a:p>
          <a:p>
            <a:pPr marL="0" marR="0" lvl="0" indent="0" algn="l" rtl="0">
              <a:spcBef>
                <a:spcPts val="0"/>
              </a:spcBef>
              <a:spcAft>
                <a:spcPts val="0"/>
              </a:spcAft>
              <a:buNone/>
            </a:pPr>
            <a:r>
              <a:rPr lang="fr-FR" sz="1800" b="1">
                <a:solidFill>
                  <a:schemeClr val="dk2"/>
                </a:solidFill>
                <a:latin typeface="Arial"/>
                <a:ea typeface="Arial"/>
                <a:cs typeface="Arial"/>
                <a:sym typeface="Arial"/>
              </a:rPr>
              <a:t>Exemples</a:t>
            </a:r>
            <a:r>
              <a:rPr lang="fr-FR" sz="1800">
                <a:solidFill>
                  <a:schemeClr val="dk2"/>
                </a:solidFill>
                <a:latin typeface="Arial"/>
                <a:ea typeface="Arial"/>
                <a:cs typeface="Arial"/>
                <a:sym typeface="Arial"/>
              </a:rPr>
              <a:t> </a:t>
            </a:r>
            <a:endParaRPr lang="fr-FR" sz="1800"/>
          </a:p>
          <a:p>
            <a:pPr marL="285750" marR="0" lvl="0" indent="-285750" algn="l" rtl="0">
              <a:spcBef>
                <a:spcPts val="0"/>
              </a:spcBef>
              <a:spcAft>
                <a:spcPts val="0"/>
              </a:spcAft>
              <a:buClr>
                <a:schemeClr val="dk2"/>
              </a:buClr>
              <a:buSzPts val="1800"/>
              <a:buFont typeface="Arial"/>
              <a:buChar char="•"/>
            </a:pPr>
            <a:r>
              <a:rPr lang="fr-FR" sz="1800">
                <a:solidFill>
                  <a:schemeClr val="dk2"/>
                </a:solidFill>
                <a:latin typeface="Arial"/>
                <a:ea typeface="Arial"/>
                <a:cs typeface="Arial"/>
                <a:sym typeface="Arial"/>
              </a:rPr>
              <a:t>L’organisme participe à des actions de sensibilisation, destinées à informer la population et influencer l’opinion publique.</a:t>
            </a:r>
            <a:endParaRPr lang="fr-FR" sz="1800"/>
          </a:p>
          <a:p>
            <a:pPr marL="285750" marR="0" lvl="0" indent="-285750" algn="l" rtl="0">
              <a:spcBef>
                <a:spcPts val="0"/>
              </a:spcBef>
              <a:spcAft>
                <a:spcPts val="0"/>
              </a:spcAft>
              <a:buClr>
                <a:schemeClr val="dk2"/>
              </a:buClr>
              <a:buSzPts val="1800"/>
              <a:buFont typeface="Arial"/>
              <a:buChar char="•"/>
            </a:pPr>
            <a:r>
              <a:rPr lang="fr-FR" sz="1800">
                <a:solidFill>
                  <a:schemeClr val="dk2"/>
                </a:solidFill>
                <a:latin typeface="Arial"/>
                <a:ea typeface="Arial"/>
                <a:cs typeface="Arial"/>
                <a:sym typeface="Arial"/>
              </a:rPr>
              <a:t>Il répond aux besoins de la communauté visée, entre autres en initiant ou participant  à des luttes visant des changements à caractère politique ou conduisant à une plus grande justice sociale et au respect des droits des citoyen-ne-s </a:t>
            </a:r>
            <a:endParaRPr lang="fr-FR" sz="1800"/>
          </a:p>
          <a:p>
            <a:pPr marL="285750" marR="0" lvl="0" indent="-285750" algn="l" rtl="0">
              <a:spcBef>
                <a:spcPts val="0"/>
              </a:spcBef>
              <a:spcAft>
                <a:spcPts val="0"/>
              </a:spcAft>
              <a:buClr>
                <a:schemeClr val="dk2"/>
              </a:buClr>
              <a:buSzPts val="1800"/>
              <a:buFont typeface="Arial"/>
              <a:buChar char="•"/>
            </a:pPr>
            <a:r>
              <a:rPr lang="fr-FR" sz="1800">
                <a:solidFill>
                  <a:schemeClr val="dk2"/>
                </a:solidFill>
                <a:latin typeface="Arial"/>
                <a:ea typeface="Arial"/>
                <a:cs typeface="Arial"/>
                <a:sym typeface="Arial"/>
              </a:rPr>
              <a:t>Il contribue à l’amélioration des conditions de vie</a:t>
            </a:r>
            <a:endParaRPr lang="fr-FR" sz="1800"/>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65399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C195979-A706-E43F-8DBD-09B21C5D8EC2}"/>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CA6A2682-06A8-E2A3-F008-7670FD1363BB}"/>
              </a:ext>
            </a:extLst>
          </p:cNvPr>
          <p:cNvSpPr txBox="1"/>
          <p:nvPr>
            <p:custDataLst>
              <p:tags r:id="rId1"/>
            </p:custDataLst>
          </p:nvPr>
        </p:nvSpPr>
        <p:spPr>
          <a:xfrm>
            <a:off x="5004198" y="1013222"/>
            <a:ext cx="2268140" cy="230802"/>
          </a:xfrm>
          <a:prstGeom prst="rect">
            <a:avLst/>
          </a:prstGeom>
          <a:noFill/>
          <a:ln>
            <a:noFill/>
          </a:ln>
        </p:spPr>
        <p:txBody>
          <a:bodyPr spcFirstLastPara="1" wrap="square" lIns="68569" tIns="34275" rIns="68569" bIns="34275" anchor="t" anchorCtr="0">
            <a:spAutoFit/>
          </a:bodyPr>
          <a:lstStyle/>
          <a:p>
            <a:pPr>
              <a:buClr>
                <a:schemeClr val="dk1"/>
              </a:buClr>
              <a:buSzPts val="1800"/>
            </a:pPr>
            <a:endParaRPr sz="1050">
              <a:solidFill>
                <a:schemeClr val="dk1"/>
              </a:solidFill>
            </a:endParaRPr>
          </a:p>
        </p:txBody>
      </p:sp>
      <p:sp>
        <p:nvSpPr>
          <p:cNvPr id="110" name="Google Shape;110;p3">
            <a:extLst>
              <a:ext uri="{FF2B5EF4-FFF2-40B4-BE49-F238E27FC236}">
                <a16:creationId xmlns:a16="http://schemas.microsoft.com/office/drawing/2014/main" id="{CED5B49C-C081-E824-0BEB-B4827E5CF5AB}"/>
              </a:ext>
            </a:extLst>
          </p:cNvPr>
          <p:cNvSpPr txBox="1"/>
          <p:nvPr>
            <p:custDataLst>
              <p:tags r:id="rId2"/>
            </p:custDataLst>
          </p:nvPr>
        </p:nvSpPr>
        <p:spPr>
          <a:xfrm>
            <a:off x="4356496" y="1035844"/>
            <a:ext cx="3509963" cy="485775"/>
          </a:xfrm>
          <a:prstGeom prst="rect">
            <a:avLst/>
          </a:prstGeom>
          <a:noFill/>
          <a:ln>
            <a:noFill/>
          </a:ln>
        </p:spPr>
        <p:txBody>
          <a:bodyPr spcFirstLastPara="1" wrap="square" lIns="68569" tIns="34275" rIns="68569" bIns="34275" anchor="t" anchorCtr="0">
            <a:noAutofit/>
          </a:bodyPr>
          <a:lstStyle/>
          <a:p>
            <a:pPr>
              <a:buClr>
                <a:schemeClr val="dk1"/>
              </a:buClr>
              <a:buSzPts val="1800"/>
            </a:pPr>
            <a:endParaRPr sz="1050">
              <a:solidFill>
                <a:schemeClr val="dk1"/>
              </a:solidFill>
            </a:endParaRPr>
          </a:p>
        </p:txBody>
      </p:sp>
      <p:sp>
        <p:nvSpPr>
          <p:cNvPr id="111" name="Google Shape;111;p3">
            <a:extLst>
              <a:ext uri="{FF2B5EF4-FFF2-40B4-BE49-F238E27FC236}">
                <a16:creationId xmlns:a16="http://schemas.microsoft.com/office/drawing/2014/main" id="{828C7A94-F263-A14D-8205-A5FC96E40423}"/>
              </a:ext>
            </a:extLst>
          </p:cNvPr>
          <p:cNvSpPr txBox="1">
            <a:spLocks noGrp="1"/>
          </p:cNvSpPr>
          <p:nvPr>
            <p:ph type="body" idx="1"/>
            <p:custDataLst>
              <p:tags r:id="rId3"/>
            </p:custDataLst>
          </p:nvPr>
        </p:nvSpPr>
        <p:spPr>
          <a:xfrm>
            <a:off x="1143000" y="1052514"/>
            <a:ext cx="6723459" cy="1188244"/>
          </a:xfrm>
          <a:prstGeom prst="rect">
            <a:avLst/>
          </a:prstGeom>
          <a:noFill/>
          <a:ln>
            <a:noFill/>
          </a:ln>
        </p:spPr>
        <p:txBody>
          <a:bodyPr spcFirstLastPara="1" vert="horz" wrap="square" lIns="68569" tIns="34275" rIns="68569" bIns="34275" rtlCol="0" anchor="t" anchorCtr="0">
            <a:noAutofit/>
          </a:bodyPr>
          <a:lstStyle/>
          <a:p>
            <a:pPr marL="204788" indent="-204788" algn="r">
              <a:spcBef>
                <a:spcPts val="0"/>
              </a:spcBef>
              <a:buClr>
                <a:schemeClr val="accent1"/>
              </a:buClr>
              <a:buSzPts val="3000"/>
              <a:buNone/>
            </a:pPr>
            <a:r>
              <a:rPr lang="fr-CA" sz="2250" i="1" dirty="0">
                <a:solidFill>
                  <a:srgbClr val="C00000"/>
                </a:solidFill>
              </a:rPr>
              <a:t>L’ACA CHEZ LES OCASSS</a:t>
            </a:r>
            <a:endParaRPr dirty="0">
              <a:solidFill>
                <a:srgbClr val="C00000"/>
              </a:solidFill>
            </a:endParaRPr>
          </a:p>
        </p:txBody>
      </p:sp>
      <p:sp>
        <p:nvSpPr>
          <p:cNvPr id="112" name="Google Shape;112;p3">
            <a:extLst>
              <a:ext uri="{FF2B5EF4-FFF2-40B4-BE49-F238E27FC236}">
                <a16:creationId xmlns:a16="http://schemas.microsoft.com/office/drawing/2014/main" id="{4E2C7CDC-862E-076B-3BA0-1674818F58EE}"/>
              </a:ext>
            </a:extLst>
          </p:cNvPr>
          <p:cNvSpPr txBox="1"/>
          <p:nvPr>
            <p:custDataLst>
              <p:tags r:id="rId4"/>
            </p:custDataLst>
          </p:nvPr>
        </p:nvSpPr>
        <p:spPr>
          <a:xfrm>
            <a:off x="4136231" y="5544741"/>
            <a:ext cx="871538" cy="273844"/>
          </a:xfrm>
          <a:prstGeom prst="rect">
            <a:avLst/>
          </a:prstGeom>
          <a:noFill/>
          <a:ln>
            <a:noFill/>
          </a:ln>
        </p:spPr>
        <p:txBody>
          <a:bodyPr spcFirstLastPara="1" wrap="square" lIns="68569" tIns="34275" rIns="68569" bIns="34275" anchor="ctr" anchorCtr="0">
            <a:noAutofit/>
          </a:bodyPr>
          <a:lstStyle/>
          <a:p>
            <a:pPr algn="ctr">
              <a:buClr>
                <a:schemeClr val="dk2"/>
              </a:buClr>
              <a:buSzPts val="1000"/>
            </a:pPr>
            <a:fld id="{00000000-1234-1234-1234-123412341234}" type="slidenum">
              <a:rPr lang="fr-CA" sz="750">
                <a:solidFill>
                  <a:schemeClr val="dk2"/>
                </a:solidFill>
              </a:rPr>
              <a:pPr algn="ctr">
                <a:buClr>
                  <a:schemeClr val="dk2"/>
                </a:buClr>
                <a:buSzPts val="1000"/>
              </a:pPr>
              <a:t>3</a:t>
            </a:fld>
            <a:endParaRPr sz="1050">
              <a:solidFill>
                <a:schemeClr val="dk1"/>
              </a:solidFill>
            </a:endParaRPr>
          </a:p>
        </p:txBody>
      </p:sp>
      <p:sp>
        <p:nvSpPr>
          <p:cNvPr id="118" name="Google Shape;118;p3">
            <a:extLst>
              <a:ext uri="{FF2B5EF4-FFF2-40B4-BE49-F238E27FC236}">
                <a16:creationId xmlns:a16="http://schemas.microsoft.com/office/drawing/2014/main" id="{7BB04F0D-6C1B-A489-D4EB-E8CE5F080BCE}"/>
              </a:ext>
            </a:extLst>
          </p:cNvPr>
          <p:cNvSpPr/>
          <p:nvPr>
            <p:custDataLst>
              <p:tags r:id="rId5"/>
            </p:custDataLst>
          </p:nvPr>
        </p:nvSpPr>
        <p:spPr>
          <a:xfrm>
            <a:off x="1913415" y="1946407"/>
            <a:ext cx="5317169" cy="3393206"/>
          </a:xfrm>
          <a:prstGeom prst="rect">
            <a:avLst/>
          </a:prstGeom>
          <a:noFill/>
          <a:ln>
            <a:noFill/>
          </a:ln>
        </p:spPr>
        <p:txBody>
          <a:bodyPr spcFirstLastPara="1" wrap="square" lIns="68569" tIns="34275" rIns="68569" bIns="34275" anchor="t" anchorCtr="0">
            <a:spAutoFit/>
          </a:bodyPr>
          <a:lstStyle/>
          <a:p>
            <a:r>
              <a:rPr lang="fr-CA" sz="1800" b="1" dirty="0">
                <a:solidFill>
                  <a:srgbClr val="3B481E"/>
                </a:solidFill>
              </a:rPr>
              <a:t>Contexte du projet</a:t>
            </a:r>
          </a:p>
          <a:p>
            <a:endParaRPr lang="fr-CA" sz="1800" b="1" dirty="0">
              <a:solidFill>
                <a:srgbClr val="3B481E"/>
              </a:solidFill>
            </a:endParaRPr>
          </a:p>
          <a:p>
            <a:r>
              <a:rPr lang="fr-CA" sz="1800" dirty="0">
                <a:solidFill>
                  <a:schemeClr val="bg2"/>
                </a:solidFill>
                <a:latin typeface="Arial" panose="020B0604020202020204" pitchFamily="34" charset="0"/>
                <a:cs typeface="Arial" panose="020B0604020202020204" pitchFamily="34" charset="0"/>
              </a:rPr>
              <a:t>Les 8 critères de l’action communautaire autonome (ACA) seront progressivement tous intégrés au Programme de soutien aux organismes communautaires (PSOC-mission globale).</a:t>
            </a:r>
          </a:p>
          <a:p>
            <a:endParaRPr lang="fr-CA" sz="1800" dirty="0">
              <a:solidFill>
                <a:schemeClr val="bg2"/>
              </a:solidFill>
              <a:latin typeface="Arial" panose="020B0604020202020204" pitchFamily="34" charset="0"/>
              <a:cs typeface="Arial" panose="020B0604020202020204" pitchFamily="34" charset="0"/>
            </a:endParaRPr>
          </a:p>
          <a:p>
            <a:r>
              <a:rPr lang="fr-CA" sz="1800" dirty="0">
                <a:solidFill>
                  <a:schemeClr val="bg2"/>
                </a:solidFill>
                <a:latin typeface="Arial" panose="020B0604020202020204" pitchFamily="34" charset="0"/>
                <a:cs typeface="Arial" panose="020B0604020202020204" pitchFamily="34" charset="0"/>
              </a:rPr>
              <a:t>Demande historique de la Table: une occasion de renforcer l’ACA chez les OCASSS et fait suite au processus débuté en 2015.</a:t>
            </a:r>
          </a:p>
          <a:p>
            <a:endParaRPr lang="fr-CA" sz="1800" dirty="0">
              <a:solidFill>
                <a:srgbClr val="3B481E"/>
              </a:solidFill>
            </a:endParaRPr>
          </a:p>
        </p:txBody>
      </p:sp>
    </p:spTree>
    <p:extLst>
      <p:ext uri="{BB962C8B-B14F-4D97-AF65-F5344CB8AC3E}">
        <p14:creationId xmlns:p14="http://schemas.microsoft.com/office/powerpoint/2010/main" val="399387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8"/>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53" name="Google Shape;353;p28"/>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54" name="Google Shape;354;p28"/>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355" name="Google Shape;355;p28"/>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30</a:t>
            </a:fld>
            <a:endParaRPr sz="1800">
              <a:solidFill>
                <a:schemeClr val="dk1"/>
              </a:solidFill>
              <a:latin typeface="Arial"/>
              <a:ea typeface="Arial"/>
              <a:cs typeface="Arial"/>
              <a:sym typeface="Arial"/>
            </a:endParaRPr>
          </a:p>
        </p:txBody>
      </p:sp>
      <p:sp>
        <p:nvSpPr>
          <p:cNvPr id="356" name="Google Shape;356;p28"/>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357" name="Google Shape;357;p28"/>
          <p:cNvSpPr txBox="1"/>
          <p:nvPr>
            <p:custDataLst>
              <p:tags r:id="rId6"/>
            </p:custDataLst>
          </p:nvPr>
        </p:nvSpPr>
        <p:spPr>
          <a:xfrm>
            <a:off x="323528" y="1182241"/>
            <a:ext cx="8424936" cy="36009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7. faire preuve de pratiques citoyennes et d’approches larges axées sur la globalité de la problématique abordée </a:t>
            </a: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a:solidFill>
                  <a:schemeClr val="dk2"/>
                </a:solidFill>
                <a:latin typeface="Arial"/>
                <a:ea typeface="Arial"/>
                <a:cs typeface="Arial"/>
                <a:sym typeface="Arial"/>
              </a:rPr>
              <a:t> </a:t>
            </a:r>
            <a:endParaRPr sz="1800">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ctr" rtl="0">
              <a:spcBef>
                <a:spcPts val="0"/>
              </a:spcBef>
              <a:spcAft>
                <a:spcPts val="0"/>
              </a:spcAft>
              <a:buNone/>
            </a:pPr>
            <a:r>
              <a:rPr lang="fr-CA" sz="1200" b="1">
                <a:solidFill>
                  <a:schemeClr val="dk2"/>
                </a:solidFill>
                <a:latin typeface="Arial"/>
                <a:ea typeface="Arial"/>
                <a:cs typeface="Arial"/>
                <a:sym typeface="Arial"/>
              </a:rPr>
              <a:t>Des approches qui peuvent susciter la transformation sociale</a:t>
            </a:r>
            <a:endParaRPr sz="1200">
              <a:solidFill>
                <a:schemeClr val="dk2"/>
              </a:solidFill>
              <a:latin typeface="Arial"/>
              <a:ea typeface="Arial"/>
              <a:cs typeface="Arial"/>
              <a:sym typeface="Arial"/>
            </a:endParaRPr>
          </a:p>
          <a:p>
            <a:pPr marL="0" marR="0" lvl="0" indent="0" algn="ctr" rtl="0">
              <a:spcBef>
                <a:spcPts val="0"/>
              </a:spcBef>
              <a:spcAft>
                <a:spcPts val="0"/>
              </a:spcAft>
              <a:buNone/>
            </a:pPr>
            <a:r>
              <a:rPr lang="fr-CA" sz="1200">
                <a:solidFill>
                  <a:schemeClr val="dk2"/>
                </a:solidFill>
                <a:latin typeface="Arial"/>
                <a:ea typeface="Arial"/>
                <a:cs typeface="Arial"/>
                <a:sym typeface="Arial"/>
              </a:rPr>
              <a:t>Ce critère recoupe la partie du critère précédent </a:t>
            </a:r>
            <a:r>
              <a:rPr lang="fr-CA" sz="1800">
                <a:solidFill>
                  <a:schemeClr val="dk2"/>
                </a:solidFill>
                <a:latin typeface="Arial"/>
                <a:ea typeface="Arial"/>
                <a:cs typeface="Arial"/>
                <a:sym typeface="Arial"/>
              </a:rPr>
              <a:t> </a:t>
            </a:r>
            <a:endParaRPr sz="1800">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b="1">
                <a:solidFill>
                  <a:schemeClr val="dk2"/>
                </a:solidFill>
                <a:latin typeface="Arial"/>
                <a:ea typeface="Arial"/>
                <a:cs typeface="Arial"/>
                <a:sym typeface="Arial"/>
              </a:rPr>
              <a:t>Pratiques citoyennes</a:t>
            </a: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a:solidFill>
                  <a:schemeClr val="dk2"/>
                </a:solidFill>
                <a:latin typeface="Arial"/>
                <a:ea typeface="Arial"/>
                <a:cs typeface="Arial"/>
                <a:sym typeface="Arial"/>
              </a:rPr>
              <a:t>Elles renvoient, en grande partie, à la volonté de </a:t>
            </a:r>
            <a:r>
              <a:rPr lang="fr-CA" sz="1800" b="1">
                <a:solidFill>
                  <a:schemeClr val="dk2"/>
                </a:solidFill>
                <a:latin typeface="Arial"/>
                <a:ea typeface="Arial"/>
                <a:cs typeface="Arial"/>
                <a:sym typeface="Arial"/>
              </a:rPr>
              <a:t>mobilise</a:t>
            </a:r>
            <a:r>
              <a:rPr lang="fr-CA" sz="1800">
                <a:solidFill>
                  <a:schemeClr val="dk2"/>
                </a:solidFill>
                <a:latin typeface="Arial"/>
                <a:ea typeface="Arial"/>
                <a:cs typeface="Arial"/>
                <a:sym typeface="Arial"/>
              </a:rPr>
              <a:t>r les citoyennes et les citoyens autour </a:t>
            </a:r>
            <a:r>
              <a:rPr lang="fr-CA" sz="1800" b="1">
                <a:solidFill>
                  <a:schemeClr val="dk2"/>
                </a:solidFill>
                <a:latin typeface="Arial"/>
                <a:ea typeface="Arial"/>
                <a:cs typeface="Arial"/>
                <a:sym typeface="Arial"/>
              </a:rPr>
              <a:t>d’enjeux collectifs</a:t>
            </a:r>
            <a:r>
              <a:rPr lang="fr-CA" sz="1800">
                <a:solidFill>
                  <a:schemeClr val="dk2"/>
                </a:solidFill>
                <a:latin typeface="Arial"/>
                <a:ea typeface="Arial"/>
                <a:cs typeface="Arial"/>
                <a:sym typeface="Arial"/>
              </a:rPr>
              <a:t>, de faire place à </a:t>
            </a:r>
            <a:r>
              <a:rPr lang="fr-CA" sz="1800" b="1">
                <a:solidFill>
                  <a:schemeClr val="dk2"/>
                </a:solidFill>
                <a:latin typeface="Arial"/>
                <a:ea typeface="Arial"/>
                <a:cs typeface="Arial"/>
                <a:sym typeface="Arial"/>
              </a:rPr>
              <a:t>leur initiative</a:t>
            </a:r>
            <a:r>
              <a:rPr lang="fr-CA" sz="1800">
                <a:solidFill>
                  <a:schemeClr val="dk2"/>
                </a:solidFill>
                <a:latin typeface="Arial"/>
                <a:ea typeface="Arial"/>
                <a:cs typeface="Arial"/>
                <a:sym typeface="Arial"/>
              </a:rPr>
              <a:t> et de </a:t>
            </a:r>
            <a:r>
              <a:rPr lang="fr-CA" sz="1800" b="1">
                <a:solidFill>
                  <a:schemeClr val="dk2"/>
                </a:solidFill>
                <a:latin typeface="Arial"/>
                <a:ea typeface="Arial"/>
                <a:cs typeface="Arial"/>
                <a:sym typeface="Arial"/>
              </a:rPr>
              <a:t>reconnaître leur expertise</a:t>
            </a:r>
            <a:r>
              <a:rPr lang="fr-CA" sz="1800">
                <a:solidFill>
                  <a:schemeClr val="dk2"/>
                </a:solidFill>
                <a:latin typeface="Arial"/>
                <a:ea typeface="Arial"/>
                <a:cs typeface="Arial"/>
                <a:sym typeface="Arial"/>
              </a:rPr>
              <a:t> (approche ‘’par, pour et avec’’).</a:t>
            </a:r>
            <a:endParaRPr sz="1800">
              <a:solidFill>
                <a:schemeClr val="dk2"/>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9"/>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63" name="Google Shape;363;p29"/>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64" name="Google Shape;364;p29"/>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365" name="Google Shape;365;p29"/>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31</a:t>
            </a:fld>
            <a:endParaRPr sz="1800">
              <a:solidFill>
                <a:schemeClr val="dk1"/>
              </a:solidFill>
              <a:latin typeface="Arial"/>
              <a:ea typeface="Arial"/>
              <a:cs typeface="Arial"/>
              <a:sym typeface="Arial"/>
            </a:endParaRPr>
          </a:p>
        </p:txBody>
      </p:sp>
      <p:sp>
        <p:nvSpPr>
          <p:cNvPr id="366" name="Google Shape;366;p29"/>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367" name="Google Shape;367;p29"/>
          <p:cNvSpPr txBox="1"/>
          <p:nvPr>
            <p:custDataLst>
              <p:tags r:id="rId6"/>
            </p:custDataLst>
          </p:nvPr>
        </p:nvSpPr>
        <p:spPr>
          <a:xfrm>
            <a:off x="323528" y="1182241"/>
            <a:ext cx="8424936"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7. faire preuve de pratiques citoyennes et d’approches larges axées sur la globalité de la problématique abordée </a:t>
            </a: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a:solidFill>
                  <a:schemeClr val="dk2"/>
                </a:solidFill>
                <a:latin typeface="Arial"/>
                <a:ea typeface="Arial"/>
                <a:cs typeface="Arial"/>
                <a:sym typeface="Arial"/>
              </a:rPr>
              <a:t> </a:t>
            </a:r>
            <a:endParaRPr/>
          </a:p>
          <a:p>
            <a:pPr marL="0" marR="0" lvl="0" indent="0" algn="l" rtl="0">
              <a:spcBef>
                <a:spcPts val="0"/>
              </a:spcBef>
              <a:spcAft>
                <a:spcPts val="0"/>
              </a:spcAft>
              <a:buNone/>
            </a:pPr>
            <a:r>
              <a:rPr lang="fr-CA" sz="1800" b="1">
                <a:solidFill>
                  <a:schemeClr val="dk2"/>
                </a:solidFill>
                <a:latin typeface="Arial"/>
                <a:ea typeface="Arial"/>
                <a:cs typeface="Arial"/>
                <a:sym typeface="Arial"/>
              </a:rPr>
              <a:t>Des approches larges axées sur la globalité des situations problématiques abordées</a:t>
            </a:r>
            <a:endParaRPr sz="18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L’aspect préventif est au centre de ces approches</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Elles font appel à </a:t>
            </a:r>
            <a:r>
              <a:rPr lang="fr-CA" sz="1800" b="1">
                <a:solidFill>
                  <a:schemeClr val="dk2"/>
                </a:solidFill>
                <a:latin typeface="Arial"/>
                <a:ea typeface="Arial"/>
                <a:cs typeface="Arial"/>
                <a:sym typeface="Arial"/>
              </a:rPr>
              <a:t>une vision globale des facteurs</a:t>
            </a:r>
            <a:r>
              <a:rPr lang="fr-CA" sz="1800">
                <a:solidFill>
                  <a:schemeClr val="dk2"/>
                </a:solidFill>
                <a:latin typeface="Arial"/>
                <a:ea typeface="Arial"/>
                <a:cs typeface="Arial"/>
                <a:sym typeface="Arial"/>
              </a:rPr>
              <a:t> influençant l’état d’une personne (ou d’un groupe de personnes), de ses besoins et de son bien-être (la personne est considérée dans son entièreté et non seulement en fonction d’une problématique spécifique).</a:t>
            </a:r>
            <a:endParaRPr sz="18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L’action de l’organisme indique une </a:t>
            </a:r>
            <a:r>
              <a:rPr lang="fr-CA" sz="1800" b="1">
                <a:solidFill>
                  <a:schemeClr val="dk2"/>
                </a:solidFill>
                <a:latin typeface="Arial"/>
                <a:ea typeface="Arial"/>
                <a:cs typeface="Arial"/>
                <a:sym typeface="Arial"/>
              </a:rPr>
              <a:t>volonté d’agir sur les causes</a:t>
            </a:r>
            <a:r>
              <a:rPr lang="fr-CA" sz="1800">
                <a:solidFill>
                  <a:schemeClr val="dk2"/>
                </a:solidFill>
                <a:latin typeface="Arial"/>
                <a:ea typeface="Arial"/>
                <a:cs typeface="Arial"/>
                <a:sym typeface="Arial"/>
              </a:rPr>
              <a:t> économiques, sociales, culturelles ou autres qui sont à la base de la situation des personnes auprès desquelles l’organisme intervient.</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73" name="Google Shape;373;p30"/>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74" name="Google Shape;374;p30"/>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375" name="Google Shape;375;p30"/>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32</a:t>
            </a:fld>
            <a:endParaRPr sz="1800">
              <a:solidFill>
                <a:schemeClr val="dk1"/>
              </a:solidFill>
              <a:latin typeface="Arial"/>
              <a:ea typeface="Arial"/>
              <a:cs typeface="Arial"/>
              <a:sym typeface="Arial"/>
            </a:endParaRPr>
          </a:p>
        </p:txBody>
      </p:sp>
      <p:sp>
        <p:nvSpPr>
          <p:cNvPr id="376" name="Google Shape;376;p30"/>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377" name="Google Shape;377;p30"/>
          <p:cNvSpPr txBox="1"/>
          <p:nvPr>
            <p:custDataLst>
              <p:tags r:id="rId6"/>
            </p:custDataLst>
          </p:nvPr>
        </p:nvSpPr>
        <p:spPr>
          <a:xfrm>
            <a:off x="323528" y="1182241"/>
            <a:ext cx="8424936"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7. faire preuve de pratiques citoyennes et d’approches larges axées sur la globalité de la problématique abordée </a:t>
            </a:r>
            <a:endParaRPr sz="1800">
              <a:solidFill>
                <a:schemeClr val="dk2"/>
              </a:solidFill>
              <a:latin typeface="Arial"/>
              <a:ea typeface="Arial"/>
              <a:cs typeface="Arial"/>
              <a:sym typeface="Arial"/>
            </a:endParaRPr>
          </a:p>
          <a:p>
            <a:pPr marL="0" marR="0" lvl="0" indent="0" algn="l" rtl="0">
              <a:spcBef>
                <a:spcPts val="0"/>
              </a:spcBef>
              <a:spcAft>
                <a:spcPts val="0"/>
              </a:spcAft>
              <a:buNone/>
            </a:pPr>
            <a:r>
              <a:rPr lang="fr-CA" sz="1800">
                <a:solidFill>
                  <a:schemeClr val="dk2"/>
                </a:solidFill>
                <a:latin typeface="Arial"/>
                <a:ea typeface="Arial"/>
                <a:cs typeface="Arial"/>
                <a:sym typeface="Arial"/>
              </a:rPr>
              <a:t> </a:t>
            </a:r>
            <a:endParaRPr/>
          </a:p>
          <a:p>
            <a:pPr marL="0" marR="0" lvl="0" indent="0" algn="l" rtl="0">
              <a:spcBef>
                <a:spcPts val="0"/>
              </a:spcBef>
              <a:spcAft>
                <a:spcPts val="0"/>
              </a:spcAft>
              <a:buNone/>
            </a:pPr>
            <a:r>
              <a:rPr lang="fr-CA" sz="1800" b="1">
                <a:solidFill>
                  <a:schemeClr val="dk2"/>
                </a:solidFill>
                <a:latin typeface="Arial"/>
                <a:ea typeface="Arial"/>
                <a:cs typeface="Arial"/>
                <a:sym typeface="Arial"/>
              </a:rPr>
              <a:t>Exemples</a:t>
            </a:r>
            <a:r>
              <a:rPr lang="fr-CA" sz="1800">
                <a:solidFill>
                  <a:schemeClr val="dk2"/>
                </a:solidFill>
                <a:latin typeface="Arial"/>
                <a:ea typeface="Arial"/>
                <a:cs typeface="Arial"/>
                <a:sym typeface="Arial"/>
              </a:rPr>
              <a:t> </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Sensibiliser/mobiliser les personnes visées autour d'enjeux collectifs  </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Participer à des actions pour revendiquer auprès des élu-e-s au sujet d’enjeux larges, au-delà des activités de son organisme </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Création d'outils, d'ateliers ou autre moyen d’éducation et d’information sur les problématiques vécues</a:t>
            </a:r>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Travail en collaboration et en solidarité avec d’autres ressources du milieu, en vue de réaliser votre approche globale, ou oriente vers d’autres ressources pour assurer la réponse à des aspects particuliers d’une situation qui ne relèvent pas de votre champ d’action</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83" name="Google Shape;383;p31"/>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84" name="Google Shape;384;p31"/>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385" name="Google Shape;385;p31"/>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33</a:t>
            </a:fld>
            <a:endParaRPr sz="1800">
              <a:solidFill>
                <a:schemeClr val="dk1"/>
              </a:solidFill>
              <a:latin typeface="Arial"/>
              <a:ea typeface="Arial"/>
              <a:cs typeface="Arial"/>
              <a:sym typeface="Arial"/>
            </a:endParaRPr>
          </a:p>
        </p:txBody>
      </p:sp>
      <p:sp>
        <p:nvSpPr>
          <p:cNvPr id="386" name="Google Shape;386;p31"/>
          <p:cNvSpPr txBox="1"/>
          <p:nvPr>
            <p:custDataLst>
              <p:tags r:id="rId5"/>
            </p:custDataLst>
          </p:nvPr>
        </p:nvSpPr>
        <p:spPr>
          <a:xfrm>
            <a:off x="517404" y="597506"/>
            <a:ext cx="8496300"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C00000"/>
              </a:buClr>
              <a:buSzPts val="3200"/>
              <a:buFont typeface="Arial"/>
              <a:buNone/>
            </a:pPr>
            <a:r>
              <a:rPr lang="fr-CA" sz="3200" b="1" i="0" u="none">
                <a:solidFill>
                  <a:srgbClr val="3B481E"/>
                </a:solidFill>
                <a:latin typeface="Arial"/>
                <a:ea typeface="Arial"/>
                <a:cs typeface="Arial"/>
                <a:sym typeface="Arial"/>
              </a:rPr>
              <a:t>Les critères d’ACA</a:t>
            </a:r>
            <a:r>
              <a:rPr lang="fr-CA" sz="2000">
                <a:solidFill>
                  <a:schemeClr val="dk1"/>
                </a:solidFill>
                <a:latin typeface="Arial"/>
                <a:ea typeface="Arial"/>
                <a:cs typeface="Arial"/>
                <a:sym typeface="Arial"/>
              </a:rPr>
              <a:t> </a:t>
            </a:r>
            <a:endParaRPr/>
          </a:p>
        </p:txBody>
      </p:sp>
      <p:sp>
        <p:nvSpPr>
          <p:cNvPr id="387" name="Google Shape;387;p31"/>
          <p:cNvSpPr txBox="1"/>
          <p:nvPr>
            <p:custDataLst>
              <p:tags r:id="rId6"/>
            </p:custDataLst>
          </p:nvPr>
        </p:nvSpPr>
        <p:spPr>
          <a:xfrm>
            <a:off x="323528" y="1182241"/>
            <a:ext cx="8424936"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chemeClr val="dk2"/>
                </a:solidFill>
                <a:latin typeface="Arial"/>
                <a:ea typeface="Arial"/>
                <a:cs typeface="Arial"/>
                <a:sym typeface="Arial"/>
              </a:rPr>
              <a:t>8. être dirigé par un conseil d’administration indépendant du réseau public</a:t>
            </a:r>
            <a:endParaRPr sz="1800">
              <a:solidFill>
                <a:schemeClr val="dk2"/>
              </a:solidFill>
              <a:latin typeface="Arial"/>
              <a:ea typeface="Arial"/>
              <a:cs typeface="Arial"/>
              <a:sym typeface="Arial"/>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800"/>
              <a:buFont typeface="Arial"/>
              <a:buChar char="•"/>
            </a:pPr>
            <a:r>
              <a:rPr lang="fr-CA" sz="1800">
                <a:solidFill>
                  <a:schemeClr val="dk2"/>
                </a:solidFill>
                <a:latin typeface="Arial"/>
                <a:ea typeface="Arial"/>
                <a:cs typeface="Arial"/>
                <a:sym typeface="Arial"/>
              </a:rPr>
              <a:t>Le réseau public n’est pas représenté aux instances décisionnelles. La « composition du conseil d’administration ne doit pas donner lieu à des conflits d’intérêts ou à une apparence de conflit d’intérêts, ni risquer de donner prise à des situations qui favorisent une ingérence administrative » de la part du réseau public ou de quelques bailleurs de fonds que ce soit.</a:t>
            </a:r>
            <a:endParaRPr/>
          </a:p>
          <a:p>
            <a:pPr marL="0" marR="0" lvl="0" indent="0" algn="l" rtl="0">
              <a:spcBef>
                <a:spcPts val="0"/>
              </a:spcBef>
              <a:spcAft>
                <a:spcPts val="0"/>
              </a:spcAft>
              <a:buNone/>
            </a:pPr>
            <a:r>
              <a:rPr lang="fr-CA" sz="1800">
                <a:solidFill>
                  <a:schemeClr val="dk2"/>
                </a:solidFill>
                <a:latin typeface="Arial"/>
                <a:ea typeface="Arial"/>
                <a:cs typeface="Arial"/>
                <a:sym typeface="Arial"/>
              </a:rPr>
              <a:t> </a:t>
            </a:r>
            <a:endParaRPr/>
          </a:p>
          <a:p>
            <a:pPr marL="0" marR="0" lvl="0" indent="0" algn="l" rtl="0">
              <a:spcBef>
                <a:spcPts val="0"/>
              </a:spcBef>
              <a:spcAft>
                <a:spcPts val="0"/>
              </a:spcAft>
              <a:buNone/>
            </a:pPr>
            <a:r>
              <a:rPr lang="fr-CA" sz="1800">
                <a:solidFill>
                  <a:schemeClr val="dk2"/>
                </a:solidFill>
                <a:latin typeface="Arial"/>
                <a:ea typeface="Arial"/>
                <a:cs typeface="Arial"/>
                <a:sym typeface="Arial"/>
              </a:rPr>
              <a:t> *Les personnes qui travaillent pour le</a:t>
            </a:r>
            <a:endParaRPr/>
          </a:p>
          <a:p>
            <a:pPr marL="0" marR="0" lvl="0" indent="0" algn="l" rtl="0">
              <a:spcBef>
                <a:spcPts val="0"/>
              </a:spcBef>
              <a:spcAft>
                <a:spcPts val="0"/>
              </a:spcAft>
              <a:buNone/>
            </a:pPr>
            <a:r>
              <a:rPr lang="fr-CA" sz="1800">
                <a:solidFill>
                  <a:schemeClr val="dk2"/>
                </a:solidFill>
                <a:latin typeface="Arial"/>
                <a:ea typeface="Arial"/>
                <a:cs typeface="Arial"/>
                <a:sym typeface="Arial"/>
              </a:rPr>
              <a:t>gouvernement ou le réseau public peuvent siéger</a:t>
            </a:r>
            <a:endParaRPr/>
          </a:p>
          <a:p>
            <a:pPr marL="0" marR="0" lvl="0" indent="0" algn="l" rtl="0">
              <a:spcBef>
                <a:spcPts val="0"/>
              </a:spcBef>
              <a:spcAft>
                <a:spcPts val="0"/>
              </a:spcAft>
              <a:buNone/>
            </a:pPr>
            <a:r>
              <a:rPr lang="fr-CA" sz="1800">
                <a:solidFill>
                  <a:schemeClr val="dk2"/>
                </a:solidFill>
                <a:latin typeface="Arial"/>
                <a:ea typeface="Arial"/>
                <a:cs typeface="Arial"/>
                <a:sym typeface="Arial"/>
              </a:rPr>
              <a:t>au CA d’un organisme communautaire autonome</a:t>
            </a:r>
            <a:endParaRPr/>
          </a:p>
          <a:p>
            <a:pPr marL="0" marR="0" lvl="0" indent="0" algn="l" rtl="0">
              <a:spcBef>
                <a:spcPts val="0"/>
              </a:spcBef>
              <a:spcAft>
                <a:spcPts val="0"/>
              </a:spcAft>
              <a:buNone/>
            </a:pPr>
            <a:r>
              <a:rPr lang="fr-CA" sz="1800">
                <a:solidFill>
                  <a:schemeClr val="dk2"/>
                </a:solidFill>
                <a:latin typeface="Arial"/>
                <a:ea typeface="Arial"/>
                <a:cs typeface="Arial"/>
                <a:sym typeface="Arial"/>
              </a:rPr>
              <a:t>en leur nom personnel seulement.</a:t>
            </a:r>
            <a:endParaRPr/>
          </a:p>
          <a:p>
            <a:pPr marL="0" marR="0" lvl="0" indent="0" algn="l" rtl="0">
              <a:spcBef>
                <a:spcPts val="0"/>
              </a:spcBef>
              <a:spcAft>
                <a:spcPts val="0"/>
              </a:spcAft>
              <a:buNone/>
            </a:pPr>
            <a:r>
              <a:rPr lang="fr-CA" sz="1800">
                <a:solidFill>
                  <a:schemeClr val="dk2"/>
                </a:solidFill>
                <a:latin typeface="Arial"/>
                <a:ea typeface="Arial"/>
                <a:cs typeface="Arial"/>
                <a:sym typeface="Arial"/>
              </a:rPr>
              <a:t> </a:t>
            </a:r>
            <a:endParaRPr/>
          </a:p>
          <a:p>
            <a:pPr marL="0" marR="0" lvl="0" indent="0" algn="l" rtl="0">
              <a:spcBef>
                <a:spcPts val="0"/>
              </a:spcBef>
              <a:spcAft>
                <a:spcPts val="0"/>
              </a:spcAft>
              <a:buNone/>
            </a:pPr>
            <a:r>
              <a:rPr lang="fr-CA" sz="1800">
                <a:solidFill>
                  <a:schemeClr val="dk2"/>
                </a:solidFill>
                <a:latin typeface="Arial"/>
                <a:ea typeface="Arial"/>
                <a:cs typeface="Arial"/>
                <a:sym typeface="Arial"/>
              </a:rPr>
              <a:t>*Si des collaborations avec certaines instances des réseaux publics sont jugées nécessaires, il y a lieu de les structurer en marge du conseil d’administration, autour d’instances consultatives plutôt que décisionnelles. </a:t>
            </a:r>
            <a:endParaRPr sz="1800">
              <a:solidFill>
                <a:schemeClr val="dk2"/>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2"/>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93" name="Google Shape;393;p32"/>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394" name="Google Shape;394;p32"/>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395" name="Google Shape;395;p32"/>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34</a:t>
            </a:fld>
            <a:endParaRPr sz="1800">
              <a:solidFill>
                <a:schemeClr val="dk1"/>
              </a:solidFill>
              <a:latin typeface="Arial"/>
              <a:ea typeface="Arial"/>
              <a:cs typeface="Arial"/>
              <a:sym typeface="Arial"/>
            </a:endParaRPr>
          </a:p>
        </p:txBody>
      </p:sp>
      <p:sp>
        <p:nvSpPr>
          <p:cNvPr id="396" name="Google Shape;396;p32"/>
          <p:cNvSpPr txBox="1"/>
          <p:nvPr>
            <p:custDataLst>
              <p:tags r:id="rId5"/>
            </p:custDataLst>
          </p:nvPr>
        </p:nvSpPr>
        <p:spPr>
          <a:xfrm>
            <a:off x="468312" y="1268760"/>
            <a:ext cx="84963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200"/>
              <a:buFont typeface="Arial"/>
              <a:buNone/>
            </a:pPr>
            <a:r>
              <a:rPr lang="fr-CA" sz="3200" b="1" i="0" u="none" dirty="0">
                <a:solidFill>
                  <a:srgbClr val="3B481E"/>
                </a:solidFill>
                <a:latin typeface="Arial"/>
                <a:ea typeface="Arial"/>
                <a:cs typeface="Arial"/>
                <a:sym typeface="Arial"/>
              </a:rPr>
              <a:t>Références </a:t>
            </a:r>
            <a:endParaRPr dirty="0"/>
          </a:p>
        </p:txBody>
      </p:sp>
      <p:sp>
        <p:nvSpPr>
          <p:cNvPr id="3" name="ZoneTexte 2">
            <a:extLst>
              <a:ext uri="{FF2B5EF4-FFF2-40B4-BE49-F238E27FC236}">
                <a16:creationId xmlns:a16="http://schemas.microsoft.com/office/drawing/2014/main" id="{B310140F-1E74-D8F7-3B19-56B50EAC7FC8}"/>
              </a:ext>
            </a:extLst>
          </p:cNvPr>
          <p:cNvSpPr txBox="1"/>
          <p:nvPr/>
        </p:nvSpPr>
        <p:spPr>
          <a:xfrm>
            <a:off x="468312" y="2060641"/>
            <a:ext cx="6389688" cy="3323987"/>
          </a:xfrm>
          <a:prstGeom prst="rect">
            <a:avLst/>
          </a:prstGeom>
          <a:noFill/>
        </p:spPr>
        <p:txBody>
          <a:bodyPr wrap="square">
            <a:spAutoFit/>
          </a:bodyPr>
          <a:lstStyle/>
          <a:p>
            <a:r>
              <a:rPr lang="fr-CA" sz="1400" u="sng" dirty="0">
                <a:solidFill>
                  <a:srgbClr val="3B481E"/>
                </a:solidFill>
                <a:latin typeface="Arial"/>
                <a:ea typeface="Arial"/>
                <a:cs typeface="Arial"/>
                <a:sym typeface="Arial"/>
                <a:hlinkClick r:id="rId8"/>
              </a:rPr>
              <a:t>Site Internet de la Table</a:t>
            </a:r>
            <a:endParaRPr lang="fr-CA" sz="1600" b="1" dirty="0">
              <a:solidFill>
                <a:srgbClr val="C00000"/>
              </a:solidFill>
              <a:latin typeface="Arial"/>
              <a:ea typeface="Arial"/>
              <a:cs typeface="Arial"/>
              <a:sym typeface="Arial"/>
            </a:endParaRPr>
          </a:p>
          <a:p>
            <a:endParaRPr lang="fr-FR" sz="1400" b="0" u="none" strike="noStrike" cap="none" dirty="0">
              <a:solidFill>
                <a:schemeClr val="dk2"/>
              </a:solidFill>
              <a:latin typeface="Arial"/>
              <a:ea typeface="Arial"/>
              <a:cs typeface="Arial"/>
              <a:sym typeface="Arial"/>
              <a:hlinkClick r:id="rId9"/>
            </a:endParaRPr>
          </a:p>
          <a:p>
            <a:r>
              <a:rPr lang="fr-FR" dirty="0">
                <a:solidFill>
                  <a:schemeClr val="dk2"/>
                </a:solidFill>
                <a:hlinkClick r:id="rId10"/>
              </a:rPr>
              <a:t>Section historique du site Internet du Réseau québécois de l’action communautaire autonome</a:t>
            </a:r>
            <a:endParaRPr lang="fr-FR" dirty="0">
              <a:solidFill>
                <a:schemeClr val="dk2"/>
              </a:solidFill>
              <a:hlinkClick r:id="rId9"/>
            </a:endParaRPr>
          </a:p>
          <a:p>
            <a:endParaRPr lang="fr-FR" sz="1400" b="0" u="none" strike="noStrike" cap="none" dirty="0">
              <a:solidFill>
                <a:schemeClr val="dk2"/>
              </a:solidFill>
              <a:latin typeface="Arial"/>
              <a:ea typeface="Arial"/>
              <a:cs typeface="Arial"/>
              <a:sym typeface="Arial"/>
              <a:hlinkClick r:id="rId9"/>
            </a:endParaRPr>
          </a:p>
          <a:p>
            <a:r>
              <a:rPr lang="fr-FR" sz="1400" b="0" u="none" strike="noStrike" cap="none" dirty="0">
                <a:solidFill>
                  <a:schemeClr val="dk2"/>
                </a:solidFill>
                <a:latin typeface="Arial"/>
                <a:ea typeface="Arial"/>
                <a:cs typeface="Arial"/>
                <a:sym typeface="Arial"/>
                <a:hlinkClick r:id="rId9"/>
              </a:rPr>
              <a:t>Le Cadre normatif du Programme de soutien aux organismes communautaires (2023) </a:t>
            </a:r>
            <a:r>
              <a:rPr lang="fr-FR" sz="1400" b="0" u="none" strike="noStrike" cap="none" dirty="0">
                <a:solidFill>
                  <a:schemeClr val="dk2"/>
                </a:solidFill>
                <a:latin typeface="Arial"/>
                <a:ea typeface="Arial"/>
                <a:cs typeface="Arial"/>
                <a:sym typeface="Arial"/>
              </a:rPr>
              <a:t>du MSSS</a:t>
            </a:r>
            <a:endParaRPr lang="fr-FR" sz="1400" b="1" dirty="0">
              <a:solidFill>
                <a:schemeClr val="dk2"/>
              </a:solidFill>
              <a:latin typeface="Arial"/>
              <a:ea typeface="Arial"/>
              <a:cs typeface="Arial"/>
              <a:sym typeface="Arial"/>
            </a:endParaRPr>
          </a:p>
          <a:p>
            <a:pPr marL="0" marR="0" lvl="0" indent="0" algn="l" rtl="0">
              <a:spcBef>
                <a:spcPts val="0"/>
              </a:spcBef>
              <a:spcAft>
                <a:spcPts val="0"/>
              </a:spcAft>
              <a:buNone/>
            </a:pPr>
            <a:endParaRPr lang="fr-FR" sz="1400" b="1" u="sng" dirty="0">
              <a:solidFill>
                <a:schemeClr val="dk2"/>
              </a:solidFill>
              <a:latin typeface="Arial"/>
              <a:ea typeface="Arial"/>
              <a:cs typeface="Arial"/>
              <a:sym typeface="Arial"/>
              <a:hlinkClick r:id="rId11">
                <a:extLst>
                  <a:ext uri="{A12FA001-AC4F-418D-AE19-62706E023703}">
                    <ahyp:hlinkClr xmlns:ahyp="http://schemas.microsoft.com/office/drawing/2018/hyperlinkcolor" val="tx"/>
                  </a:ext>
                </a:extLst>
              </a:hlinkClick>
            </a:endParaRPr>
          </a:p>
          <a:p>
            <a:r>
              <a:rPr lang="fr-FR" sz="1400" b="1" dirty="0">
                <a:solidFill>
                  <a:schemeClr val="dk2"/>
                </a:solidFill>
                <a:latin typeface="Arial"/>
                <a:ea typeface="Arial"/>
                <a:cs typeface="Arial"/>
                <a:sym typeface="Arial"/>
                <a:hlinkClick r:id="rId11"/>
              </a:rPr>
              <a:t>Politique gouvernementale de reconnaissance et de soutien de l’action communautaire (PRAC) : </a:t>
            </a:r>
            <a:r>
              <a:rPr lang="fr-FR" sz="1400" b="1" i="1" dirty="0">
                <a:solidFill>
                  <a:schemeClr val="dk2"/>
                </a:solidFill>
                <a:latin typeface="Arial"/>
                <a:ea typeface="Arial"/>
                <a:cs typeface="Arial"/>
                <a:sym typeface="Arial"/>
                <a:hlinkClick r:id="rId11"/>
              </a:rPr>
              <a:t>L’action communautaire : une contribution essentielle à l’exercice de la citoyenneté et au développement social du Québec </a:t>
            </a:r>
            <a:r>
              <a:rPr lang="fr-FR" sz="1400" b="1" dirty="0">
                <a:solidFill>
                  <a:schemeClr val="dk2"/>
                </a:solidFill>
                <a:latin typeface="Arial"/>
                <a:ea typeface="Arial"/>
                <a:cs typeface="Arial"/>
                <a:sym typeface="Arial"/>
                <a:hlinkClick r:id="rId11"/>
              </a:rPr>
              <a:t>(2001)</a:t>
            </a:r>
            <a:r>
              <a:rPr lang="fr-FR" sz="1400" b="1" dirty="0">
                <a:solidFill>
                  <a:schemeClr val="dk2"/>
                </a:solidFill>
                <a:latin typeface="Arial"/>
                <a:ea typeface="Arial"/>
                <a:cs typeface="Arial"/>
                <a:sym typeface="Arial"/>
              </a:rPr>
              <a:t> du MESS</a:t>
            </a:r>
            <a:endParaRPr lang="fr-FR" sz="1400" dirty="0">
              <a:solidFill>
                <a:schemeClr val="dk2"/>
              </a:solidFill>
              <a:latin typeface="Arial"/>
              <a:ea typeface="Arial"/>
              <a:cs typeface="Arial"/>
              <a:sym typeface="Arial"/>
            </a:endParaRPr>
          </a:p>
          <a:p>
            <a:pPr marL="0" marR="0" lvl="0" indent="0" algn="l" rtl="0">
              <a:spcBef>
                <a:spcPts val="0"/>
              </a:spcBef>
              <a:spcAft>
                <a:spcPts val="0"/>
              </a:spcAft>
              <a:buNone/>
            </a:pPr>
            <a:endParaRPr lang="fr-FR" sz="1400" b="1" dirty="0">
              <a:solidFill>
                <a:schemeClr val="dk2"/>
              </a:solidFill>
              <a:latin typeface="Arial"/>
              <a:ea typeface="Arial"/>
              <a:cs typeface="Arial"/>
              <a:sym typeface="Arial"/>
            </a:endParaRPr>
          </a:p>
          <a:p>
            <a:pPr marL="0" marR="0" lvl="0" indent="0" algn="l" rtl="0">
              <a:spcBef>
                <a:spcPts val="0"/>
              </a:spcBef>
              <a:spcAft>
                <a:spcPts val="0"/>
              </a:spcAft>
              <a:buNone/>
            </a:pPr>
            <a:r>
              <a:rPr lang="fr-FR" sz="1400" b="1" u="sng" dirty="0">
                <a:solidFill>
                  <a:schemeClr val="dk2"/>
                </a:solidFill>
                <a:latin typeface="Arial"/>
                <a:ea typeface="Arial"/>
                <a:cs typeface="Arial"/>
                <a:sym typeface="Arial"/>
                <a:hlinkClick r:id="rId12">
                  <a:extLst>
                    <a:ext uri="{A12FA001-AC4F-418D-AE19-62706E023703}">
                      <ahyp:hlinkClr xmlns:ahyp="http://schemas.microsoft.com/office/drawing/2018/hyperlinkcolor" val="tx"/>
                    </a:ext>
                  </a:extLst>
                </a:hlinkClick>
              </a:rPr>
              <a:t>Cadre de référence en matière d’action communautaire </a:t>
            </a:r>
            <a:r>
              <a:rPr lang="fr-FR" sz="1400" b="1" dirty="0">
                <a:solidFill>
                  <a:schemeClr val="dk2"/>
                </a:solidFill>
                <a:latin typeface="Arial"/>
                <a:ea typeface="Arial"/>
                <a:cs typeface="Arial"/>
                <a:sym typeface="Arial"/>
              </a:rPr>
              <a:t>(2004) du MESS</a:t>
            </a:r>
            <a:endParaRPr lang="fr-FR" dirty="0"/>
          </a:p>
          <a:p>
            <a:pPr marL="0" marR="0" lvl="0" indent="0" algn="l" rtl="0">
              <a:spcBef>
                <a:spcPts val="0"/>
              </a:spcBef>
              <a:spcAft>
                <a:spcPts val="0"/>
              </a:spcAft>
              <a:buNone/>
            </a:pPr>
            <a:endParaRPr lang="fr-FR" dirty="0"/>
          </a:p>
        </p:txBody>
      </p:sp>
    </p:spTree>
    <p:extLst>
      <p:ext uri="{BB962C8B-B14F-4D97-AF65-F5344CB8AC3E}">
        <p14:creationId xmlns:p14="http://schemas.microsoft.com/office/powerpoint/2010/main" val="1573676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442" name="Google Shape;442;p36"/>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444" name="Google Shape;444;p36"/>
          <p:cNvSpPr txBox="1"/>
          <p:nvPr>
            <p:custDataLst>
              <p:tags r:id="rId3"/>
            </p:custDataLst>
          </p:nvPr>
        </p:nvSpPr>
        <p:spPr>
          <a:xfrm>
            <a:off x="250825" y="574433"/>
            <a:ext cx="8893175" cy="4489936"/>
          </a:xfrm>
          <a:prstGeom prst="rect">
            <a:avLst/>
          </a:prstGeom>
          <a:noFill/>
          <a:ln>
            <a:noFill/>
          </a:ln>
        </p:spPr>
        <p:txBody>
          <a:bodyPr spcFirstLastPara="1" wrap="square" lIns="91425" tIns="45700" rIns="91425" bIns="45700" anchor="t" anchorCtr="0">
            <a:noAutofit/>
          </a:bodyPr>
          <a:lstStyle/>
          <a:p>
            <a:r>
              <a:rPr lang="fr-CA" sz="1800" b="1" dirty="0">
                <a:solidFill>
                  <a:schemeClr val="dk2"/>
                </a:solidFill>
              </a:rPr>
              <a:t> </a:t>
            </a:r>
          </a:p>
          <a:p>
            <a:r>
              <a:rPr lang="fr-CA" sz="1800" b="1" dirty="0">
                <a:solidFill>
                  <a:schemeClr val="dk2"/>
                </a:solidFill>
              </a:rPr>
              <a:t> </a:t>
            </a:r>
          </a:p>
          <a:p>
            <a:r>
              <a:rPr lang="fr-CA" sz="1800" b="1" dirty="0">
                <a:solidFill>
                  <a:schemeClr val="dk2"/>
                </a:solidFill>
              </a:rPr>
              <a:t>Table des regroupements provinciaux d'organismes communautaires et bénévoles, 1, rue Sherbrooke Est, Montréal, Québec, H2X 3V8</a:t>
            </a:r>
          </a:p>
          <a:p>
            <a:r>
              <a:rPr lang="fr-CA" sz="1800" b="1" dirty="0">
                <a:solidFill>
                  <a:schemeClr val="dk2"/>
                </a:solidFill>
              </a:rPr>
              <a:t> </a:t>
            </a:r>
          </a:p>
          <a:p>
            <a:r>
              <a:rPr lang="fr-CA" sz="1800" b="1" dirty="0">
                <a:solidFill>
                  <a:schemeClr val="dk2"/>
                </a:solidFill>
              </a:rPr>
              <a:t>Responsable du projet l’ACA chez les OCASSS : Géraldine Bureau</a:t>
            </a:r>
          </a:p>
          <a:p>
            <a:r>
              <a:rPr lang="fr-CA" sz="1800" u="sng" dirty="0">
                <a:hlinkClick r:id="rId9"/>
              </a:rPr>
              <a:t>recherche-formation@trpocb.org</a:t>
            </a:r>
            <a:r>
              <a:rPr lang="fr-CA" sz="1800" u="sng" dirty="0"/>
              <a:t> </a:t>
            </a:r>
            <a:r>
              <a:rPr lang="fr-CA" sz="1800"/>
              <a:t>| </a:t>
            </a:r>
            <a:r>
              <a:rPr lang="fr-CA" sz="1800" b="1">
                <a:solidFill>
                  <a:schemeClr val="dk2"/>
                </a:solidFill>
              </a:rPr>
              <a:t>438-509-1306 </a:t>
            </a:r>
            <a:endParaRPr lang="fr-CA" sz="1800" b="1" dirty="0">
              <a:solidFill>
                <a:schemeClr val="dk2"/>
              </a:solidFill>
            </a:endParaRPr>
          </a:p>
          <a:p>
            <a:endParaRPr lang="fr-CA" sz="1800" b="1" dirty="0">
              <a:solidFill>
                <a:schemeClr val="dk2"/>
              </a:solidFill>
            </a:endParaRPr>
          </a:p>
          <a:p>
            <a:r>
              <a:rPr lang="fr-CA" sz="1800" b="1" dirty="0">
                <a:solidFill>
                  <a:schemeClr val="dk2"/>
                </a:solidFill>
              </a:rPr>
              <a:t>Site Internet :</a:t>
            </a:r>
            <a:r>
              <a:rPr lang="fr-CA" sz="1800" dirty="0"/>
              <a:t> </a:t>
            </a:r>
            <a:r>
              <a:rPr lang="fr-CA" sz="1800" u="sng" dirty="0">
                <a:hlinkClick r:id="rId10"/>
              </a:rPr>
              <a:t>www.trpocb.org</a:t>
            </a:r>
            <a:r>
              <a:rPr lang="fr-CA" sz="1800" dirty="0"/>
              <a:t> | </a:t>
            </a:r>
            <a:r>
              <a:rPr lang="fr-CA" sz="1800" u="sng" dirty="0">
                <a:hlinkClick r:id="rId11"/>
              </a:rPr>
              <a:t>www.trpocb.org/ACAchezlesOCASSS</a:t>
            </a:r>
            <a:endParaRPr lang="fr-CA" sz="1800" dirty="0"/>
          </a:p>
          <a:p>
            <a:endParaRPr lang="fr-CA" sz="1800" dirty="0"/>
          </a:p>
          <a:p>
            <a:r>
              <a:rPr lang="fr-CA" sz="1800" b="1" dirty="0">
                <a:solidFill>
                  <a:schemeClr val="dk2"/>
                </a:solidFill>
              </a:rPr>
              <a:t>Facebook : </a:t>
            </a:r>
            <a:r>
              <a:rPr lang="fr-CA" sz="1800" u="sng" dirty="0">
                <a:hlinkClick r:id="rId12"/>
              </a:rPr>
              <a:t>/</a:t>
            </a:r>
            <a:r>
              <a:rPr lang="fr-CA" sz="1800" u="sng" dirty="0" err="1">
                <a:hlinkClick r:id="rId12"/>
              </a:rPr>
              <a:t>TableDesRegroupements</a:t>
            </a:r>
            <a:r>
              <a:rPr lang="fr-CA" sz="1800" dirty="0"/>
              <a:t> | </a:t>
            </a:r>
            <a:r>
              <a:rPr lang="fr-CA" sz="1800" u="sng" dirty="0">
                <a:hlinkClick r:id="rId13"/>
              </a:rPr>
              <a:t>CAMPAGNECASSSH </a:t>
            </a:r>
            <a:endParaRPr lang="fr-CA" sz="1800" dirty="0"/>
          </a:p>
          <a:p>
            <a:pPr marL="0" marR="0" lvl="0" indent="0" algn="l" rtl="0">
              <a:lnSpc>
                <a:spcPct val="100000"/>
              </a:lnSpc>
              <a:spcBef>
                <a:spcPts val="0"/>
              </a:spcBef>
              <a:spcAft>
                <a:spcPts val="0"/>
              </a:spcAft>
              <a:buClr>
                <a:schemeClr val="dk1"/>
              </a:buClr>
              <a:buSzPts val="4000"/>
              <a:buFont typeface="Arial"/>
              <a:buNone/>
            </a:pPr>
            <a:endParaRPr sz="4000" b="0" i="1" u="none" dirty="0">
              <a:solidFill>
                <a:schemeClr val="dk1"/>
              </a:solidFill>
              <a:latin typeface="Arial"/>
              <a:ea typeface="Arial"/>
              <a:cs typeface="Arial"/>
              <a:sym typeface="Arial"/>
            </a:endParaRPr>
          </a:p>
        </p:txBody>
      </p:sp>
      <p:pic>
        <p:nvPicPr>
          <p:cNvPr id="445" name="Google Shape;445;p36"/>
          <p:cNvPicPr preferRelativeResize="0"/>
          <p:nvPr>
            <p:custDataLst>
              <p:tags r:id="rId4"/>
            </p:custDataLst>
          </p:nvPr>
        </p:nvPicPr>
        <p:blipFill rotWithShape="1">
          <a:blip r:embed="rId14">
            <a:alphaModFix/>
          </a:blip>
          <a:srcRect/>
          <a:stretch/>
        </p:blipFill>
        <p:spPr>
          <a:xfrm>
            <a:off x="257175" y="4905375"/>
            <a:ext cx="3438525" cy="1719262"/>
          </a:xfrm>
          <a:prstGeom prst="rect">
            <a:avLst/>
          </a:prstGeom>
          <a:noFill/>
          <a:ln>
            <a:noFill/>
          </a:ln>
        </p:spPr>
      </p:pic>
      <p:sp>
        <p:nvSpPr>
          <p:cNvPr id="446" name="Google Shape;446;p36"/>
          <p:cNvSpPr txBox="1"/>
          <p:nvPr>
            <p:custDataLst>
              <p:tags r:id="rId5"/>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35</a:t>
            </a:fld>
            <a:endParaRPr sz="1800">
              <a:solidFill>
                <a:schemeClr val="dk1"/>
              </a:solidFill>
              <a:latin typeface="Arial"/>
              <a:ea typeface="Arial"/>
              <a:cs typeface="Arial"/>
              <a:sym typeface="Arial"/>
            </a:endParaRPr>
          </a:p>
        </p:txBody>
      </p:sp>
      <p:pic>
        <p:nvPicPr>
          <p:cNvPr id="447" name="Google Shape;447;p36" descr="C:\Users\coord\Downloads\Logo_ACA_OCASSS.png"/>
          <p:cNvPicPr preferRelativeResize="0"/>
          <p:nvPr>
            <p:custDataLst>
              <p:tags r:id="rId6"/>
            </p:custDataLst>
          </p:nvPr>
        </p:nvPicPr>
        <p:blipFill rotWithShape="1">
          <a:blip r:embed="rId15">
            <a:alphaModFix/>
          </a:blip>
          <a:srcRect/>
          <a:stretch/>
        </p:blipFill>
        <p:spPr>
          <a:xfrm>
            <a:off x="6659562" y="4581525"/>
            <a:ext cx="2233612" cy="2232025"/>
          </a:xfrm>
          <a:prstGeom prst="rect">
            <a:avLst/>
          </a:prstGeom>
          <a:noFill/>
          <a:ln>
            <a:noFill/>
          </a:ln>
        </p:spPr>
      </p:pic>
    </p:spTree>
    <p:extLst>
      <p:ext uri="{BB962C8B-B14F-4D97-AF65-F5344CB8AC3E}">
        <p14:creationId xmlns:p14="http://schemas.microsoft.com/office/powerpoint/2010/main" val="2533952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442" name="Google Shape;442;p36"/>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443" name="Google Shape;443;p36"/>
          <p:cNvSpPr txBox="1">
            <a:spLocks noGrp="1"/>
          </p:cNvSpPr>
          <p:nvPr>
            <p:ph type="body" idx="1"/>
            <p:custDataLst>
              <p:tags r:id="rId3"/>
            </p:custDataLst>
          </p:nvPr>
        </p:nvSpPr>
        <p:spPr>
          <a:xfrm>
            <a:off x="2295158" y="2219691"/>
            <a:ext cx="4600575" cy="1296987"/>
          </a:xfrm>
          <a:prstGeom prst="rect">
            <a:avLst/>
          </a:prstGeom>
          <a:noFill/>
          <a:ln>
            <a:noFill/>
          </a:ln>
        </p:spPr>
        <p:txBody>
          <a:bodyPr spcFirstLastPara="1" wrap="square" lIns="91425" tIns="45700" rIns="91425" bIns="45700" anchor="t" anchorCtr="0">
            <a:noAutofit/>
          </a:bodyPr>
          <a:lstStyle/>
          <a:p>
            <a:pPr marL="273050" marR="0" lvl="0" indent="-273050" algn="ctr" rtl="0">
              <a:lnSpc>
                <a:spcPct val="90000"/>
              </a:lnSpc>
              <a:spcBef>
                <a:spcPts val="0"/>
              </a:spcBef>
              <a:spcAft>
                <a:spcPts val="0"/>
              </a:spcAft>
              <a:buClr>
                <a:schemeClr val="accent1"/>
              </a:buClr>
              <a:buSzPts val="8000"/>
              <a:buFont typeface="Noto Sans"/>
              <a:buNone/>
            </a:pPr>
            <a:r>
              <a:rPr lang="fr-CA" sz="9000" b="1" i="0" u="none">
                <a:solidFill>
                  <a:srgbClr val="C00000"/>
                </a:solidFill>
                <a:sym typeface="Arial"/>
              </a:rPr>
              <a:t>Merci</a:t>
            </a:r>
            <a:endParaRPr sz="9000">
              <a:solidFill>
                <a:srgbClr val="C00000"/>
              </a:solidFill>
            </a:endParaRPr>
          </a:p>
        </p:txBody>
      </p:sp>
      <p:pic>
        <p:nvPicPr>
          <p:cNvPr id="445" name="Google Shape;445;p36"/>
          <p:cNvPicPr preferRelativeResize="0"/>
          <p:nvPr>
            <p:custDataLst>
              <p:tags r:id="rId4"/>
            </p:custDataLst>
          </p:nvPr>
        </p:nvPicPr>
        <p:blipFill rotWithShape="1">
          <a:blip r:embed="rId9">
            <a:alphaModFix/>
          </a:blip>
          <a:srcRect/>
          <a:stretch/>
        </p:blipFill>
        <p:spPr>
          <a:xfrm>
            <a:off x="257175" y="4905375"/>
            <a:ext cx="3438525" cy="1719262"/>
          </a:xfrm>
          <a:prstGeom prst="rect">
            <a:avLst/>
          </a:prstGeom>
          <a:noFill/>
          <a:ln>
            <a:noFill/>
          </a:ln>
        </p:spPr>
      </p:pic>
      <p:sp>
        <p:nvSpPr>
          <p:cNvPr id="446" name="Google Shape;446;p36"/>
          <p:cNvSpPr txBox="1"/>
          <p:nvPr>
            <p:custDataLst>
              <p:tags r:id="rId5"/>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a:solidFill>
                  <a:schemeClr val="dk2"/>
                </a:solidFill>
                <a:latin typeface="Arial"/>
                <a:ea typeface="Arial"/>
                <a:cs typeface="Arial"/>
                <a:sym typeface="Arial"/>
              </a:rPr>
              <a:t>36</a:t>
            </a:fld>
            <a:endParaRPr sz="1800">
              <a:solidFill>
                <a:schemeClr val="dk1"/>
              </a:solidFill>
              <a:latin typeface="Arial"/>
              <a:ea typeface="Arial"/>
              <a:cs typeface="Arial"/>
              <a:sym typeface="Arial"/>
            </a:endParaRPr>
          </a:p>
        </p:txBody>
      </p:sp>
      <p:pic>
        <p:nvPicPr>
          <p:cNvPr id="447" name="Google Shape;447;p36" descr="C:\Users\coord\Downloads\Logo_ACA_OCASSS.png"/>
          <p:cNvPicPr preferRelativeResize="0"/>
          <p:nvPr>
            <p:custDataLst>
              <p:tags r:id="rId6"/>
            </p:custDataLst>
          </p:nvPr>
        </p:nvPicPr>
        <p:blipFill rotWithShape="1">
          <a:blip r:embed="rId10">
            <a:alphaModFix/>
          </a:blip>
          <a:srcRect/>
          <a:stretch/>
        </p:blipFill>
        <p:spPr>
          <a:xfrm>
            <a:off x="6659562" y="4581525"/>
            <a:ext cx="2233612" cy="223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3"/>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3"/>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i="1" u="none">
                <a:solidFill>
                  <a:srgbClr val="C00000"/>
                </a:solidFill>
                <a:latin typeface="Arial"/>
                <a:ea typeface="Arial"/>
                <a:cs typeface="Arial"/>
                <a:sym typeface="Arial"/>
              </a:rPr>
              <a:t>L’ACA CHEZ LES OCASSS</a:t>
            </a:r>
            <a:endParaRPr>
              <a:solidFill>
                <a:srgbClr val="C00000"/>
              </a:solidFill>
            </a:endParaRPr>
          </a:p>
        </p:txBody>
      </p:sp>
      <p:sp>
        <p:nvSpPr>
          <p:cNvPr id="112" name="Google Shape;112;p3"/>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strike="noStrike" cap="none">
                <a:solidFill>
                  <a:schemeClr val="dk2"/>
                </a:solidFill>
                <a:latin typeface="Arial"/>
                <a:ea typeface="Arial"/>
                <a:cs typeface="Arial"/>
                <a:sym typeface="Arial"/>
              </a:rPr>
              <a:t>4</a:t>
            </a:fld>
            <a:endParaRPr sz="1800" b="0" i="0" u="none" strike="noStrike" cap="none">
              <a:solidFill>
                <a:schemeClr val="dk1"/>
              </a:solidFill>
              <a:latin typeface="Arial"/>
              <a:ea typeface="Arial"/>
              <a:cs typeface="Arial"/>
              <a:sym typeface="Arial"/>
            </a:endParaRPr>
          </a:p>
        </p:txBody>
      </p:sp>
      <p:sp>
        <p:nvSpPr>
          <p:cNvPr id="113" name="Google Shape;113;p3"/>
          <p:cNvSpPr txBox="1"/>
          <p:nvPr>
            <p:custDataLst>
              <p:tags r:id="rId5"/>
            </p:custDataLst>
          </p:nvPr>
        </p:nvSpPr>
        <p:spPr>
          <a:xfrm>
            <a:off x="5724525" y="5397500"/>
            <a:ext cx="309562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400"/>
              <a:buFont typeface="Arial"/>
              <a:buNone/>
            </a:pPr>
            <a:r>
              <a:rPr lang="fr-CA" dirty="0">
                <a:solidFill>
                  <a:srgbClr val="C00000"/>
                </a:solidFill>
              </a:rPr>
              <a:t>Pour obtenir la dernière version du feuillet : </a:t>
            </a:r>
            <a:r>
              <a:rPr lang="fr-CA" sz="1400" b="0" i="0" u="none" strike="noStrike" cap="none" dirty="0">
                <a:solidFill>
                  <a:srgbClr val="C00000"/>
                </a:solidFill>
                <a:latin typeface="Arial"/>
                <a:ea typeface="Arial"/>
                <a:cs typeface="Arial"/>
                <a:sym typeface="Arial"/>
              </a:rPr>
              <a:t> </a:t>
            </a:r>
            <a:r>
              <a:rPr lang="fr-CA" sz="1400" b="0" i="0" u="sng" strike="noStrike" cap="none" dirty="0">
                <a:solidFill>
                  <a:schemeClr val="dk2"/>
                </a:solidFill>
                <a:latin typeface="Arial"/>
                <a:ea typeface="Arial"/>
                <a:cs typeface="Arial"/>
                <a:sym typeface="Arial"/>
                <a:hlinkClick r:id="rId13">
                  <a:extLst>
                    <a:ext uri="{A12FA001-AC4F-418D-AE19-62706E023703}">
                      <ahyp:hlinkClr xmlns:ahyp="http://schemas.microsoft.com/office/drawing/2018/hyperlinkcolor" val="tx"/>
                    </a:ext>
                  </a:extLst>
                </a:hlinkClick>
              </a:rPr>
              <a:t>http://trpocb.org/acachezlesocasss/</a:t>
            </a:r>
            <a:endParaRPr sz="1800" b="0" i="0" u="none" strike="noStrike" cap="none" dirty="0">
              <a:solidFill>
                <a:schemeClr val="dk1"/>
              </a:solidFill>
              <a:latin typeface="Arial"/>
              <a:ea typeface="Arial"/>
              <a:cs typeface="Arial"/>
              <a:sym typeface="Arial"/>
            </a:endParaRPr>
          </a:p>
        </p:txBody>
      </p:sp>
      <p:sp>
        <p:nvSpPr>
          <p:cNvPr id="114" name="Google Shape;114;p3"/>
          <p:cNvSpPr/>
          <p:nvPr>
            <p:custDataLst>
              <p:tags r:id="rId6"/>
            </p:custDataLst>
          </p:nvPr>
        </p:nvSpPr>
        <p:spPr>
          <a:xfrm>
            <a:off x="4827587" y="5622925"/>
            <a:ext cx="647700" cy="288925"/>
          </a:xfrm>
          <a:prstGeom prst="rightArrow">
            <a:avLst>
              <a:gd name="adj1" fmla="val 16782"/>
              <a:gd name="adj2" fmla="val 50000"/>
            </a:avLst>
          </a:prstGeom>
          <a:solidFill>
            <a:srgbClr val="FFFF00"/>
          </a:solidFill>
          <a:ln w="158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3"/>
          <p:cNvSpPr txBox="1"/>
          <p:nvPr>
            <p:custDataLst>
              <p:tags r:id="rId7"/>
            </p:custDataLst>
          </p:nvPr>
        </p:nvSpPr>
        <p:spPr>
          <a:xfrm>
            <a:off x="4248150" y="2420937"/>
            <a:ext cx="4572000"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fr-CA" sz="1800" b="1" i="0" u="none" strike="noStrike" cap="none">
                <a:solidFill>
                  <a:schemeClr val="dk2"/>
                </a:solidFill>
                <a:latin typeface="Arial"/>
                <a:ea typeface="Arial"/>
                <a:cs typeface="Arial"/>
                <a:sym typeface="Arial"/>
              </a:rPr>
              <a:t>6. poursuivre une mission sociale qui lui soit propre et qui favorise la transformation sociale </a:t>
            </a:r>
            <a:endParaRPr sz="1800" b="0" i="0" u="none" strike="noStrike" cap="none">
              <a:solidFill>
                <a:schemeClr val="dk1"/>
              </a:solidFill>
              <a:latin typeface="Arial"/>
              <a:ea typeface="Arial"/>
              <a:cs typeface="Arial"/>
              <a:sym typeface="Arial"/>
            </a:endParaRPr>
          </a:p>
        </p:txBody>
      </p:sp>
      <p:sp>
        <p:nvSpPr>
          <p:cNvPr id="116" name="Google Shape;116;p3"/>
          <p:cNvSpPr txBox="1"/>
          <p:nvPr>
            <p:custDataLst>
              <p:tags r:id="rId8"/>
            </p:custDataLst>
          </p:nvPr>
        </p:nvSpPr>
        <p:spPr>
          <a:xfrm>
            <a:off x="4216400" y="3644900"/>
            <a:ext cx="4572000"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fr-CA" sz="1800" b="1" i="0" u="none" strike="noStrike" cap="none">
                <a:solidFill>
                  <a:schemeClr val="dk2"/>
                </a:solidFill>
                <a:latin typeface="Arial"/>
                <a:ea typeface="Arial"/>
                <a:cs typeface="Arial"/>
                <a:sym typeface="Arial"/>
              </a:rPr>
              <a:t>7. faire preuve de pratiques citoyennes et d’approches larges axées sur la globalité de la problématique abordée </a:t>
            </a:r>
            <a:endParaRPr sz="1800" b="0" i="0" u="none" strike="noStrike" cap="none">
              <a:solidFill>
                <a:schemeClr val="dk1"/>
              </a:solidFill>
              <a:latin typeface="Arial"/>
              <a:ea typeface="Arial"/>
              <a:cs typeface="Arial"/>
              <a:sym typeface="Arial"/>
            </a:endParaRPr>
          </a:p>
        </p:txBody>
      </p:sp>
      <p:pic>
        <p:nvPicPr>
          <p:cNvPr id="117" name="Google Shape;117;p3"/>
          <p:cNvPicPr preferRelativeResize="0"/>
          <p:nvPr>
            <p:custDataLst>
              <p:tags r:id="rId9"/>
            </p:custDataLst>
          </p:nvPr>
        </p:nvPicPr>
        <p:blipFill>
          <a:blip r:embed="rId14"/>
          <a:srcRect/>
          <a:stretch/>
        </p:blipFill>
        <p:spPr>
          <a:xfrm>
            <a:off x="484661" y="1249249"/>
            <a:ext cx="3701336" cy="4791301"/>
          </a:xfrm>
          <a:prstGeom prst="rect">
            <a:avLst/>
          </a:prstGeom>
          <a:noFill/>
          <a:ln>
            <a:noFill/>
          </a:ln>
        </p:spPr>
      </p:pic>
      <p:sp>
        <p:nvSpPr>
          <p:cNvPr id="118" name="Google Shape;118;p3"/>
          <p:cNvSpPr/>
          <p:nvPr>
            <p:custDataLst>
              <p:tags r:id="rId10"/>
            </p:custDataLst>
          </p:nvPr>
        </p:nvSpPr>
        <p:spPr>
          <a:xfrm>
            <a:off x="5044022" y="1483838"/>
            <a:ext cx="29802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400" b="1" i="0" u="none" strike="noStrike" cap="none">
                <a:solidFill>
                  <a:srgbClr val="3B481E"/>
                </a:solidFill>
                <a:latin typeface="Arial"/>
                <a:ea typeface="Arial"/>
                <a:cs typeface="Arial"/>
                <a:sym typeface="Arial"/>
              </a:rPr>
              <a:t>Contexte du projet</a:t>
            </a:r>
            <a:endParaRPr sz="2400" b="0" i="0" u="none" strike="noStrike" cap="none">
              <a:solidFill>
                <a:srgbClr val="3B481E"/>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4"/>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4"/>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i="1" u="none">
                <a:solidFill>
                  <a:srgbClr val="C00000"/>
                </a:solidFill>
                <a:latin typeface="Arial"/>
                <a:ea typeface="Arial"/>
                <a:cs typeface="Arial"/>
                <a:sym typeface="Arial"/>
              </a:rPr>
              <a:t>L’ACA CHEZ LES OCASSS</a:t>
            </a:r>
            <a:endParaRPr>
              <a:solidFill>
                <a:srgbClr val="C00000"/>
              </a:solidFill>
            </a:endParaRPr>
          </a:p>
        </p:txBody>
      </p:sp>
      <p:sp>
        <p:nvSpPr>
          <p:cNvPr id="126" name="Google Shape;126;p4"/>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strike="noStrike" cap="none">
                <a:solidFill>
                  <a:schemeClr val="dk2"/>
                </a:solidFill>
                <a:latin typeface="Arial"/>
                <a:ea typeface="Arial"/>
                <a:cs typeface="Arial"/>
                <a:sym typeface="Arial"/>
              </a:rPr>
              <a:t>5</a:t>
            </a:fld>
            <a:endParaRPr sz="1800" b="0" i="0" u="none" strike="noStrike" cap="none">
              <a:solidFill>
                <a:schemeClr val="dk1"/>
              </a:solidFill>
              <a:latin typeface="Arial"/>
              <a:ea typeface="Arial"/>
              <a:cs typeface="Arial"/>
              <a:sym typeface="Arial"/>
            </a:endParaRPr>
          </a:p>
        </p:txBody>
      </p:sp>
      <p:sp>
        <p:nvSpPr>
          <p:cNvPr id="127" name="Google Shape;127;p4"/>
          <p:cNvSpPr txBox="1"/>
          <p:nvPr>
            <p:custDataLst>
              <p:tags r:id="rId5"/>
            </p:custDataLst>
          </p:nvPr>
        </p:nvSpPr>
        <p:spPr>
          <a:xfrm>
            <a:off x="665162" y="1052512"/>
            <a:ext cx="8064500" cy="48012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3600"/>
              <a:buFont typeface="Arial"/>
              <a:buNone/>
            </a:pPr>
            <a:r>
              <a:rPr lang="fr-CA" sz="3600" b="1" i="0" u="none" strike="noStrike" cap="none" dirty="0">
                <a:solidFill>
                  <a:srgbClr val="3B481E"/>
                </a:solidFill>
                <a:latin typeface="Arial"/>
                <a:ea typeface="Arial"/>
                <a:cs typeface="Arial"/>
                <a:sym typeface="Arial"/>
              </a:rPr>
              <a:t>Des précisions sur application des critères </a:t>
            </a:r>
            <a:endParaRPr lang="fr-CA" sz="1800" b="0" i="0" u="none" strike="noStrike" cap="none" dirty="0">
              <a:solidFill>
                <a:srgbClr val="3B481E"/>
              </a:solidFill>
              <a:latin typeface="Arial"/>
              <a:ea typeface="Arial"/>
              <a:cs typeface="Arial"/>
              <a:sym typeface="Arial"/>
            </a:endParaRPr>
          </a:p>
          <a:p>
            <a:pPr marL="0" marR="0" lvl="0" indent="0" algn="ctr" rtl="0">
              <a:lnSpc>
                <a:spcPct val="100000"/>
              </a:lnSpc>
              <a:spcBef>
                <a:spcPts val="0"/>
              </a:spcBef>
              <a:spcAft>
                <a:spcPts val="0"/>
              </a:spcAft>
              <a:buClr>
                <a:srgbClr val="C00000"/>
              </a:buClr>
              <a:buSzPts val="3600"/>
              <a:buFont typeface="Arial"/>
              <a:buNone/>
            </a:pPr>
            <a:endParaRPr lang="fr-CA" sz="3200" b="1" i="0" u="none" strike="noStrike" cap="none" dirty="0">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2000"/>
              <a:buFont typeface="Arial"/>
              <a:buNone/>
            </a:pPr>
            <a:r>
              <a:rPr lang="fr-CA" sz="1600" b="1" i="0" u="none" strike="noStrike" cap="none" dirty="0">
                <a:solidFill>
                  <a:schemeClr val="dk2"/>
                </a:solidFill>
                <a:latin typeface="Arial"/>
                <a:ea typeface="Arial"/>
                <a:cs typeface="Arial"/>
                <a:sym typeface="Arial"/>
              </a:rPr>
              <a:t>L’application des critères d’ACA sera  progressive </a:t>
            </a:r>
          </a:p>
          <a:p>
            <a:pPr marL="0" marR="0" lvl="0" indent="0" algn="ctr" rtl="0">
              <a:lnSpc>
                <a:spcPct val="100000"/>
              </a:lnSpc>
              <a:spcBef>
                <a:spcPts val="0"/>
              </a:spcBef>
              <a:spcAft>
                <a:spcPts val="0"/>
              </a:spcAft>
              <a:buClr>
                <a:schemeClr val="dk2"/>
              </a:buClr>
              <a:buSzPts val="2000"/>
              <a:buFont typeface="Arial"/>
              <a:buNone/>
            </a:pPr>
            <a:endParaRPr sz="1600" b="1"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2000"/>
              <a:buFont typeface="Arial"/>
              <a:buNone/>
            </a:pPr>
            <a:r>
              <a:rPr lang="fr-CA" sz="1600" b="1" i="0" u="none" strike="noStrike" cap="none" dirty="0">
                <a:solidFill>
                  <a:schemeClr val="dk2"/>
                </a:solidFill>
                <a:latin typeface="Arial"/>
                <a:ea typeface="Arial"/>
                <a:cs typeface="Arial"/>
                <a:sym typeface="Arial"/>
              </a:rPr>
              <a:t>L’objectif du MSSS n’est pas de réduire le financement  des organismes ni le nombre d’organismes financés</a:t>
            </a:r>
            <a:endParaRPr sz="1600" b="1"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2000"/>
              <a:buFont typeface="Arial"/>
              <a:buNone/>
            </a:pPr>
            <a:endParaRPr sz="1600" b="1"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2000"/>
              <a:buFont typeface="Arial"/>
              <a:buNone/>
            </a:pPr>
            <a:r>
              <a:rPr lang="fr-CA" sz="1600" b="1" i="0" u="none" strike="noStrike" cap="none" dirty="0">
                <a:solidFill>
                  <a:schemeClr val="dk2"/>
                </a:solidFill>
                <a:latin typeface="Arial"/>
                <a:ea typeface="Arial"/>
                <a:cs typeface="Arial"/>
                <a:sym typeface="Arial"/>
              </a:rPr>
              <a:t>La demande d’inclure les 8 critères d’ACA vient du milieu communautaire </a:t>
            </a:r>
            <a:endParaRPr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1600" b="1"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2000"/>
              <a:buFont typeface="Arial"/>
              <a:buNone/>
            </a:pPr>
            <a:r>
              <a:rPr lang="fr-CA" sz="1600" b="1" i="0" u="none" strike="noStrike" cap="none" dirty="0">
                <a:solidFill>
                  <a:schemeClr val="dk2"/>
                </a:solidFill>
                <a:latin typeface="Arial"/>
                <a:ea typeface="Arial"/>
                <a:cs typeface="Arial"/>
                <a:sym typeface="Arial"/>
              </a:rPr>
              <a:t>Vous ne serez pas laissés à vous-même durant la transition</a:t>
            </a:r>
            <a:endParaRPr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2000" b="1"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2400"/>
              <a:buFont typeface="Arial"/>
              <a:buNone/>
            </a:pPr>
            <a:r>
              <a:rPr lang="fr-CA" sz="1800" b="0" i="0" u="none" strike="noStrike" cap="none" dirty="0">
                <a:solidFill>
                  <a:srgbClr val="FF0000"/>
                </a:solidFill>
                <a:latin typeface="Arial"/>
                <a:ea typeface="Arial"/>
                <a:cs typeface="Arial"/>
                <a:sym typeface="Arial"/>
              </a:rPr>
              <a:t>Le projet </a:t>
            </a:r>
            <a:r>
              <a:rPr lang="fr-CA" sz="1800" b="0" i="1" u="none" strike="noStrike" cap="none" dirty="0">
                <a:solidFill>
                  <a:srgbClr val="FF0000"/>
                </a:solidFill>
                <a:latin typeface="Arial"/>
                <a:ea typeface="Arial"/>
                <a:cs typeface="Arial"/>
                <a:sym typeface="Arial"/>
              </a:rPr>
              <a:t>L’ACA chez les OCASSS </a:t>
            </a:r>
            <a:r>
              <a:rPr lang="fr-CA" sz="1800" b="0" i="0" u="none" strike="noStrike" cap="none" dirty="0">
                <a:solidFill>
                  <a:srgbClr val="FF0000"/>
                </a:solidFill>
                <a:latin typeface="Arial"/>
                <a:ea typeface="Arial"/>
                <a:cs typeface="Arial"/>
                <a:sym typeface="Arial"/>
              </a:rPr>
              <a:t>vise justement à </a:t>
            </a:r>
            <a:r>
              <a:rPr lang="fr-CA" sz="1800" b="0" i="1" u="none" strike="noStrike" cap="none" dirty="0">
                <a:solidFill>
                  <a:srgbClr val="FF0000"/>
                </a:solidFill>
                <a:latin typeface="Arial"/>
                <a:ea typeface="Arial"/>
                <a:cs typeface="Arial"/>
                <a:sym typeface="Arial"/>
              </a:rPr>
              <a:t>s</a:t>
            </a:r>
            <a:r>
              <a:rPr lang="fr-CA" sz="1800" b="0" i="0" u="none" strike="noStrike" cap="none" dirty="0">
                <a:solidFill>
                  <a:srgbClr val="FF0000"/>
                </a:solidFill>
                <a:latin typeface="Arial"/>
                <a:ea typeface="Arial"/>
                <a:cs typeface="Arial"/>
                <a:sym typeface="Arial"/>
              </a:rPr>
              <a:t>outenir et à outiller les OCASSS en fonction de leurs besoins d’accompagnement durant la transition.</a:t>
            </a:r>
            <a:endParaRPr sz="1800" b="0" i="0" u="none" strike="noStrike" cap="none" dirty="0">
              <a:solidFill>
                <a:schemeClr val="dk1"/>
              </a:solidFill>
              <a:latin typeface="Arial"/>
              <a:ea typeface="Arial"/>
              <a:cs typeface="Arial"/>
              <a:sym typeface="Arial"/>
            </a:endParaRPr>
          </a:p>
        </p:txBody>
      </p:sp>
      <p:pic>
        <p:nvPicPr>
          <p:cNvPr id="128" name="Google Shape;128;p4" descr="C:\Users\coord\Downloads\Logo_ACA_OCASSS.png"/>
          <p:cNvPicPr preferRelativeResize="0"/>
          <p:nvPr>
            <p:custDataLst>
              <p:tags r:id="rId6"/>
            </p:custDataLst>
          </p:nvPr>
        </p:nvPicPr>
        <p:blipFill rotWithShape="1">
          <a:blip r:embed="rId9">
            <a:alphaModFix/>
          </a:blip>
          <a:srcRect/>
          <a:stretch/>
        </p:blipFill>
        <p:spPr>
          <a:xfrm>
            <a:off x="323851" y="-138111"/>
            <a:ext cx="1223813" cy="12247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6"/>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6"/>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i="1" u="none">
                <a:solidFill>
                  <a:srgbClr val="C00000"/>
                </a:solidFill>
                <a:latin typeface="Arial"/>
                <a:ea typeface="Arial"/>
                <a:cs typeface="Arial"/>
                <a:sym typeface="Arial"/>
              </a:rPr>
              <a:t>L’ACA CHEZ LES OCASSS</a:t>
            </a:r>
            <a:endParaRPr>
              <a:solidFill>
                <a:srgbClr val="C00000"/>
              </a:solidFill>
            </a:endParaRPr>
          </a:p>
        </p:txBody>
      </p:sp>
      <p:sp>
        <p:nvSpPr>
          <p:cNvPr id="145" name="Google Shape;145;p6"/>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strike="noStrike" cap="none">
                <a:solidFill>
                  <a:schemeClr val="dk2"/>
                </a:solidFill>
                <a:latin typeface="Arial"/>
                <a:ea typeface="Arial"/>
                <a:cs typeface="Arial"/>
                <a:sym typeface="Arial"/>
              </a:rPr>
              <a:t>6</a:t>
            </a:fld>
            <a:endParaRPr sz="1800" b="0" i="0" u="none" strike="noStrike" cap="none">
              <a:solidFill>
                <a:schemeClr val="dk1"/>
              </a:solidFill>
              <a:latin typeface="Arial"/>
              <a:ea typeface="Arial"/>
              <a:cs typeface="Arial"/>
              <a:sym typeface="Arial"/>
            </a:endParaRPr>
          </a:p>
        </p:txBody>
      </p:sp>
      <p:sp>
        <p:nvSpPr>
          <p:cNvPr id="146" name="Google Shape;146;p6"/>
          <p:cNvSpPr txBox="1"/>
          <p:nvPr>
            <p:custDataLst>
              <p:tags r:id="rId5"/>
            </p:custDataLst>
          </p:nvPr>
        </p:nvSpPr>
        <p:spPr>
          <a:xfrm>
            <a:off x="468312" y="969962"/>
            <a:ext cx="8496300"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200"/>
              <a:buFont typeface="Arial"/>
              <a:buNone/>
            </a:pPr>
            <a:r>
              <a:rPr lang="fr-CA" sz="3200" b="1" i="0" u="none" strike="noStrike" cap="none" dirty="0">
                <a:solidFill>
                  <a:srgbClr val="3B481E"/>
                </a:solidFill>
                <a:latin typeface="Arial"/>
                <a:ea typeface="Arial"/>
                <a:cs typeface="Arial"/>
                <a:sym typeface="Arial"/>
              </a:rPr>
              <a:t>Un projet à 2 volets</a:t>
            </a:r>
          </a:p>
          <a:p>
            <a:pPr marL="0" marR="0" lvl="0" indent="0" algn="l" rtl="0">
              <a:lnSpc>
                <a:spcPct val="100000"/>
              </a:lnSpc>
              <a:spcBef>
                <a:spcPts val="0"/>
              </a:spcBef>
              <a:spcAft>
                <a:spcPts val="0"/>
              </a:spcAft>
              <a:buClr>
                <a:srgbClr val="C00000"/>
              </a:buClr>
              <a:buSzPts val="3200"/>
              <a:buFont typeface="Arial"/>
              <a:buNone/>
            </a:pPr>
            <a:endParaRPr sz="2000" b="1" i="0" u="none" strike="noStrike" cap="none" dirty="0">
              <a:solidFill>
                <a:srgbClr val="C00000"/>
              </a:solidFill>
              <a:latin typeface="Arial"/>
              <a:ea typeface="Arial"/>
              <a:cs typeface="Arial"/>
              <a:sym typeface="Arial"/>
            </a:endParaRPr>
          </a:p>
          <a:p>
            <a:pPr marL="0" marR="0" lvl="0" indent="0" algn="l" rtl="0">
              <a:spcBef>
                <a:spcPts val="0"/>
              </a:spcBef>
              <a:spcAft>
                <a:spcPts val="0"/>
              </a:spcAft>
              <a:buClr>
                <a:schemeClr val="dk2"/>
              </a:buClr>
              <a:buSzPts val="2000"/>
              <a:buFont typeface="Arial"/>
              <a:buAutoNum type="arabicPeriod"/>
            </a:pPr>
            <a:r>
              <a:rPr lang="fr-CA" sz="2000" b="1" i="0" u="none" strike="noStrike" cap="none" dirty="0">
                <a:solidFill>
                  <a:schemeClr val="dk2"/>
                </a:solidFill>
                <a:latin typeface="Arial"/>
                <a:ea typeface="Arial"/>
                <a:cs typeface="Arial"/>
                <a:sym typeface="Arial"/>
              </a:rPr>
              <a:t> PORTRAIT DES PRATIQUES D’ACA CHEZ LES OCASSS </a:t>
            </a:r>
            <a:endParaRPr dirty="0"/>
          </a:p>
          <a:p>
            <a:pPr marL="0" marR="0" lvl="0" indent="0" algn="l" rtl="0">
              <a:spcBef>
                <a:spcPts val="0"/>
              </a:spcBef>
              <a:spcAft>
                <a:spcPts val="0"/>
              </a:spcAft>
              <a:buNone/>
            </a:pPr>
            <a:r>
              <a:rPr lang="fr-CA" sz="2000" b="1" i="0" u="none" strike="noStrike" cap="none" dirty="0">
                <a:solidFill>
                  <a:schemeClr val="dk2"/>
                </a:solidFill>
                <a:latin typeface="Arial"/>
                <a:ea typeface="Arial"/>
                <a:cs typeface="Arial"/>
                <a:sym typeface="Arial"/>
              </a:rPr>
              <a:t>(Phase 1)</a:t>
            </a:r>
            <a:endParaRPr sz="2000" b="1"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r>
              <a:rPr lang="fr-CA" sz="1800" b="0" i="0" u="none" strike="noStrike" cap="none" dirty="0">
                <a:solidFill>
                  <a:schemeClr val="dk2"/>
                </a:solidFill>
                <a:latin typeface="Arial"/>
                <a:ea typeface="Arial"/>
                <a:cs typeface="Arial"/>
                <a:sym typeface="Arial"/>
              </a:rPr>
              <a:t>comment l’intégration des 2 critères touche les OCASSS</a:t>
            </a:r>
            <a:endParaRPr sz="18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r>
              <a:rPr lang="fr-CA" sz="1800" b="0" i="0" u="none" strike="noStrike" cap="none" dirty="0">
                <a:solidFill>
                  <a:schemeClr val="dk2"/>
                </a:solidFill>
                <a:latin typeface="Arial"/>
                <a:ea typeface="Arial"/>
                <a:cs typeface="Arial"/>
                <a:sym typeface="Arial"/>
              </a:rPr>
              <a:t>la vision et à la relation qu’entretiennent les OCASSS vis-à-vis le mouvement de l’ACA</a:t>
            </a:r>
            <a:endParaRPr sz="18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r>
              <a:rPr lang="fr-CA" sz="1800" b="0" i="0" u="none" strike="noStrike" cap="none" dirty="0">
                <a:solidFill>
                  <a:schemeClr val="dk2"/>
                </a:solidFill>
                <a:latin typeface="Arial"/>
                <a:ea typeface="Arial"/>
                <a:cs typeface="Arial"/>
                <a:sym typeface="Arial"/>
              </a:rPr>
              <a:t>comment les OCASSS mettent ou non en pratique les caractéristiques de l’ACA et les mettent en valeur</a:t>
            </a:r>
            <a:endParaRPr sz="18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r>
              <a:rPr lang="fr-CA" sz="1800" b="0" i="0" u="none" strike="noStrike" cap="none" dirty="0">
                <a:solidFill>
                  <a:schemeClr val="dk2"/>
                </a:solidFill>
                <a:latin typeface="Arial"/>
                <a:ea typeface="Arial"/>
                <a:cs typeface="Arial"/>
                <a:sym typeface="Arial"/>
              </a:rPr>
              <a:t>pistes à privilégier pour accompagner les OCASSS</a:t>
            </a:r>
          </a:p>
          <a:p>
            <a:pPr marL="285750" marR="0" lvl="0" indent="-285750" algn="l" rtl="0">
              <a:spcBef>
                <a:spcPts val="0"/>
              </a:spcBef>
              <a:spcAft>
                <a:spcPts val="0"/>
              </a:spcAft>
              <a:buClr>
                <a:schemeClr val="dk2"/>
              </a:buClr>
              <a:buSzPts val="2200"/>
              <a:buFont typeface="Arial"/>
              <a:buChar char="•"/>
            </a:pPr>
            <a:endParaRPr lang="fr-CA" sz="1800" dirty="0">
              <a:solidFill>
                <a:schemeClr val="dk2"/>
              </a:solidFill>
            </a:endParaRPr>
          </a:p>
          <a:p>
            <a:pPr marL="0" marR="0" lvl="0" indent="0" rtl="0">
              <a:spcBef>
                <a:spcPts val="0"/>
              </a:spcBef>
              <a:spcAft>
                <a:spcPts val="0"/>
              </a:spcAft>
              <a:buNone/>
            </a:pPr>
            <a:endParaRPr lang="fr-CA" sz="1800" dirty="0">
              <a:solidFill>
                <a:schemeClr val="dk2"/>
              </a:solidFill>
            </a:endParaRPr>
          </a:p>
          <a:p>
            <a:pPr marL="0" marR="0" lvl="0" indent="0" rtl="0">
              <a:spcBef>
                <a:spcPts val="0"/>
              </a:spcBef>
              <a:spcAft>
                <a:spcPts val="0"/>
              </a:spcAft>
              <a:buNone/>
            </a:pPr>
            <a:r>
              <a:rPr lang="fr-CA" sz="1800" b="0" i="0" u="none" strike="noStrike" cap="none" dirty="0">
                <a:solidFill>
                  <a:schemeClr val="dk1"/>
                </a:solidFill>
                <a:latin typeface="Arial"/>
                <a:ea typeface="Arial"/>
                <a:cs typeface="Arial"/>
                <a:sym typeface="Arial"/>
              </a:rPr>
              <a:t>Vous pouvez consulter la synth</a:t>
            </a:r>
            <a:r>
              <a:rPr lang="fr-CA" sz="1800" dirty="0">
                <a:solidFill>
                  <a:schemeClr val="dk1"/>
                </a:solidFill>
              </a:rPr>
              <a:t>èse sur le site Internet de la Table.</a:t>
            </a:r>
          </a:p>
          <a:p>
            <a:pPr marL="0" marR="0" lvl="0" indent="0" rtl="0">
              <a:spcBef>
                <a:spcPts val="0"/>
              </a:spcBef>
              <a:spcAft>
                <a:spcPts val="0"/>
              </a:spcAft>
              <a:buNone/>
            </a:pPr>
            <a:endParaRPr lang="fr-CA" sz="1800" dirty="0">
              <a:solidFill>
                <a:schemeClr val="dk1"/>
              </a:solidFill>
            </a:endParaRPr>
          </a:p>
          <a:p>
            <a:pPr marL="0" marR="0" lvl="0" indent="0" algn="r" rtl="0">
              <a:spcBef>
                <a:spcPts val="0"/>
              </a:spcBef>
              <a:spcAft>
                <a:spcPts val="0"/>
              </a:spcAft>
              <a:buNone/>
            </a:pPr>
            <a:r>
              <a:rPr lang="fr-CA" sz="1200" b="1" dirty="0">
                <a:solidFill>
                  <a:schemeClr val="dk1"/>
                </a:solidFill>
              </a:rPr>
              <a:t>Cette phase du projet a bénéficié du soutien financier du MTESS  </a:t>
            </a: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dirty="0">
              <a:solidFill>
                <a:schemeClr val="dk2"/>
              </a:solidFill>
              <a:latin typeface="Arial"/>
              <a:ea typeface="Arial"/>
              <a:cs typeface="Arial"/>
              <a:sym typeface="Arial"/>
            </a:endParaRPr>
          </a:p>
        </p:txBody>
      </p:sp>
      <p:pic>
        <p:nvPicPr>
          <p:cNvPr id="3" name="Image 2" descr="Une image contenant capture d’écran, conception&#10;&#10;Description générée automatiquement">
            <a:extLst>
              <a:ext uri="{FF2B5EF4-FFF2-40B4-BE49-F238E27FC236}">
                <a16:creationId xmlns:a16="http://schemas.microsoft.com/office/drawing/2014/main" id="{89FDD4BB-1B79-AF85-33D2-E66CACCBB12D}"/>
              </a:ext>
            </a:extLst>
          </p:cNvPr>
          <p:cNvPicPr>
            <a:picLocks noChangeAspect="1"/>
          </p:cNvPicPr>
          <p:nvPr/>
        </p:nvPicPr>
        <p:blipFill>
          <a:blip r:embed="rId8"/>
          <a:stretch>
            <a:fillRect/>
          </a:stretch>
        </p:blipFill>
        <p:spPr>
          <a:xfrm>
            <a:off x="6229539" y="5447587"/>
            <a:ext cx="2735073" cy="8854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6"/>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6"/>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i="1" u="none">
                <a:solidFill>
                  <a:srgbClr val="C00000"/>
                </a:solidFill>
                <a:latin typeface="Arial"/>
                <a:ea typeface="Arial"/>
                <a:cs typeface="Arial"/>
                <a:sym typeface="Arial"/>
              </a:rPr>
              <a:t>L’ACA CHEZ LES OCASSS</a:t>
            </a:r>
            <a:endParaRPr>
              <a:solidFill>
                <a:srgbClr val="C00000"/>
              </a:solidFill>
            </a:endParaRPr>
          </a:p>
        </p:txBody>
      </p:sp>
      <p:sp>
        <p:nvSpPr>
          <p:cNvPr id="145" name="Google Shape;145;p6"/>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strike="noStrike" cap="none">
                <a:solidFill>
                  <a:schemeClr val="dk2"/>
                </a:solidFill>
                <a:latin typeface="Arial"/>
                <a:ea typeface="Arial"/>
                <a:cs typeface="Arial"/>
                <a:sym typeface="Arial"/>
              </a:rPr>
              <a:t>7</a:t>
            </a:fld>
            <a:endParaRPr sz="1800" b="0" i="0" u="none" strike="noStrike" cap="none">
              <a:solidFill>
                <a:schemeClr val="dk1"/>
              </a:solidFill>
              <a:latin typeface="Arial"/>
              <a:ea typeface="Arial"/>
              <a:cs typeface="Arial"/>
              <a:sym typeface="Arial"/>
            </a:endParaRPr>
          </a:p>
        </p:txBody>
      </p:sp>
      <p:sp>
        <p:nvSpPr>
          <p:cNvPr id="146" name="Google Shape;146;p6"/>
          <p:cNvSpPr txBox="1"/>
          <p:nvPr>
            <p:custDataLst>
              <p:tags r:id="rId5"/>
            </p:custDataLst>
          </p:nvPr>
        </p:nvSpPr>
        <p:spPr>
          <a:xfrm>
            <a:off x="468312" y="969962"/>
            <a:ext cx="849630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200"/>
              <a:buFont typeface="Arial"/>
              <a:buNone/>
            </a:pPr>
            <a:r>
              <a:rPr lang="fr-CA" sz="3200" b="1" i="0" u="none" strike="noStrike" cap="none" dirty="0">
                <a:solidFill>
                  <a:srgbClr val="3B481E"/>
                </a:solidFill>
                <a:latin typeface="Arial"/>
                <a:ea typeface="Arial"/>
                <a:cs typeface="Arial"/>
                <a:sym typeface="Arial"/>
              </a:rPr>
              <a:t>Un projet à 2 volets</a:t>
            </a:r>
            <a:endParaRPr sz="1800" b="0" i="0" u="none" strike="noStrike" cap="none" dirty="0">
              <a:solidFill>
                <a:srgbClr val="3B481E"/>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dirty="0">
              <a:solidFill>
                <a:schemeClr val="dk2"/>
              </a:solidFill>
              <a:latin typeface="Arial"/>
              <a:ea typeface="Arial"/>
              <a:cs typeface="Arial"/>
              <a:sym typeface="Arial"/>
            </a:endParaRPr>
          </a:p>
          <a:p>
            <a:pPr marL="0" marR="0" lvl="0" indent="0" algn="l" rtl="0">
              <a:spcBef>
                <a:spcPts val="0"/>
              </a:spcBef>
              <a:spcAft>
                <a:spcPts val="0"/>
              </a:spcAft>
              <a:buNone/>
            </a:pPr>
            <a:r>
              <a:rPr lang="fr-CA" sz="2000" b="1" i="0" u="none" strike="noStrike" cap="none" dirty="0">
                <a:solidFill>
                  <a:schemeClr val="dk2"/>
                </a:solidFill>
                <a:latin typeface="Arial"/>
                <a:ea typeface="Arial"/>
                <a:cs typeface="Arial"/>
                <a:sym typeface="Arial"/>
              </a:rPr>
              <a:t>2. OUTILS ET ACCOMPAGNEMENT DESTINÉS AUX OCASSS </a:t>
            </a:r>
            <a:endParaRPr dirty="0"/>
          </a:p>
          <a:p>
            <a:pPr marL="0" marR="0" lvl="0" indent="0" algn="l" rtl="0">
              <a:spcBef>
                <a:spcPts val="0"/>
              </a:spcBef>
              <a:spcAft>
                <a:spcPts val="0"/>
              </a:spcAft>
              <a:buNone/>
            </a:pPr>
            <a:r>
              <a:rPr lang="fr-CA" sz="2000" b="1" i="0" u="none" strike="noStrike" cap="none" dirty="0">
                <a:solidFill>
                  <a:schemeClr val="dk2"/>
                </a:solidFill>
                <a:latin typeface="Arial"/>
                <a:ea typeface="Arial"/>
                <a:cs typeface="Arial"/>
                <a:sym typeface="Arial"/>
              </a:rPr>
              <a:t>(Phase 2)</a:t>
            </a:r>
          </a:p>
          <a:p>
            <a:pPr marL="0" marR="0" lvl="0" indent="0" algn="l" rtl="0">
              <a:spcBef>
                <a:spcPts val="0"/>
              </a:spcBef>
              <a:spcAft>
                <a:spcPts val="0"/>
              </a:spcAft>
              <a:buNone/>
            </a:pPr>
            <a:endParaRPr lang="fr-CA" sz="2000" b="1" dirty="0">
              <a:solidFill>
                <a:schemeClr val="dk2"/>
              </a:solidFill>
            </a:endParaRPr>
          </a:p>
          <a:p>
            <a:pPr marR="0" lvl="0" algn="l" rtl="0">
              <a:spcBef>
                <a:spcPts val="0"/>
              </a:spcBef>
              <a:spcAft>
                <a:spcPts val="0"/>
              </a:spcAft>
              <a:buClr>
                <a:schemeClr val="dk2"/>
              </a:buClr>
              <a:buSzPts val="2200"/>
            </a:pPr>
            <a:r>
              <a:rPr lang="fr-FR" sz="1800" dirty="0">
                <a:solidFill>
                  <a:schemeClr val="dk2"/>
                </a:solidFill>
              </a:rPr>
              <a:t>O</a:t>
            </a:r>
            <a:r>
              <a:rPr lang="fr-FR" sz="1800" b="0" i="0" u="none" strike="noStrike" cap="none" dirty="0">
                <a:solidFill>
                  <a:schemeClr val="dk2"/>
                </a:solidFill>
                <a:latin typeface="Arial"/>
                <a:ea typeface="Arial"/>
                <a:cs typeface="Arial"/>
                <a:sym typeface="Arial"/>
              </a:rPr>
              <a:t>utils visant à soutenir les OCASSS vis-à-vis leurs pratiques d'ACA afin qu'ils soient en mesure de mieux :</a:t>
            </a:r>
          </a:p>
          <a:p>
            <a:pPr marR="0" lvl="0" algn="l" rtl="0">
              <a:spcBef>
                <a:spcPts val="0"/>
              </a:spcBef>
              <a:spcAft>
                <a:spcPts val="0"/>
              </a:spcAft>
              <a:buClr>
                <a:schemeClr val="dk2"/>
              </a:buClr>
              <a:buSzPts val="2200"/>
            </a:pPr>
            <a:endParaRPr lang="fr-FR" sz="18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r>
              <a:rPr lang="fr-FR" sz="1800" b="0" i="0" u="none" strike="noStrike" cap="none" dirty="0">
                <a:solidFill>
                  <a:schemeClr val="dk2"/>
                </a:solidFill>
                <a:latin typeface="Arial"/>
                <a:ea typeface="Arial"/>
                <a:cs typeface="Arial"/>
                <a:sym typeface="Arial"/>
              </a:rPr>
              <a:t>identifier les formes qu’elles prennent et déceler leur importance;</a:t>
            </a:r>
          </a:p>
          <a:p>
            <a:pPr marL="285750" marR="0" lvl="0" indent="-285750" algn="l" rtl="0">
              <a:spcBef>
                <a:spcPts val="0"/>
              </a:spcBef>
              <a:spcAft>
                <a:spcPts val="0"/>
              </a:spcAft>
              <a:buClr>
                <a:schemeClr val="dk2"/>
              </a:buClr>
              <a:buSzPts val="2200"/>
              <a:buFont typeface="Arial"/>
              <a:buChar char="•"/>
            </a:pPr>
            <a:endParaRPr lang="fr-FR" sz="18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r>
              <a:rPr lang="fr-FR" sz="1800" b="0" i="0" u="none" strike="noStrike" cap="none" dirty="0">
                <a:solidFill>
                  <a:schemeClr val="dk2"/>
                </a:solidFill>
                <a:latin typeface="Arial"/>
                <a:ea typeface="Arial"/>
                <a:cs typeface="Arial"/>
                <a:sym typeface="Arial"/>
              </a:rPr>
              <a:t>les développer et les consolider;</a:t>
            </a:r>
          </a:p>
          <a:p>
            <a:pPr marL="285750" marR="0" lvl="0" indent="-285750" algn="l" rtl="0">
              <a:spcBef>
                <a:spcPts val="0"/>
              </a:spcBef>
              <a:spcAft>
                <a:spcPts val="0"/>
              </a:spcAft>
              <a:buClr>
                <a:schemeClr val="dk2"/>
              </a:buClr>
              <a:buSzPts val="2200"/>
              <a:buFont typeface="Arial"/>
              <a:buChar char="•"/>
            </a:pPr>
            <a:endParaRPr lang="fr-FR" sz="18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2200"/>
              <a:buFont typeface="Arial"/>
              <a:buChar char="•"/>
            </a:pPr>
            <a:r>
              <a:rPr lang="fr-FR" sz="1800" b="0" i="0" u="none" strike="noStrike" cap="none" dirty="0">
                <a:solidFill>
                  <a:schemeClr val="dk2"/>
                </a:solidFill>
                <a:latin typeface="Arial"/>
                <a:ea typeface="Arial"/>
                <a:cs typeface="Arial"/>
                <a:sym typeface="Arial"/>
              </a:rPr>
              <a:t>les mettre en valeur pour les faire reconnaître.</a:t>
            </a:r>
            <a:endParaRPr lang="fr-F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251110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7"/>
          <p:cNvPicPr preferRelativeResize="0"/>
          <p:nvPr>
            <p:custDataLst>
              <p:tags r:id="rId1"/>
            </p:custDataLst>
          </p:nvPr>
        </p:nvPicPr>
        <p:blipFill rotWithShape="1">
          <a:blip r:embed="rId7">
            <a:alphaModFix/>
          </a:blip>
          <a:srcRect/>
          <a:stretch/>
        </p:blipFill>
        <p:spPr>
          <a:xfrm>
            <a:off x="323850" y="342900"/>
            <a:ext cx="2573337" cy="1285875"/>
          </a:xfrm>
          <a:prstGeom prst="rect">
            <a:avLst/>
          </a:prstGeom>
          <a:noFill/>
          <a:ln>
            <a:noFill/>
          </a:ln>
        </p:spPr>
      </p:pic>
      <p:sp>
        <p:nvSpPr>
          <p:cNvPr id="152" name="Google Shape;152;p7"/>
          <p:cNvSpPr txBox="1"/>
          <p:nvPr>
            <p:custDataLst>
              <p:tags r:id="rId2"/>
            </p:custDataLst>
          </p:nvPr>
        </p:nvSpPr>
        <p:spPr>
          <a:xfrm>
            <a:off x="321348" y="2996952"/>
            <a:ext cx="8424862"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566C9"/>
              </a:buClr>
              <a:buSzPts val="3200"/>
              <a:buFont typeface="Arial"/>
              <a:buNone/>
            </a:pPr>
            <a:r>
              <a:rPr lang="fr-CA" sz="3200" b="0" i="0" u="none" strike="noStrike" cap="none">
                <a:solidFill>
                  <a:srgbClr val="3566C9"/>
                </a:solidFill>
                <a:latin typeface="Arial"/>
                <a:ea typeface="Arial"/>
                <a:cs typeface="Arial"/>
                <a:sym typeface="Arial"/>
              </a:rPr>
              <a:t> </a:t>
            </a:r>
            <a:r>
              <a:rPr lang="fr-CA" sz="3200" b="1" i="0" u="none" strike="noStrike" cap="none">
                <a:solidFill>
                  <a:srgbClr val="3B481E"/>
                </a:solidFill>
                <a:latin typeface="Arial"/>
                <a:ea typeface="Arial"/>
                <a:cs typeface="Arial"/>
                <a:sym typeface="Arial"/>
              </a:rPr>
              <a:t>Les spécificités de l’action communautaire autonome (ACA)</a:t>
            </a:r>
            <a:endParaRPr sz="1800" b="1" i="0" u="none" strike="noStrike" cap="none">
              <a:solidFill>
                <a:srgbClr val="3B481E"/>
              </a:solidFill>
              <a:latin typeface="Arial"/>
              <a:ea typeface="Arial"/>
              <a:cs typeface="Arial"/>
              <a:sym typeface="Arial"/>
            </a:endParaRPr>
          </a:p>
        </p:txBody>
      </p:sp>
      <p:sp>
        <p:nvSpPr>
          <p:cNvPr id="153" name="Google Shape;153;p7"/>
          <p:cNvSpPr txBox="1"/>
          <p:nvPr>
            <p:custDataLst>
              <p:tags r:id="rId3"/>
            </p:custDataLst>
          </p:nvPr>
        </p:nvSpPr>
        <p:spPr>
          <a:xfrm>
            <a:off x="3990975" y="6249987"/>
            <a:ext cx="11622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strike="noStrike" cap="none">
                <a:solidFill>
                  <a:schemeClr val="dk2"/>
                </a:solidFill>
                <a:latin typeface="Arial"/>
                <a:ea typeface="Arial"/>
                <a:cs typeface="Arial"/>
                <a:sym typeface="Arial"/>
              </a:rPr>
              <a:t>8</a:t>
            </a:fld>
            <a:endParaRPr sz="1800" b="0" i="0" u="none" strike="noStrike" cap="none">
              <a:solidFill>
                <a:schemeClr val="dk1"/>
              </a:solidFill>
              <a:latin typeface="Arial"/>
              <a:ea typeface="Arial"/>
              <a:cs typeface="Arial"/>
              <a:sym typeface="Arial"/>
            </a:endParaRPr>
          </a:p>
        </p:txBody>
      </p:sp>
      <p:pic>
        <p:nvPicPr>
          <p:cNvPr id="154" name="Google Shape;154;p7" descr="C:\Users\coord\Downloads\Logo_ACA_OCASSS.png"/>
          <p:cNvPicPr preferRelativeResize="0"/>
          <p:nvPr>
            <p:custDataLst>
              <p:tags r:id="rId4"/>
            </p:custDataLst>
          </p:nvPr>
        </p:nvPicPr>
        <p:blipFill rotWithShape="1">
          <a:blip r:embed="rId8">
            <a:alphaModFix/>
          </a:blip>
          <a:srcRect/>
          <a:stretch/>
        </p:blipFill>
        <p:spPr>
          <a:xfrm>
            <a:off x="6872287" y="-15875"/>
            <a:ext cx="1933575" cy="19319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p:nvPr>
            <p:custDataLst>
              <p:tags r:id="rId1"/>
            </p:custDataLst>
          </p:nvPr>
        </p:nvSpPr>
        <p:spPr>
          <a:xfrm>
            <a:off x="5148262" y="207962"/>
            <a:ext cx="302418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8"/>
          <p:cNvSpPr txBox="1"/>
          <p:nvPr>
            <p:custDataLst>
              <p:tags r:id="rId2"/>
            </p:custDataLst>
          </p:nvPr>
        </p:nvSpPr>
        <p:spPr>
          <a:xfrm>
            <a:off x="4284662" y="238125"/>
            <a:ext cx="467995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8"/>
          <p:cNvSpPr txBox="1">
            <a:spLocks noGrp="1"/>
          </p:cNvSpPr>
          <p:nvPr>
            <p:ph type="body" idx="1"/>
            <p:custDataLst>
              <p:tags r:id="rId3"/>
            </p:custDataLst>
          </p:nvPr>
        </p:nvSpPr>
        <p:spPr>
          <a:xfrm>
            <a:off x="0" y="260350"/>
            <a:ext cx="8964612" cy="1584325"/>
          </a:xfrm>
          <a:prstGeom prst="rect">
            <a:avLst/>
          </a:prstGeom>
          <a:noFill/>
          <a:ln>
            <a:noFill/>
          </a:ln>
        </p:spPr>
        <p:txBody>
          <a:bodyPr spcFirstLastPara="1" wrap="square" lIns="91425" tIns="45700" rIns="91425" bIns="45700" anchor="t" anchorCtr="0">
            <a:noAutofit/>
          </a:bodyPr>
          <a:lstStyle/>
          <a:p>
            <a:pPr marL="273050" marR="0" lvl="0" indent="-273050" algn="r" rtl="0">
              <a:lnSpc>
                <a:spcPct val="100000"/>
              </a:lnSpc>
              <a:spcBef>
                <a:spcPts val="0"/>
              </a:spcBef>
              <a:spcAft>
                <a:spcPts val="0"/>
              </a:spcAft>
              <a:buClr>
                <a:schemeClr val="accent1"/>
              </a:buClr>
              <a:buSzPts val="3000"/>
              <a:buFont typeface="Noto Sans"/>
              <a:buNone/>
            </a:pPr>
            <a:r>
              <a:rPr lang="fr-CA" sz="3000" b="0" u="none">
                <a:solidFill>
                  <a:srgbClr val="C00000"/>
                </a:solidFill>
                <a:latin typeface="Arial"/>
                <a:ea typeface="Arial"/>
                <a:cs typeface="Arial"/>
                <a:sym typeface="Arial"/>
              </a:rPr>
              <a:t>LES SPÉCIFICITÉS DE L’ACA</a:t>
            </a:r>
            <a:endParaRPr>
              <a:solidFill>
                <a:srgbClr val="C00000"/>
              </a:solidFill>
            </a:endParaRPr>
          </a:p>
        </p:txBody>
      </p:sp>
      <p:sp>
        <p:nvSpPr>
          <p:cNvPr id="162" name="Google Shape;162;p8"/>
          <p:cNvSpPr txBox="1"/>
          <p:nvPr>
            <p:custDataLst>
              <p:tags r:id="rId4"/>
            </p:custDataLst>
          </p:nvPr>
        </p:nvSpPr>
        <p:spPr>
          <a:xfrm>
            <a:off x="3990975" y="6249987"/>
            <a:ext cx="116205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00"/>
              <a:buFont typeface="Arial"/>
              <a:buNone/>
            </a:pPr>
            <a:fld id="{00000000-1234-1234-1234-123412341234}" type="slidenum">
              <a:rPr lang="fr-CA" sz="1000" b="0" i="0" u="none" strike="noStrike" cap="none">
                <a:solidFill>
                  <a:schemeClr val="dk2"/>
                </a:solidFill>
                <a:latin typeface="Arial"/>
                <a:ea typeface="Arial"/>
                <a:cs typeface="Arial"/>
                <a:sym typeface="Arial"/>
              </a:rPr>
              <a:t>9</a:t>
            </a:fld>
            <a:endParaRPr sz="1800" b="0" i="0" u="none" strike="noStrike" cap="none">
              <a:solidFill>
                <a:schemeClr val="dk1"/>
              </a:solidFill>
              <a:latin typeface="Arial"/>
              <a:ea typeface="Arial"/>
              <a:cs typeface="Arial"/>
              <a:sym typeface="Arial"/>
            </a:endParaRPr>
          </a:p>
        </p:txBody>
      </p:sp>
      <p:sp>
        <p:nvSpPr>
          <p:cNvPr id="163" name="Google Shape;163;p8"/>
          <p:cNvSpPr txBox="1"/>
          <p:nvPr>
            <p:custDataLst>
              <p:tags r:id="rId5"/>
            </p:custDataLst>
          </p:nvPr>
        </p:nvSpPr>
        <p:spPr>
          <a:xfrm>
            <a:off x="468312" y="1268760"/>
            <a:ext cx="8496300" cy="4585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200"/>
              <a:buFont typeface="Arial"/>
              <a:buNone/>
            </a:pPr>
            <a:r>
              <a:rPr lang="fr-CA" sz="3200" b="1" i="0" u="none" strike="noStrike" cap="none">
                <a:solidFill>
                  <a:srgbClr val="3B481E"/>
                </a:solidFill>
                <a:latin typeface="Arial"/>
                <a:ea typeface="Arial"/>
                <a:cs typeface="Arial"/>
                <a:sym typeface="Arial"/>
              </a:rPr>
              <a:t>L’ACA, qu’est-ce que c’est </a:t>
            </a:r>
            <a:endParaRPr sz="1800" b="0" i="0" u="none" strike="noStrike" cap="none">
              <a:solidFill>
                <a:srgbClr val="3B481E"/>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rgbClr val="C00000"/>
              </a:solidFill>
              <a:latin typeface="Arial"/>
              <a:ea typeface="Arial"/>
              <a:cs typeface="Arial"/>
              <a:sym typeface="Arial"/>
            </a:endParaRPr>
          </a:p>
          <a:p>
            <a:pPr marL="0" marR="0" lvl="0" indent="0" algn="ctr" rtl="0">
              <a:lnSpc>
                <a:spcPct val="200000"/>
              </a:lnSpc>
              <a:spcBef>
                <a:spcPts val="0"/>
              </a:spcBef>
              <a:spcAft>
                <a:spcPts val="0"/>
              </a:spcAft>
              <a:buNone/>
            </a:pPr>
            <a:r>
              <a:rPr lang="fr-CA" sz="2000" b="1" i="0" u="none" strike="noStrike" cap="none">
                <a:solidFill>
                  <a:schemeClr val="dk2"/>
                </a:solidFill>
                <a:latin typeface="Arial"/>
                <a:ea typeface="Arial"/>
                <a:cs typeface="Arial"/>
                <a:sym typeface="Arial"/>
              </a:rPr>
              <a:t>Un mouvement?</a:t>
            </a:r>
            <a:endParaRPr/>
          </a:p>
          <a:p>
            <a:pPr marL="0" marR="0" lvl="0" indent="0" algn="ctr" rtl="0">
              <a:lnSpc>
                <a:spcPct val="200000"/>
              </a:lnSpc>
              <a:spcBef>
                <a:spcPts val="0"/>
              </a:spcBef>
              <a:spcAft>
                <a:spcPts val="0"/>
              </a:spcAft>
              <a:buNone/>
            </a:pPr>
            <a:r>
              <a:rPr lang="fr-CA" sz="2000" b="1" i="0" u="none" strike="noStrike" cap="none">
                <a:solidFill>
                  <a:schemeClr val="dk2"/>
                </a:solidFill>
                <a:latin typeface="Arial"/>
                <a:ea typeface="Arial"/>
                <a:cs typeface="Arial"/>
                <a:sym typeface="Arial"/>
              </a:rPr>
              <a:t>Un modèle?</a:t>
            </a:r>
            <a:endParaRPr/>
          </a:p>
          <a:p>
            <a:pPr marL="0" marR="0" lvl="0" indent="0" algn="ctr" rtl="0">
              <a:lnSpc>
                <a:spcPct val="200000"/>
              </a:lnSpc>
              <a:spcBef>
                <a:spcPts val="0"/>
              </a:spcBef>
              <a:spcAft>
                <a:spcPts val="0"/>
              </a:spcAft>
              <a:buNone/>
            </a:pPr>
            <a:r>
              <a:rPr lang="fr-CA" sz="2000" b="1" i="0" u="none" strike="noStrike" cap="none">
                <a:solidFill>
                  <a:schemeClr val="dk2"/>
                </a:solidFill>
                <a:latin typeface="Arial"/>
                <a:ea typeface="Arial"/>
                <a:cs typeface="Arial"/>
                <a:sym typeface="Arial"/>
              </a:rPr>
              <a:t>Des critères?</a:t>
            </a:r>
            <a:endParaRPr/>
          </a:p>
          <a:p>
            <a:pPr marL="0" marR="0" lvl="0" indent="0" algn="ctr" rtl="0">
              <a:lnSpc>
                <a:spcPct val="200000"/>
              </a:lnSpc>
              <a:spcBef>
                <a:spcPts val="0"/>
              </a:spcBef>
              <a:spcAft>
                <a:spcPts val="0"/>
              </a:spcAft>
              <a:buNone/>
            </a:pPr>
            <a:r>
              <a:rPr lang="fr-CA" sz="2000" b="1" i="0" u="none" strike="noStrike" cap="none">
                <a:solidFill>
                  <a:schemeClr val="dk2"/>
                </a:solidFill>
                <a:latin typeface="Arial"/>
                <a:ea typeface="Arial"/>
                <a:cs typeface="Arial"/>
                <a:sym typeface="Arial"/>
              </a:rPr>
              <a:t>Un type d’organisme? </a:t>
            </a:r>
            <a:endParaRPr/>
          </a:p>
          <a:p>
            <a:pPr marL="0" marR="0" lvl="0" indent="0" algn="ctr" rtl="0">
              <a:lnSpc>
                <a:spcPct val="200000"/>
              </a:lnSpc>
              <a:spcBef>
                <a:spcPts val="0"/>
              </a:spcBef>
              <a:spcAft>
                <a:spcPts val="0"/>
              </a:spcAft>
              <a:buNone/>
            </a:pPr>
            <a:r>
              <a:rPr lang="fr-CA" sz="2000" b="1" i="0" u="none" strike="noStrike" cap="none">
                <a:solidFill>
                  <a:schemeClr val="dk2"/>
                </a:solidFill>
                <a:latin typeface="Arial"/>
                <a:ea typeface="Arial"/>
                <a:cs typeface="Arial"/>
                <a:sym typeface="Arial"/>
              </a:rPr>
              <a:t>Des pratiques?</a:t>
            </a:r>
            <a:endParaRPr/>
          </a:p>
          <a:p>
            <a:pPr marL="0" marR="0" lvl="0" indent="0" algn="ctr" rtl="0">
              <a:lnSpc>
                <a:spcPct val="200000"/>
              </a:lnSpc>
              <a:spcBef>
                <a:spcPts val="0"/>
              </a:spcBef>
              <a:spcAft>
                <a:spcPts val="0"/>
              </a:spcAft>
              <a:buNone/>
            </a:pPr>
            <a:r>
              <a:rPr lang="fr-CA" sz="2000" b="1" i="0" u="none" strike="noStrike" cap="none">
                <a:solidFill>
                  <a:schemeClr val="dk2"/>
                </a:solidFill>
                <a:latin typeface="Arial"/>
                <a:ea typeface="Arial"/>
                <a:cs typeface="Arial"/>
                <a:sym typeface="Arial"/>
              </a:rPr>
              <a:t>Des valeurs?</a:t>
            </a:r>
            <a:endParaRPr sz="2000" b="0" i="0" u="none" strike="noStrike" cap="none">
              <a:solidFill>
                <a:schemeClr val="dk1"/>
              </a:solidFill>
              <a:latin typeface="Arial"/>
              <a:ea typeface="Arial"/>
              <a:cs typeface="Aria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6"/>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6"/>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Exécutif">
  <a:themeElements>
    <a:clrScheme name="Personnalisé 1">
      <a:dk1>
        <a:srgbClr val="000000"/>
      </a:dk1>
      <a:lt1>
        <a:srgbClr val="FFFFFF"/>
      </a:lt1>
      <a:dk2>
        <a:srgbClr val="1F497D"/>
      </a:dk2>
      <a:lt2>
        <a:srgbClr val="EEECE1"/>
      </a:lt2>
      <a:accent1>
        <a:srgbClr val="FFFF00"/>
      </a:accent1>
      <a:accent2>
        <a:srgbClr val="C0504D"/>
      </a:accent2>
      <a:accent3>
        <a:srgbClr val="4F6128"/>
      </a:accent3>
      <a:accent4>
        <a:srgbClr val="F79646"/>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745B08CE12BB449F79CABCDFF0AD2F" ma:contentTypeVersion="13" ma:contentTypeDescription="Crée un document." ma:contentTypeScope="" ma:versionID="ca03968cb66ae1045a9fd39dbc91aa69">
  <xsd:schema xmlns:xsd="http://www.w3.org/2001/XMLSchema" xmlns:xs="http://www.w3.org/2001/XMLSchema" xmlns:p="http://schemas.microsoft.com/office/2006/metadata/properties" xmlns:ns2="193fdbc3-6236-4a42-9dca-f7cd823af34f" xmlns:ns3="0292b1ae-32d5-4b09-b83d-575aecafcdb0" targetNamespace="http://schemas.microsoft.com/office/2006/metadata/properties" ma:root="true" ma:fieldsID="0776fc6f0a14f78f57584fb0fa4ed06b" ns2:_="" ns3:_="">
    <xsd:import namespace="193fdbc3-6236-4a42-9dca-f7cd823af34f"/>
    <xsd:import namespace="0292b1ae-32d5-4b09-b83d-575aecafcd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fdbc3-6236-4a42-9dca-f7cd823af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176c04c2-454a-4991-89a7-9db4f6c93f2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92b1ae-32d5-4b09-b83d-575aecafcdb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7535fb-7b91-46e3-9d57-83ad3fd95595}" ma:internalName="TaxCatchAll" ma:showField="CatchAllData" ma:web="0292b1ae-32d5-4b09-b83d-575aecafcd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3fdbc3-6236-4a42-9dca-f7cd823af34f">
      <Terms xmlns="http://schemas.microsoft.com/office/infopath/2007/PartnerControls"/>
    </lcf76f155ced4ddcb4097134ff3c332f>
    <TaxCatchAll xmlns="0292b1ae-32d5-4b09-b83d-575aecafcdb0" xsi:nil="true"/>
  </documentManagement>
</p:properties>
</file>

<file path=customXml/itemProps1.xml><?xml version="1.0" encoding="utf-8"?>
<ds:datastoreItem xmlns:ds="http://schemas.openxmlformats.org/officeDocument/2006/customXml" ds:itemID="{37BBE2ED-E995-4E6E-B90C-737ACC02E3C0}">
  <ds:schemaRefs>
    <ds:schemaRef ds:uri="0292b1ae-32d5-4b09-b83d-575aecafcdb0"/>
    <ds:schemaRef ds:uri="193fdbc3-6236-4a42-9dca-f7cd823af3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3D0313-6AD8-451A-9DA4-BB0EE11832D8}">
  <ds:schemaRefs>
    <ds:schemaRef ds:uri="http://schemas.microsoft.com/sharepoint/v3/contenttype/forms"/>
  </ds:schemaRefs>
</ds:datastoreItem>
</file>

<file path=customXml/itemProps3.xml><?xml version="1.0" encoding="utf-8"?>
<ds:datastoreItem xmlns:ds="http://schemas.openxmlformats.org/officeDocument/2006/customXml" ds:itemID="{C0BB9C7A-5597-49B7-9714-D773F1E2BD7C}">
  <ds:schemaRefs>
    <ds:schemaRef ds:uri="http://www.w3.org/XML/1998/namespace"/>
    <ds:schemaRef ds:uri="http://purl.org/dc/dcmitype/"/>
    <ds:schemaRef ds:uri="193fdbc3-6236-4a42-9dca-f7cd823af34f"/>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0292b1ae-32d5-4b09-b83d-575aecafcdb0"/>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534</TotalTime>
  <Words>8480</Words>
  <Application>Microsoft Office PowerPoint</Application>
  <PresentationFormat>Affichage à l'écran (4:3)</PresentationFormat>
  <Paragraphs>675</Paragraphs>
  <Slides>36</Slides>
  <Notes>36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36</vt:i4>
      </vt:variant>
    </vt:vector>
  </HeadingPairs>
  <TitlesOfParts>
    <vt:vector size="45" baseType="lpstr">
      <vt:lpstr>Segoe UI</vt:lpstr>
      <vt:lpstr>Century Gothic</vt:lpstr>
      <vt:lpstr>Arial</vt:lpstr>
      <vt:lpstr>Noto Sans</vt:lpstr>
      <vt:lpstr>Symbol</vt:lpstr>
      <vt:lpstr>Arial Black</vt:lpstr>
      <vt:lpstr>Times New Roman</vt:lpstr>
      <vt:lpstr>Calibri</vt:lpstr>
      <vt:lpstr>Exécutif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Géraldine Bureau</dc:creator>
  <cp:lastModifiedBy>Jacinthe Messier</cp:lastModifiedBy>
  <cp:revision>12</cp:revision>
  <dcterms:created xsi:type="dcterms:W3CDTF">2022-02-14T21:49:38Z</dcterms:created>
  <dcterms:modified xsi:type="dcterms:W3CDTF">2025-05-02T03:04:13Z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0x0101004A745B08CE12BB449F79CABCDFF0AD2F</vt:lpwstr>
  </property>
  <property fmtid="{D5CDD505-2E9C-101B-9397-08002B2CF9AE}" pid="3" name="MediaServiceImageTags">
    <vt:lpwstr/>
  </property>
</Properties>
</file>