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314" r:id="rId2"/>
    <p:sldId id="315" r:id="rId3"/>
    <p:sldId id="256" r:id="rId4"/>
    <p:sldId id="305" r:id="rId5"/>
    <p:sldId id="292" r:id="rId6"/>
    <p:sldId id="293" r:id="rId7"/>
    <p:sldId id="304" r:id="rId8"/>
    <p:sldId id="268" r:id="rId9"/>
    <p:sldId id="259" r:id="rId10"/>
    <p:sldId id="261" r:id="rId11"/>
    <p:sldId id="263" r:id="rId12"/>
    <p:sldId id="262" r:id="rId13"/>
    <p:sldId id="264" r:id="rId14"/>
    <p:sldId id="265" r:id="rId15"/>
    <p:sldId id="306" r:id="rId16"/>
    <p:sldId id="307" r:id="rId17"/>
    <p:sldId id="308" r:id="rId18"/>
    <p:sldId id="309" r:id="rId19"/>
    <p:sldId id="310" r:id="rId20"/>
    <p:sldId id="311" r:id="rId21"/>
    <p:sldId id="312" r:id="rId22"/>
    <p:sldId id="316" r:id="rId23"/>
    <p:sldId id="317" r:id="rId24"/>
    <p:sldId id="318" r:id="rId25"/>
    <p:sldId id="286" r:id="rId26"/>
    <p:sldId id="287" r:id="rId27"/>
    <p:sldId id="295" r:id="rId28"/>
    <p:sldId id="313"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72939" autoAdjust="0"/>
  </p:normalViewPr>
  <p:slideViewPr>
    <p:cSldViewPr snapToGrid="0">
      <p:cViewPr varScale="1">
        <p:scale>
          <a:sx n="53" d="100"/>
          <a:sy n="53" d="100"/>
        </p:scale>
        <p:origin x="1589" y="53"/>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2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36AC71D-BAAE-4ADF-B89B-5F6D269C28D1}" type="datetimeFigureOut">
              <a:rPr lang="fr-CA" smtClean="0"/>
              <a:pPr/>
              <a:t>2024-04-18</a:t>
            </a:fld>
            <a:endParaRPr lang="fr-CA"/>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3791250-2F34-4C03-9544-31134632EAB4}"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cldq.qc.c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5" name="Espace réservé du pied de page 4"/>
          <p:cNvSpPr>
            <a:spLocks noGrp="1"/>
          </p:cNvSpPr>
          <p:nvPr>
            <p:ph type="ftr" sz="quarter" idx="10"/>
          </p:nvPr>
        </p:nvSpPr>
        <p:spPr/>
        <p:txBody>
          <a:bodyPr/>
          <a:lstStyle/>
          <a:p>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baseline="0" dirty="0"/>
              <a:t>Logique de court terme et atteinte de résultats</a:t>
            </a:r>
          </a:p>
          <a:p>
            <a:r>
              <a:rPr lang="fr-CA" baseline="0" dirty="0"/>
              <a:t>En silo, multiplication, mais sans orientations nationales bien défini. Une vision oui, mais où se cachent les orientations, les lignes directrices?</a:t>
            </a:r>
          </a:p>
          <a:p>
            <a:endParaRPr lang="fr-CA" baseline="0" dirty="0"/>
          </a:p>
          <a:p>
            <a:r>
              <a:rPr lang="fr-CA" baseline="0" dirty="0"/>
              <a:t>!er plan de lutte pauvreté: Concilier liberté et justice sociale; un défi pour l’avenir (sur 5 ans). Que des mesures d’employabilité et introduction de la démarche ATI </a:t>
            </a:r>
          </a:p>
          <a:p>
            <a:endParaRPr lang="fr-CA" baseline="0" dirty="0"/>
          </a:p>
          <a:p>
            <a:r>
              <a:rPr lang="fr-CA" sz="1200" b="0" i="0" kern="1200" dirty="0">
                <a:solidFill>
                  <a:schemeClr val="tx1"/>
                </a:solidFill>
                <a:latin typeface="+mn-lt"/>
                <a:ea typeface="+mn-ea"/>
                <a:cs typeface="+mn-cs"/>
              </a:rPr>
              <a:t>L’approche territoriale intégrée et le développement durable sont aussi à l’honneur, dans un contexte de régionalisation et de municipalisation des interventions en matière de développement social.</a:t>
            </a:r>
            <a:r>
              <a:rPr lang="fr-CA" sz="1200" b="1" i="1" kern="1200" dirty="0">
                <a:solidFill>
                  <a:schemeClr val="tx1"/>
                </a:solidFill>
                <a:latin typeface="+mn-lt"/>
                <a:ea typeface="+mn-ea"/>
                <a:cs typeface="+mn-cs"/>
              </a:rPr>
              <a:t> </a:t>
            </a:r>
            <a:r>
              <a:rPr lang="fr-CA" sz="1200" b="0" i="0" kern="1200" dirty="0">
                <a:solidFill>
                  <a:schemeClr val="tx1"/>
                </a:solidFill>
                <a:latin typeface="+mn-lt"/>
                <a:ea typeface="+mn-ea"/>
                <a:cs typeface="+mn-cs"/>
              </a:rPr>
              <a:t>La reconnaissance des organismes communautaires va de pair avec le désengagement de l’État, qui vient transférer une partie des actions sociales en matière de lutte contre la pauvreté et l’exclusion sociale à des organismes .</a:t>
            </a:r>
            <a:endParaRPr lang="fr-CA" sz="1200" b="1" i="1" kern="1200" dirty="0">
              <a:solidFill>
                <a:schemeClr val="tx1"/>
              </a:solidFill>
              <a:latin typeface="+mn-lt"/>
              <a:ea typeface="+mn-ea"/>
              <a:cs typeface="+mn-cs"/>
            </a:endParaRPr>
          </a:p>
          <a:p>
            <a:r>
              <a:rPr lang="fr-CA" sz="1200" kern="1200" dirty="0">
                <a:solidFill>
                  <a:schemeClr val="tx1"/>
                </a:solidFill>
                <a:latin typeface="+mn-lt"/>
                <a:ea typeface="+mn-ea"/>
                <a:cs typeface="+mn-cs"/>
              </a:rPr>
              <a:t> </a:t>
            </a:r>
          </a:p>
          <a:p>
            <a:r>
              <a:rPr lang="fr-CA" sz="1200" kern="1200" dirty="0">
                <a:solidFill>
                  <a:schemeClr val="tx1"/>
                </a:solidFill>
                <a:latin typeface="+mn-lt"/>
                <a:ea typeface="+mn-ea"/>
                <a:cs typeface="+mn-cs"/>
              </a:rPr>
              <a:t>Définition</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ATI: </a:t>
            </a:r>
            <a:r>
              <a:rPr lang="fr-CA" dirty="0" err="1"/>
              <a:t>peite</a:t>
            </a:r>
            <a:r>
              <a:rPr lang="fr-CA" dirty="0"/>
              <a:t> histoire de l’ATI par le ROCGIM</a:t>
            </a:r>
          </a:p>
          <a:p>
            <a:endParaRPr lang="fr-CA" sz="1200" kern="1200" baseline="0" dirty="0">
              <a:solidFill>
                <a:schemeClr val="tx1"/>
              </a:solidFill>
              <a:latin typeface="+mn-lt"/>
              <a:ea typeface="+mn-ea"/>
              <a:cs typeface="+mn-cs"/>
            </a:endParaRPr>
          </a:p>
          <a:p>
            <a:r>
              <a:rPr lang="fr-CA" sz="1200" kern="1200" dirty="0">
                <a:solidFill>
                  <a:schemeClr val="tx1"/>
                </a:solidFill>
                <a:latin typeface="+mn-lt"/>
                <a:ea typeface="+mn-ea"/>
                <a:cs typeface="+mn-cs"/>
              </a:rPr>
              <a:t>Voir Collectif, MÉPACQ: Aider</a:t>
            </a:r>
            <a:r>
              <a:rPr lang="fr-CA" sz="1200" kern="1200" baseline="0" dirty="0">
                <a:solidFill>
                  <a:schemeClr val="tx1"/>
                </a:solidFill>
                <a:latin typeface="+mn-lt"/>
                <a:ea typeface="+mn-ea"/>
                <a:cs typeface="+mn-cs"/>
              </a:rPr>
              <a:t> c’est bien; combattre les causes c’est mieux! Juin 2013</a:t>
            </a:r>
            <a:r>
              <a:rPr lang="fr-CA" sz="1200" kern="1200" dirty="0">
                <a:solidFill>
                  <a:schemeClr val="tx1"/>
                </a:solidFill>
                <a:latin typeface="+mn-lt"/>
                <a:ea typeface="+mn-ea"/>
                <a:cs typeface="+mn-cs"/>
              </a:rPr>
              <a:t>, plusieurs critiques à l’égard de cette approche, une approche quasi sanctifiée</a:t>
            </a:r>
            <a:r>
              <a:rPr lang="fr-CA" sz="1200" kern="1200" baseline="0" dirty="0">
                <a:solidFill>
                  <a:schemeClr val="tx1"/>
                </a:solidFill>
                <a:latin typeface="+mn-lt"/>
                <a:ea typeface="+mn-ea"/>
                <a:cs typeface="+mn-cs"/>
              </a:rPr>
              <a:t> dans certaine région par leur DSP</a:t>
            </a:r>
          </a:p>
          <a:p>
            <a:endParaRPr lang="fr-CA" sz="1200" kern="1200" baseline="0" dirty="0">
              <a:solidFill>
                <a:schemeClr val="tx1"/>
              </a:solidFill>
              <a:latin typeface="+mn-lt"/>
              <a:ea typeface="+mn-ea"/>
              <a:cs typeface="+mn-cs"/>
            </a:endParaRPr>
          </a:p>
          <a:p>
            <a:endParaRPr lang="fr-CA" sz="1200" kern="1200" baseline="0" dirty="0">
              <a:solidFill>
                <a:schemeClr val="tx1"/>
              </a:solidFill>
              <a:latin typeface="+mn-lt"/>
              <a:ea typeface="+mn-ea"/>
              <a:cs typeface="+mn-cs"/>
            </a:endParaRPr>
          </a:p>
          <a:p>
            <a:r>
              <a:rPr lang="fr-CA" sz="1200" kern="1200" baseline="0" dirty="0">
                <a:solidFill>
                  <a:schemeClr val="tx1"/>
                </a:solidFill>
                <a:latin typeface="+mn-lt"/>
                <a:ea typeface="+mn-ea"/>
                <a:cs typeface="+mn-cs"/>
              </a:rPr>
              <a:t>2005: RQDS: C’est une </a:t>
            </a:r>
            <a:r>
              <a:rPr lang="fr-CA" sz="1200" kern="1200" baseline="0" dirty="0" err="1">
                <a:solidFill>
                  <a:schemeClr val="tx1"/>
                </a:solidFill>
                <a:latin typeface="+mn-lt"/>
                <a:ea typeface="+mn-ea"/>
                <a:cs typeface="+mn-cs"/>
              </a:rPr>
              <a:t>bébitte</a:t>
            </a:r>
            <a:r>
              <a:rPr lang="fr-CA" sz="1200" kern="1200" baseline="0" dirty="0">
                <a:solidFill>
                  <a:schemeClr val="tx1"/>
                </a:solidFill>
                <a:latin typeface="+mn-lt"/>
                <a:ea typeface="+mn-ea"/>
                <a:cs typeface="+mn-cs"/>
              </a:rPr>
              <a:t> du gouvernement libéral, née dans un contexte de néolibéralisme (on en parle un peu plus cet </a:t>
            </a:r>
            <a:r>
              <a:rPr lang="fr-CA" sz="1200" kern="1200" baseline="0" dirty="0" err="1">
                <a:solidFill>
                  <a:schemeClr val="tx1"/>
                </a:solidFill>
                <a:latin typeface="+mn-lt"/>
                <a:ea typeface="+mn-ea"/>
                <a:cs typeface="+mn-cs"/>
              </a:rPr>
              <a:t>aprem</a:t>
            </a:r>
            <a:r>
              <a:rPr lang="fr-CA" sz="1200" kern="1200" baseline="0" dirty="0">
                <a:solidFill>
                  <a:schemeClr val="tx1"/>
                </a:solidFill>
                <a:latin typeface="+mn-lt"/>
                <a:ea typeface="+mn-ea"/>
                <a:cs typeface="+mn-cs"/>
              </a:rPr>
              <a:t>). </a:t>
            </a:r>
          </a:p>
          <a:p>
            <a:endParaRPr lang="fr-CA" sz="1200" kern="1200" baseline="0" dirty="0">
              <a:solidFill>
                <a:schemeClr val="tx1"/>
              </a:solidFill>
              <a:latin typeface="+mn-lt"/>
              <a:ea typeface="+mn-ea"/>
              <a:cs typeface="+mn-cs"/>
            </a:endParaRPr>
          </a:p>
          <a:p>
            <a:r>
              <a:rPr lang="fr-CA" sz="1200" kern="1200" baseline="0" dirty="0">
                <a:solidFill>
                  <a:schemeClr val="tx1"/>
                </a:solidFill>
                <a:latin typeface="+mn-lt"/>
                <a:ea typeface="+mn-ea"/>
                <a:cs typeface="+mn-cs"/>
              </a:rPr>
              <a:t>Dans la foulée de l’adoption de la loi 34 (création des CRÉ), u</a:t>
            </a:r>
            <a:r>
              <a:rPr lang="fr-CA" sz="1200" b="0" i="0" kern="1200" dirty="0">
                <a:solidFill>
                  <a:schemeClr val="tx1"/>
                </a:solidFill>
                <a:latin typeface="+mn-lt"/>
                <a:ea typeface="+mn-ea"/>
                <a:cs typeface="+mn-cs"/>
              </a:rPr>
              <a:t>ne dizaine de coordonnateurs des CRD se sont réunis en 2003 à Montréal pour échanger sur leurs réalités et sur l’importance de développer une vision commune. Leur désir de réseautage et d’entraide a suscité les travaux menant à l’adoption d’une vision commune en 2004 et incorporation en 2005</a:t>
            </a:r>
            <a:r>
              <a:rPr lang="fr-CA" sz="1200" b="0" i="0" kern="1200" baseline="0" dirty="0">
                <a:solidFill>
                  <a:schemeClr val="tx1"/>
                </a:solidFill>
                <a:latin typeface="+mn-lt"/>
                <a:ea typeface="+mn-ea"/>
                <a:cs typeface="+mn-cs"/>
              </a:rPr>
              <a:t> (site du RQDS, historique). Depuis, soutien une communauté de pratique virtuelle et fait la promotion du DS:</a:t>
            </a:r>
          </a:p>
          <a:p>
            <a:r>
              <a:rPr lang="fr-CA" sz="1200" b="0" i="0" kern="1200" baseline="0" dirty="0">
                <a:solidFill>
                  <a:schemeClr val="tx1"/>
                </a:solidFill>
                <a:latin typeface="+mn-lt"/>
                <a:ea typeface="+mn-ea"/>
                <a:cs typeface="+mn-cs"/>
              </a:rPr>
              <a:t> </a:t>
            </a:r>
            <a:r>
              <a:rPr lang="fr-CA" sz="1200" kern="1200" dirty="0">
                <a:solidFill>
                  <a:schemeClr val="tx1"/>
                </a:solidFill>
                <a:latin typeface="+mn-lt"/>
                <a:ea typeface="+mn-ea"/>
                <a:cs typeface="+mn-cs"/>
              </a:rPr>
              <a:t>Représenter les membres qui sont des répondantes et répondants dans les régions du Québec en développement social.</a:t>
            </a:r>
          </a:p>
          <a:p>
            <a:r>
              <a:rPr lang="fr-CA" sz="1200" kern="1200" dirty="0">
                <a:solidFill>
                  <a:schemeClr val="tx1"/>
                </a:solidFill>
                <a:latin typeface="+mn-lt"/>
                <a:ea typeface="+mn-ea"/>
                <a:cs typeface="+mn-cs"/>
              </a:rPr>
              <a:t> </a:t>
            </a:r>
          </a:p>
          <a:p>
            <a:r>
              <a:rPr lang="fr-CA" sz="1200" kern="1200" dirty="0">
                <a:solidFill>
                  <a:schemeClr val="tx1"/>
                </a:solidFill>
                <a:latin typeface="+mn-lt"/>
                <a:ea typeface="+mn-ea"/>
                <a:cs typeface="+mn-cs"/>
              </a:rPr>
              <a:t>b)	Outiller et </a:t>
            </a:r>
            <a:r>
              <a:rPr lang="fr-CA" sz="1200" kern="1200" dirty="0" err="1">
                <a:solidFill>
                  <a:schemeClr val="tx1"/>
                </a:solidFill>
                <a:latin typeface="+mn-lt"/>
                <a:ea typeface="+mn-ea"/>
                <a:cs typeface="+mn-cs"/>
              </a:rPr>
              <a:t>réseauter</a:t>
            </a:r>
            <a:r>
              <a:rPr lang="fr-CA" sz="1200" kern="1200" dirty="0">
                <a:solidFill>
                  <a:schemeClr val="tx1"/>
                </a:solidFill>
                <a:latin typeface="+mn-lt"/>
                <a:ea typeface="+mn-ea"/>
                <a:cs typeface="+mn-cs"/>
              </a:rPr>
              <a:t> les membres.</a:t>
            </a:r>
          </a:p>
          <a:p>
            <a:r>
              <a:rPr lang="fr-CA" sz="1200" kern="1200" dirty="0">
                <a:solidFill>
                  <a:schemeClr val="tx1"/>
                </a:solidFill>
                <a:latin typeface="+mn-lt"/>
                <a:ea typeface="+mn-ea"/>
                <a:cs typeface="+mn-cs"/>
              </a:rPr>
              <a:t> </a:t>
            </a:r>
          </a:p>
          <a:p>
            <a:r>
              <a:rPr lang="fr-CA" sz="1200" kern="1200" dirty="0">
                <a:solidFill>
                  <a:schemeClr val="tx1"/>
                </a:solidFill>
                <a:latin typeface="+mn-lt"/>
                <a:ea typeface="+mn-ea"/>
                <a:cs typeface="+mn-cs"/>
              </a:rPr>
              <a:t>c)	Soutenir l’action en développement social à l’échelle locale, régionale et provinciale.</a:t>
            </a:r>
          </a:p>
          <a:p>
            <a:r>
              <a:rPr lang="fr-CA" sz="1200" kern="1200" dirty="0">
                <a:solidFill>
                  <a:schemeClr val="tx1"/>
                </a:solidFill>
                <a:latin typeface="+mn-lt"/>
                <a:ea typeface="+mn-ea"/>
                <a:cs typeface="+mn-cs"/>
              </a:rPr>
              <a:t> </a:t>
            </a:r>
          </a:p>
          <a:p>
            <a:r>
              <a:rPr lang="fr-CA" sz="1200" kern="1200" dirty="0">
                <a:solidFill>
                  <a:schemeClr val="tx1"/>
                </a:solidFill>
                <a:latin typeface="+mn-lt"/>
                <a:ea typeface="+mn-ea"/>
                <a:cs typeface="+mn-cs"/>
              </a:rPr>
              <a:t>d)	Développer des alliances avec d’autres organismes</a:t>
            </a:r>
            <a:endParaRPr lang="fr-CA" sz="1200" b="0" i="0" kern="1200" baseline="0" dirty="0">
              <a:solidFill>
                <a:schemeClr val="tx1"/>
              </a:solidFill>
              <a:latin typeface="+mn-lt"/>
              <a:ea typeface="+mn-ea"/>
              <a:cs typeface="+mn-cs"/>
            </a:endParaRPr>
          </a:p>
          <a:p>
            <a:endParaRPr lang="fr-CA" sz="1200" b="0" i="0" kern="1200" baseline="0" dirty="0">
              <a:solidFill>
                <a:schemeClr val="tx1"/>
              </a:solidFill>
              <a:latin typeface="+mn-lt"/>
              <a:ea typeface="+mn-ea"/>
              <a:cs typeface="+mn-cs"/>
            </a:endParaRPr>
          </a:p>
          <a:p>
            <a:r>
              <a:rPr lang="fr-CA" sz="1200" b="0" i="0" kern="1200" baseline="0" dirty="0">
                <a:solidFill>
                  <a:schemeClr val="tx1"/>
                </a:solidFill>
                <a:latin typeface="+mn-lt"/>
                <a:ea typeface="+mn-ea"/>
                <a:cs typeface="+mn-cs"/>
              </a:rPr>
              <a:t>2005: </a:t>
            </a:r>
            <a:r>
              <a:rPr lang="fr-CA" sz="1200" kern="1200" dirty="0">
                <a:solidFill>
                  <a:schemeClr val="tx1"/>
                </a:solidFill>
                <a:latin typeface="+mn-lt"/>
                <a:ea typeface="+mn-ea"/>
                <a:cs typeface="+mn-cs"/>
              </a:rPr>
              <a:t>Peuvent être membres les instances du développement social reconnues dans leur région administrative par les différents acteurs régionaux du développement social.  Une seule instance représentera une région, </a:t>
            </a:r>
            <a:r>
              <a:rPr lang="fr-CA" sz="1200" b="1" kern="1200" dirty="0">
                <a:solidFill>
                  <a:schemeClr val="tx1"/>
                </a:solidFill>
                <a:latin typeface="+mn-lt"/>
                <a:ea typeface="+mn-ea"/>
                <a:cs typeface="+mn-cs"/>
              </a:rPr>
              <a:t>sauf pour la région de la Montérégie qui a droit à 3 instances compte-tenu que la région est maintenant divisée en 3 sous-régions qui ont chacune leur planification stratégique</a:t>
            </a:r>
            <a:r>
              <a:rPr lang="fr-CA" sz="1200" kern="1200" dirty="0">
                <a:solidFill>
                  <a:schemeClr val="tx1"/>
                </a:solidFill>
                <a:latin typeface="+mn-lt"/>
                <a:ea typeface="+mn-ea"/>
                <a:cs typeface="+mn-cs"/>
              </a:rPr>
              <a:t>. </a:t>
            </a:r>
            <a:endParaRPr lang="fr-CA" sz="1200" b="0" i="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a:solidFill>
                  <a:schemeClr val="tx1"/>
                </a:solidFill>
                <a:latin typeface="+mn-lt"/>
                <a:ea typeface="+mn-ea"/>
                <a:cs typeface="+mn-cs"/>
              </a:rPr>
              <a:t>CA : 7 membres en règle, u</a:t>
            </a:r>
            <a:r>
              <a:rPr lang="fr-CA" sz="1200" kern="1200" dirty="0">
                <a:solidFill>
                  <a:schemeClr val="tx1"/>
                </a:solidFill>
                <a:latin typeface="+mn-lt"/>
                <a:ea typeface="+mn-ea"/>
                <a:cs typeface="+mn-cs"/>
              </a:rPr>
              <a:t>ne personne dûment déléguée par l’Institut national de santé publique sans droit de vote.</a:t>
            </a:r>
          </a:p>
          <a:p>
            <a:endParaRPr lang="fr-CA" sz="1200" kern="1200" baseline="0" dirty="0">
              <a:solidFill>
                <a:schemeClr val="tx1"/>
              </a:solidFill>
              <a:latin typeface="+mn-lt"/>
              <a:ea typeface="+mn-ea"/>
              <a:cs typeface="+mn-cs"/>
            </a:endParaRPr>
          </a:p>
          <a:p>
            <a:r>
              <a:rPr lang="fr-CA" sz="1200" kern="1200" baseline="0" dirty="0">
                <a:solidFill>
                  <a:schemeClr val="tx1"/>
                </a:solidFill>
                <a:latin typeface="+mn-lt"/>
                <a:ea typeface="+mn-ea"/>
                <a:cs typeface="+mn-cs"/>
              </a:rPr>
              <a:t>Soumis un avis sur la place du DS au QC en avril 2015 (MESS)</a:t>
            </a:r>
          </a:p>
          <a:p>
            <a:r>
              <a:rPr lang="fr-CA" sz="1200" kern="1200" baseline="0" dirty="0">
                <a:solidFill>
                  <a:schemeClr val="tx1"/>
                </a:solidFill>
                <a:latin typeface="+mn-lt"/>
                <a:ea typeface="+mn-ea"/>
                <a:cs typeface="+mn-cs"/>
              </a:rPr>
              <a:t>Évolution des démarches régionales de DS, mai 2016</a:t>
            </a:r>
          </a:p>
          <a:p>
            <a:r>
              <a:rPr lang="fr-CA" sz="1200" kern="1200" dirty="0">
                <a:solidFill>
                  <a:schemeClr val="tx1"/>
                </a:solidFill>
                <a:latin typeface="+mn-lt"/>
                <a:ea typeface="+mn-ea"/>
                <a:cs typeface="+mn-cs"/>
              </a:rPr>
              <a:t>2012: ajout, </a:t>
            </a:r>
            <a:r>
              <a:rPr lang="fr-CA" dirty="0"/>
              <a:t>Les intérêts communs prioritaires de ses membres sont l’amélioration des pratiques et la progression des démarches régionales de développement social.</a:t>
            </a:r>
          </a:p>
          <a:p>
            <a:endParaRPr lang="fr-CA" sz="1200" kern="1200" dirty="0">
              <a:solidFill>
                <a:schemeClr val="tx1"/>
              </a:solidFill>
              <a:latin typeface="+mn-lt"/>
              <a:ea typeface="+mn-ea"/>
              <a:cs typeface="+mn-cs"/>
            </a:endParaRPr>
          </a:p>
          <a:p>
            <a:r>
              <a:rPr lang="fr-CA" dirty="0"/>
              <a:t>Plate-forme: Les intérêts communs de ses membres sont la progression des démarches régionales de développement social et l’amélioration des pratiques. Cela se traduit notamment par le partage des informations, des outils et des connaissances, par la mise en commun des expériences et des pratiques, par le réseautage et les coopérations entre régions, par la participation à des formations, par l’ouverture à l’innovation et par le développement d’une intelligence critique collective. </a:t>
            </a:r>
          </a:p>
          <a:p>
            <a:endParaRPr lang="fr-CA" sz="1200" kern="1200" dirty="0">
              <a:solidFill>
                <a:schemeClr val="tx1"/>
              </a:solidFill>
              <a:latin typeface="+mn-lt"/>
              <a:ea typeface="+mn-ea"/>
              <a:cs typeface="+mn-cs"/>
            </a:endParaRPr>
          </a:p>
          <a:p>
            <a:r>
              <a:rPr lang="fr-CA" sz="1200" kern="1200" dirty="0">
                <a:solidFill>
                  <a:schemeClr val="tx1"/>
                </a:solidFill>
                <a:latin typeface="+mn-lt"/>
                <a:ea typeface="+mn-ea"/>
                <a:cs typeface="+mn-cs"/>
              </a:rPr>
              <a:t>2007 aussi se crée un le</a:t>
            </a:r>
            <a:r>
              <a:rPr lang="fr-CA" sz="1200" kern="1200" baseline="0" dirty="0">
                <a:solidFill>
                  <a:schemeClr val="tx1"/>
                </a:solidFill>
                <a:latin typeface="+mn-lt"/>
                <a:ea typeface="+mn-ea"/>
                <a:cs typeface="+mn-cs"/>
              </a:rPr>
              <a:t> RQRI (réseau québécois de revitalisation intégré) qui parle surtout de développement des communautés (utilise ATI, RUI, DTI). Travaille à l’amélioration de la qualité de vie de leur communauté locale, par la revitalisation et la lutte contre la pauvreté et l’exclusion sociale, sur un territoire déterminé , dans le cadre d’une concertation intersectorielle et citoyenne</a:t>
            </a:r>
            <a:endParaRPr lang="fr-CA" sz="1200" kern="1200" dirty="0">
              <a:solidFill>
                <a:schemeClr val="tx1"/>
              </a:solidFill>
              <a:latin typeface="+mn-lt"/>
              <a:ea typeface="+mn-ea"/>
              <a:cs typeface="+mn-cs"/>
            </a:endParaRPr>
          </a:p>
          <a:p>
            <a:endParaRPr lang="fr-CA"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12</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a:solidFill>
                <a:schemeClr val="tx1"/>
              </a:solidFill>
              <a:latin typeface="+mn-lt"/>
              <a:ea typeface="+mn-ea"/>
              <a:cs typeface="+mn-cs"/>
            </a:endParaRPr>
          </a:p>
          <a:p>
            <a:r>
              <a:rPr lang="fr-CA" dirty="0"/>
              <a:t>FLAC: PPP philanthropique/sociaux, à compter de 2004 avec Québec en forme (12 M sur les 24 M) , saines habitudes de vie 2007. Viendra ensuite Avenir d’enfants, Réussir</a:t>
            </a:r>
            <a:r>
              <a:rPr lang="fr-CA" baseline="0" dirty="0"/>
              <a:t> réunir, l’appui, Odyssée (AQCPE 3 M et FLAC 1M) 2007 et </a:t>
            </a:r>
            <a:r>
              <a:rPr lang="fr-CA" baseline="0" dirty="0" err="1"/>
              <a:t>Casiope</a:t>
            </a:r>
            <a:r>
              <a:rPr lang="fr-CA" baseline="0" dirty="0"/>
              <a:t> 2008-2010, etc.</a:t>
            </a:r>
          </a:p>
          <a:p>
            <a:r>
              <a:rPr lang="fr-CA" baseline="0" dirty="0"/>
              <a:t>Présence de la FLAC et ses différentes ententes dans les CRÉ (ATI), municipalités</a:t>
            </a:r>
          </a:p>
          <a:p>
            <a:endParaRPr lang="fr-CA" baseline="0" dirty="0"/>
          </a:p>
          <a:p>
            <a:r>
              <a:rPr lang="fr-CA" baseline="0" dirty="0"/>
              <a:t>Plusieurs organismes d’ACA famille ont dénoncé ces PPP. Dernièrement, note socioéconomique de l’IRIS. Nous en parlerons plus en détail cet </a:t>
            </a:r>
            <a:r>
              <a:rPr lang="fr-CA" baseline="0" dirty="0" err="1"/>
              <a:t>aprem</a:t>
            </a:r>
            <a:endParaRPr lang="fr-CA" baseline="0" dirty="0"/>
          </a:p>
          <a:p>
            <a:endParaRPr lang="fr-CA" baseline="0" dirty="0"/>
          </a:p>
          <a:p>
            <a:r>
              <a:rPr lang="fr-CA" baseline="0" dirty="0"/>
              <a:t>À retenir, c’est que la </a:t>
            </a:r>
            <a:r>
              <a:rPr lang="fr-CA" baseline="0" dirty="0" err="1"/>
              <a:t>réingénerie</a:t>
            </a:r>
            <a:r>
              <a:rPr lang="fr-CA" baseline="0" dirty="0"/>
              <a:t> de l’État vient modifier la vision gouvernementale de ce qu’est et doit être le développement social au Québec. Quels sont les objectifs poursuivis par cette nouvelle vision?</a:t>
            </a:r>
          </a:p>
          <a:p>
            <a:r>
              <a:rPr lang="fr-CA" baseline="0" dirty="0"/>
              <a:t>Et nous, le mouvement d’ACA, notre vision du développement social, a-t-elle évoluée depuis l’adoption de la PRAC ? Ça veut dire quoi en 2018, l’AC un outil pour l’exercice de la citoyenneté de développement social au QC ?</a:t>
            </a:r>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13</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sz="1200" kern="1200" baseline="0" dirty="0">
              <a:solidFill>
                <a:schemeClr val="tx1"/>
              </a:solidFill>
              <a:latin typeface="+mn-lt"/>
              <a:ea typeface="+mn-ea"/>
              <a:cs typeface="+mn-cs"/>
            </a:endParaRPr>
          </a:p>
          <a:p>
            <a:r>
              <a:rPr lang="fr-CA" sz="1200" b="1" kern="1200" baseline="0" dirty="0">
                <a:solidFill>
                  <a:schemeClr val="tx1"/>
                </a:solidFill>
                <a:latin typeface="+mn-lt"/>
                <a:ea typeface="+mn-ea"/>
                <a:cs typeface="+mn-cs"/>
              </a:rPr>
              <a:t>2009: fin du 1</a:t>
            </a:r>
            <a:r>
              <a:rPr lang="fr-CA" sz="1200" b="1" kern="1200" baseline="30000" dirty="0">
                <a:solidFill>
                  <a:schemeClr val="tx1"/>
                </a:solidFill>
                <a:latin typeface="+mn-lt"/>
                <a:ea typeface="+mn-ea"/>
                <a:cs typeface="+mn-cs"/>
              </a:rPr>
              <a:t>er</a:t>
            </a:r>
            <a:r>
              <a:rPr lang="fr-CA" sz="1200" b="1" kern="1200" baseline="0" dirty="0">
                <a:solidFill>
                  <a:schemeClr val="tx1"/>
                </a:solidFill>
                <a:latin typeface="+mn-lt"/>
                <a:ea typeface="+mn-ea"/>
                <a:cs typeface="+mn-cs"/>
              </a:rPr>
              <a:t> plan de lutte</a:t>
            </a:r>
          </a:p>
          <a:p>
            <a:endParaRPr lang="fr-CA" sz="1200" b="1" kern="1200" baseline="0" dirty="0">
              <a:solidFill>
                <a:schemeClr val="tx1"/>
              </a:solidFill>
              <a:latin typeface="+mn-lt"/>
              <a:ea typeface="+mn-ea"/>
              <a:cs typeface="+mn-cs"/>
            </a:endParaRPr>
          </a:p>
          <a:p>
            <a:r>
              <a:rPr lang="fr-CA" sz="1200" b="0" kern="1200" baseline="0" dirty="0">
                <a:solidFill>
                  <a:schemeClr val="tx1"/>
                </a:solidFill>
                <a:latin typeface="+mn-lt"/>
                <a:ea typeface="+mn-ea"/>
                <a:cs typeface="+mn-cs"/>
              </a:rPr>
              <a:t>Après les politiques familiales municipales, vient les politiques de DS au municipal, mais pas d’$$ qui vient avec pour l’implantation. En passant, politique familiale gouvernementale inexistante (programmes oui, mais pas de plan d’action!). C’est quoi la politique gouvernementale en matière de DS?</a:t>
            </a:r>
          </a:p>
          <a:p>
            <a:endParaRPr lang="fr-CA" sz="1200" b="1" kern="1200" baseline="0" dirty="0">
              <a:solidFill>
                <a:schemeClr val="tx1"/>
              </a:solidFill>
              <a:latin typeface="+mn-lt"/>
              <a:ea typeface="+mn-ea"/>
              <a:cs typeface="+mn-cs"/>
            </a:endParaRPr>
          </a:p>
          <a:p>
            <a:r>
              <a:rPr lang="fr-CA" sz="1200" b="1" kern="1200" baseline="0" dirty="0">
                <a:solidFill>
                  <a:schemeClr val="tx1"/>
                </a:solidFill>
                <a:latin typeface="+mn-lt"/>
                <a:ea typeface="+mn-ea"/>
                <a:cs typeface="+mn-cs"/>
              </a:rPr>
              <a:t>Les Alliances pour la solidarité (2</a:t>
            </a:r>
            <a:r>
              <a:rPr lang="fr-CA" sz="1200" b="1" kern="1200" baseline="30000" dirty="0">
                <a:solidFill>
                  <a:schemeClr val="tx1"/>
                </a:solidFill>
                <a:latin typeface="+mn-lt"/>
                <a:ea typeface="+mn-ea"/>
                <a:cs typeface="+mn-cs"/>
              </a:rPr>
              <a:t>e</a:t>
            </a:r>
            <a:r>
              <a:rPr lang="fr-CA" sz="1200" b="1" kern="1200" baseline="0" dirty="0">
                <a:solidFill>
                  <a:schemeClr val="tx1"/>
                </a:solidFill>
                <a:latin typeface="+mn-lt"/>
                <a:ea typeface="+mn-ea"/>
                <a:cs typeface="+mn-cs"/>
              </a:rPr>
              <a:t> plan de lutte à la pauvreté PAGSIS en matière de solidarité et d’inclusion sociale, 4 ans)</a:t>
            </a:r>
          </a:p>
          <a:p>
            <a:endParaRPr lang="fr-CA" sz="1200" b="1" kern="1200" baseline="0" dirty="0">
              <a:solidFill>
                <a:schemeClr val="tx1"/>
              </a:solidFill>
              <a:latin typeface="+mn-lt"/>
              <a:ea typeface="+mn-ea"/>
              <a:cs typeface="+mn-cs"/>
            </a:endParaRPr>
          </a:p>
          <a:p>
            <a:r>
              <a:rPr lang="fr-CA" sz="1200" kern="1200" baseline="0" dirty="0">
                <a:solidFill>
                  <a:schemeClr val="tx1"/>
                </a:solidFill>
                <a:latin typeface="+mn-lt"/>
                <a:ea typeface="+mn-ea"/>
                <a:cs typeface="+mn-cs"/>
              </a:rPr>
              <a:t>Le Alliances sont des ententes écrites (contrats) convenues entre les CRÉ et le MESS pour la réalisation du PAGSIS. Le montant de 4,3M$ disponible dans notre région, se transige à l’</a:t>
            </a:r>
            <a:r>
              <a:rPr lang="fr-CA" sz="1200" kern="1200" baseline="0" dirty="0" err="1">
                <a:solidFill>
                  <a:schemeClr val="tx1"/>
                </a:solidFill>
                <a:latin typeface="+mn-lt"/>
                <a:ea typeface="+mn-ea"/>
                <a:cs typeface="+mn-cs"/>
              </a:rPr>
              <a:t>inté-rieur</a:t>
            </a:r>
            <a:r>
              <a:rPr lang="fr-CA" sz="1200" kern="1200" baseline="0" dirty="0">
                <a:solidFill>
                  <a:schemeClr val="tx1"/>
                </a:solidFill>
                <a:latin typeface="+mn-lt"/>
                <a:ea typeface="+mn-ea"/>
                <a:cs typeface="+mn-cs"/>
              </a:rPr>
              <a:t> de l’Alliance. Les CRÉ doivent : </a:t>
            </a:r>
          </a:p>
          <a:p>
            <a:r>
              <a:rPr lang="fr-CA" sz="1200" kern="1200" baseline="0" dirty="0">
                <a:solidFill>
                  <a:schemeClr val="tx1"/>
                </a:solidFill>
                <a:latin typeface="+mn-lt"/>
                <a:ea typeface="+mn-ea"/>
                <a:cs typeface="+mn-cs"/>
              </a:rPr>
              <a:t> Établir un </a:t>
            </a:r>
            <a:r>
              <a:rPr lang="fr-CA" sz="1200" b="1" kern="1200" baseline="0" dirty="0">
                <a:solidFill>
                  <a:schemeClr val="tx1"/>
                </a:solidFill>
                <a:latin typeface="+mn-lt"/>
                <a:ea typeface="+mn-ea"/>
                <a:cs typeface="+mn-cs"/>
              </a:rPr>
              <a:t>partenariat formel afin d'assurer la cohérence des actions; </a:t>
            </a:r>
          </a:p>
          <a:p>
            <a:r>
              <a:rPr lang="fr-CA" sz="1200" kern="1200" baseline="0" dirty="0">
                <a:solidFill>
                  <a:schemeClr val="tx1"/>
                </a:solidFill>
                <a:latin typeface="+mn-lt"/>
                <a:ea typeface="+mn-ea"/>
                <a:cs typeface="+mn-cs"/>
              </a:rPr>
              <a:t> Favoriser la mise en place de </a:t>
            </a:r>
            <a:r>
              <a:rPr lang="fr-CA" sz="1200" b="1" kern="1200" baseline="0" dirty="0">
                <a:solidFill>
                  <a:schemeClr val="tx1"/>
                </a:solidFill>
                <a:latin typeface="+mn-lt"/>
                <a:ea typeface="+mn-ea"/>
                <a:cs typeface="+mn-cs"/>
              </a:rPr>
              <a:t>projets novateurs ou inspirés des meilleures pratiques, qui permettront de lutter efficacement contre la pauvreté et l’exclusion sociale; </a:t>
            </a:r>
          </a:p>
          <a:p>
            <a:r>
              <a:rPr lang="fr-CA" sz="1200" kern="1200" baseline="0" dirty="0">
                <a:solidFill>
                  <a:schemeClr val="tx1"/>
                </a:solidFill>
                <a:latin typeface="+mn-lt"/>
                <a:ea typeface="+mn-ea"/>
                <a:cs typeface="+mn-cs"/>
              </a:rPr>
              <a:t> Soumettre à la Conférence administrative régionale (CAR) des propositions en vue </a:t>
            </a:r>
            <a:r>
              <a:rPr lang="fr-CA" sz="1200" b="1" kern="1200" baseline="0" dirty="0">
                <a:solidFill>
                  <a:schemeClr val="tx1"/>
                </a:solidFill>
                <a:latin typeface="+mn-lt"/>
                <a:ea typeface="+mn-ea"/>
                <a:cs typeface="+mn-cs"/>
              </a:rPr>
              <a:t>d’</a:t>
            </a:r>
            <a:r>
              <a:rPr lang="fr-CA" sz="1200" b="1" kern="1200" baseline="0" dirty="0" err="1">
                <a:solidFill>
                  <a:schemeClr val="tx1"/>
                </a:solidFill>
                <a:latin typeface="+mn-lt"/>
                <a:ea typeface="+mn-ea"/>
                <a:cs typeface="+mn-cs"/>
              </a:rPr>
              <a:t>optimi-ser</a:t>
            </a:r>
            <a:r>
              <a:rPr lang="fr-CA" sz="1200" b="1" kern="1200" baseline="0" dirty="0">
                <a:solidFill>
                  <a:schemeClr val="tx1"/>
                </a:solidFill>
                <a:latin typeface="+mn-lt"/>
                <a:ea typeface="+mn-ea"/>
                <a:cs typeface="+mn-cs"/>
              </a:rPr>
              <a:t> l’action gouvernementale en matière de lutte contre la pauvreté et l’exclusion sociale. </a:t>
            </a:r>
          </a:p>
          <a:p>
            <a:endParaRPr lang="fr-CA" dirty="0"/>
          </a:p>
          <a:p>
            <a:r>
              <a:rPr lang="fr-CA" dirty="0"/>
              <a:t>volet</a:t>
            </a:r>
            <a:r>
              <a:rPr lang="fr-CA" baseline="0" dirty="0"/>
              <a:t> 1 : rapprocher les décisions des milieux locaux et régionaux, donner à la CRÉ</a:t>
            </a:r>
          </a:p>
          <a:p>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Octobre 2008: </a:t>
            </a:r>
            <a:r>
              <a:rPr lang="fr-CA" sz="1200" kern="1200" dirty="0">
                <a:solidFill>
                  <a:schemeClr val="tx1"/>
                </a:solidFill>
                <a:latin typeface="+mn-lt"/>
                <a:ea typeface="+mn-ea"/>
                <a:cs typeface="+mn-cs"/>
              </a:rPr>
              <a:t> Création un le</a:t>
            </a:r>
            <a:r>
              <a:rPr lang="fr-CA" sz="1200" kern="1200" baseline="0" dirty="0">
                <a:solidFill>
                  <a:schemeClr val="tx1"/>
                </a:solidFill>
                <a:latin typeface="+mn-lt"/>
                <a:ea typeface="+mn-ea"/>
                <a:cs typeface="+mn-cs"/>
              </a:rPr>
              <a:t> RQRI (réseau québécois de revitalisation intégré) qui parle surtout de développement des communautés (utilise ATI, RUI, DTI). Travaille à l’amélioration de la qualité de vie de leur communauté locale, par la revitalisation et la lutte contre la pauvreté et l’exclusion sociale, sur un territoire déterminé , dans le cadre d’une concertation intersectorielle et citoyenne</a:t>
            </a:r>
            <a:endParaRPr lang="fr-CA" sz="1200" kern="1200" dirty="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14</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prstClr val="black">
                    <a:lumMod val="75000"/>
                    <a:lumOff val="25000"/>
                  </a:prstClr>
                </a:solidFill>
              </a:rPr>
              <a:t>L’abolition de ces instances, en 2015, a engendré un déséquilibre dans la majorité des régions en lien avec les structures en développement social.</a:t>
            </a:r>
          </a:p>
          <a:p>
            <a:r>
              <a:rPr lang="fr-CA" dirty="0"/>
              <a:t> Autres instances régionales qui sans être aboli, se font retirer un financement historique ex forum jeunesse, bureau de condition féminine (fédéral)</a:t>
            </a:r>
          </a:p>
          <a:p>
            <a:endParaRPr lang="fr-CA" dirty="0"/>
          </a:p>
          <a:p>
            <a:r>
              <a:rPr lang="fr-CA" dirty="0"/>
              <a:t>Estrie: 3 ans plus tard, pas encore</a:t>
            </a:r>
            <a:r>
              <a:rPr lang="fr-CA" baseline="0" dirty="0"/>
              <a:t> de réponse. Concertation régionale en DS se cherche une niche</a:t>
            </a:r>
          </a:p>
          <a:p>
            <a:endParaRPr lang="fr-CA" baseline="0" dirty="0"/>
          </a:p>
          <a:p>
            <a:r>
              <a:rPr lang="fr-CA" baseline="0" dirty="0"/>
              <a:t>Contexte de centralisation: 2014 +++. Donc, oui encore la régionalisation, mais dans un contexte de centralisation des politiques, privatisation des services publics (deniers publics), il n’y a plus d’$$ attaché aux responsabilités régionales. L’$$ des CRÉ n’existe plus…</a:t>
            </a:r>
          </a:p>
          <a:p>
            <a:pPr algn="just" fontAlgn="base">
              <a:buNone/>
            </a:pPr>
            <a:endParaRPr lang="fr-CA" sz="1200" b="1" kern="1200" dirty="0">
              <a:solidFill>
                <a:schemeClr val="tx1"/>
              </a:solidFill>
              <a:latin typeface="+mn-lt"/>
              <a:ea typeface="+mn-ea"/>
              <a:cs typeface="+mn-cs"/>
            </a:endParaRPr>
          </a:p>
          <a:p>
            <a:pPr algn="just" fontAlgn="base">
              <a:buNone/>
            </a:pPr>
            <a:r>
              <a:rPr lang="fr-CA" sz="1200" b="1" kern="1200" dirty="0">
                <a:solidFill>
                  <a:schemeClr val="tx1"/>
                </a:solidFill>
                <a:latin typeface="+mn-lt"/>
                <a:ea typeface="+mn-ea"/>
                <a:cs typeface="+mn-cs"/>
              </a:rPr>
              <a:t>En même temps, mai 2015 EG de la CTROC (18 mois </a:t>
            </a:r>
            <a:r>
              <a:rPr lang="fr-CA" sz="1200" b="1" kern="1200" dirty="0" err="1">
                <a:solidFill>
                  <a:schemeClr val="tx1"/>
                </a:solidFill>
                <a:latin typeface="+mn-lt"/>
                <a:ea typeface="+mn-ea"/>
                <a:cs typeface="+mn-cs"/>
              </a:rPr>
              <a:t>demarche</a:t>
            </a:r>
            <a:r>
              <a:rPr lang="fr-CA" sz="1200" b="1" kern="1200" dirty="0">
                <a:solidFill>
                  <a:schemeClr val="tx1"/>
                </a:solidFill>
                <a:latin typeface="+mn-lt"/>
                <a:ea typeface="+mn-ea"/>
                <a:cs typeface="+mn-cs"/>
              </a:rPr>
              <a:t>): </a:t>
            </a:r>
            <a:r>
              <a:rPr lang="fr-CA" sz="1200" b="0" i="1" u="none" strike="noStrike" kern="1200" dirty="0">
                <a:solidFill>
                  <a:schemeClr val="tx1"/>
                </a:solidFill>
                <a:latin typeface="+mn-lt"/>
                <a:ea typeface="+mn-ea"/>
                <a:cs typeface="+mn-cs"/>
              </a:rPr>
              <a:t>« Le mouvement communautaire; à la croisée des chemins »</a:t>
            </a:r>
          </a:p>
          <a:p>
            <a:pPr algn="just" fontAlgn="base">
              <a:buNone/>
            </a:pPr>
            <a:r>
              <a:rPr lang="fr-CA" sz="1200" b="1" i="0" u="none" strike="noStrike" kern="1200" dirty="0">
                <a:solidFill>
                  <a:schemeClr val="tx1"/>
                </a:solidFill>
                <a:latin typeface="+mn-lt"/>
                <a:ea typeface="+mn-ea"/>
                <a:cs typeface="+mn-cs"/>
              </a:rPr>
              <a:t>a rejoint 650 organismes dans une quinzaine de régions</a:t>
            </a:r>
            <a:endParaRPr lang="fr-CA" sz="1200" b="1" kern="1200" dirty="0">
              <a:solidFill>
                <a:schemeClr val="tx1"/>
              </a:solidFill>
              <a:latin typeface="+mn-lt"/>
              <a:ea typeface="+mn-ea"/>
              <a:cs typeface="+mn-cs"/>
            </a:endParaRPr>
          </a:p>
          <a:p>
            <a:pPr rtl="0"/>
            <a:endParaRPr lang="fr-CA" sz="1200" b="1" i="0" u="sng" kern="1200" dirty="0">
              <a:solidFill>
                <a:schemeClr val="tx1"/>
              </a:solidFill>
              <a:latin typeface="+mn-lt"/>
              <a:ea typeface="+mn-ea"/>
              <a:cs typeface="+mn-cs"/>
            </a:endParaRPr>
          </a:p>
          <a:p>
            <a:pPr rtl="0"/>
            <a:r>
              <a:rPr lang="fr-CA" sz="1200" b="1" i="0" u="sng" kern="1200" dirty="0">
                <a:solidFill>
                  <a:schemeClr val="tx1"/>
                </a:solidFill>
                <a:latin typeface="+mn-lt"/>
                <a:ea typeface="+mn-ea"/>
                <a:cs typeface="+mn-cs"/>
              </a:rPr>
              <a:t>OBJECTIFS DE LA DÉMARCHE</a:t>
            </a:r>
            <a:endParaRPr lang="fr-CA" b="0" dirty="0"/>
          </a:p>
          <a:p>
            <a:pPr rtl="0" fontAlgn="base"/>
            <a:br>
              <a:rPr lang="fr-CA" b="0" dirty="0"/>
            </a:br>
            <a:r>
              <a:rPr lang="fr-CA" sz="1200" b="1" i="0" u="none" strike="noStrike" kern="1200" dirty="0">
                <a:solidFill>
                  <a:schemeClr val="tx1"/>
                </a:solidFill>
                <a:latin typeface="+mn-lt"/>
                <a:ea typeface="+mn-ea"/>
                <a:cs typeface="+mn-cs"/>
              </a:rPr>
              <a:t>Permettre une réflexion collective </a:t>
            </a:r>
            <a:r>
              <a:rPr lang="fr-CA" sz="1200" b="0" i="0" u="none" strike="noStrike" kern="1200" dirty="0">
                <a:solidFill>
                  <a:schemeClr val="tx1"/>
                </a:solidFill>
                <a:latin typeface="+mn-lt"/>
                <a:ea typeface="+mn-ea"/>
                <a:cs typeface="+mn-cs"/>
              </a:rPr>
              <a:t>sur la situation des organismes communautaires autonomes (OCA) au Québec.</a:t>
            </a:r>
          </a:p>
          <a:p>
            <a:pPr rtl="0" fontAlgn="base"/>
            <a:r>
              <a:rPr lang="fr-CA" sz="1200" b="1" i="0" u="none" strike="noStrike" kern="1200" dirty="0">
                <a:solidFill>
                  <a:schemeClr val="tx1"/>
                </a:solidFill>
                <a:latin typeface="+mn-lt"/>
                <a:ea typeface="+mn-ea"/>
                <a:cs typeface="+mn-cs"/>
              </a:rPr>
              <a:t>Supporter l’analyse et la prise de décisions collectives</a:t>
            </a:r>
            <a:r>
              <a:rPr lang="fr-CA" sz="1200" b="0" i="0" u="none" strike="noStrike" kern="1200" dirty="0">
                <a:solidFill>
                  <a:schemeClr val="tx1"/>
                </a:solidFill>
                <a:latin typeface="+mn-lt"/>
                <a:ea typeface="+mn-ea"/>
                <a:cs typeface="+mn-cs"/>
              </a:rPr>
              <a:t> au sein des OCA.</a:t>
            </a:r>
          </a:p>
          <a:p>
            <a:pPr rtl="0" fontAlgn="base"/>
            <a:r>
              <a:rPr lang="fr-CA" sz="1200" b="1" i="0" u="none" strike="noStrike" kern="1200" dirty="0">
                <a:solidFill>
                  <a:schemeClr val="tx1"/>
                </a:solidFill>
                <a:latin typeface="+mn-lt"/>
                <a:ea typeface="+mn-ea"/>
                <a:cs typeface="+mn-cs"/>
              </a:rPr>
              <a:t>Alimenter les plans d’action et orientations </a:t>
            </a:r>
            <a:r>
              <a:rPr lang="fr-CA" sz="1200" b="0" i="0" u="none" strike="noStrike" kern="1200" dirty="0">
                <a:solidFill>
                  <a:schemeClr val="tx1"/>
                </a:solidFill>
                <a:latin typeface="+mn-lt"/>
                <a:ea typeface="+mn-ea"/>
                <a:cs typeface="+mn-cs"/>
              </a:rPr>
              <a:t>des OCA.</a:t>
            </a:r>
          </a:p>
          <a:p>
            <a:pPr rtl="0" fontAlgn="base"/>
            <a:r>
              <a:rPr lang="fr-CA" sz="1200" b="1" i="0" u="none" strike="noStrike" kern="1200" dirty="0">
                <a:solidFill>
                  <a:schemeClr val="tx1"/>
                </a:solidFill>
                <a:latin typeface="+mn-lt"/>
                <a:ea typeface="+mn-ea"/>
                <a:cs typeface="+mn-cs"/>
              </a:rPr>
              <a:t>Consolider la connaissance de la Politique de reconnaissance de l’action communautaire </a:t>
            </a:r>
            <a:r>
              <a:rPr lang="fr-CA" sz="1200" b="0" i="0" u="none" strike="noStrike" kern="1200" dirty="0">
                <a:solidFill>
                  <a:schemeClr val="tx1"/>
                </a:solidFill>
                <a:latin typeface="+mn-lt"/>
                <a:ea typeface="+mn-ea"/>
                <a:cs typeface="+mn-cs"/>
              </a:rPr>
              <a:t>(PRAC).</a:t>
            </a:r>
          </a:p>
          <a:p>
            <a:pPr rtl="0"/>
            <a:endParaRPr lang="fr-CA" sz="1200" b="1" kern="1200" dirty="0">
              <a:solidFill>
                <a:schemeClr val="tx1"/>
              </a:solidFill>
              <a:latin typeface="+mn-lt"/>
              <a:ea typeface="+mn-ea"/>
              <a:cs typeface="+mn-cs"/>
            </a:endParaRPr>
          </a:p>
          <a:p>
            <a:pPr rtl="0"/>
            <a:r>
              <a:rPr lang="fr-CA" sz="1200" b="1" kern="1200" dirty="0">
                <a:solidFill>
                  <a:schemeClr val="tx1"/>
                </a:solidFill>
                <a:latin typeface="+mn-lt"/>
                <a:ea typeface="+mn-ea"/>
                <a:cs typeface="+mn-cs"/>
              </a:rPr>
              <a:t>Qui</a:t>
            </a:r>
            <a:r>
              <a:rPr lang="fr-CA" sz="1200" b="1" kern="1200" baseline="0" dirty="0">
                <a:solidFill>
                  <a:schemeClr val="tx1"/>
                </a:solidFill>
                <a:latin typeface="+mn-lt"/>
                <a:ea typeface="+mn-ea"/>
                <a:cs typeface="+mn-cs"/>
              </a:rPr>
              <a:t> a participé à une des 3 étapes?</a:t>
            </a:r>
            <a:br>
              <a:rPr lang="fr-CA" b="0" dirty="0"/>
            </a:br>
            <a:endParaRPr lang="fr-CA" sz="1200" b="1" kern="1200" dirty="0">
              <a:solidFill>
                <a:schemeClr val="tx1"/>
              </a:solidFill>
              <a:latin typeface="+mn-lt"/>
              <a:ea typeface="+mn-ea"/>
              <a:cs typeface="+mn-cs"/>
            </a:endParaRPr>
          </a:p>
          <a:p>
            <a:pPr algn="just" fontAlgn="base">
              <a:buNone/>
            </a:pPr>
            <a:r>
              <a:rPr lang="fr-CA" sz="1200" b="1" kern="1200" dirty="0">
                <a:solidFill>
                  <a:schemeClr val="tx1"/>
                </a:solidFill>
                <a:latin typeface="+mn-lt"/>
                <a:ea typeface="+mn-ea"/>
                <a:cs typeface="+mn-cs"/>
              </a:rPr>
              <a:t>3 étapes</a:t>
            </a:r>
          </a:p>
          <a:p>
            <a:pPr rtl="0" fontAlgn="base"/>
            <a:r>
              <a:rPr lang="fr-CA" sz="1200" kern="1200" dirty="0">
                <a:solidFill>
                  <a:schemeClr val="tx1"/>
                </a:solidFill>
                <a:latin typeface="+mn-lt"/>
                <a:ea typeface="+mn-ea"/>
                <a:cs typeface="+mn-cs"/>
              </a:rPr>
              <a:t>Local</a:t>
            </a:r>
            <a:endParaRPr lang="fr-CA" sz="1200" b="0" i="0" u="none" strike="noStrike" kern="1200" dirty="0">
              <a:solidFill>
                <a:schemeClr val="tx1"/>
              </a:solidFill>
              <a:latin typeface="+mn-lt"/>
              <a:ea typeface="+mn-ea"/>
              <a:cs typeface="+mn-cs"/>
            </a:endParaRPr>
          </a:p>
          <a:p>
            <a:pPr algn="just" fontAlgn="base"/>
            <a:r>
              <a:rPr lang="fr-CA" sz="1200" kern="1200" dirty="0">
                <a:solidFill>
                  <a:schemeClr val="tx1"/>
                </a:solidFill>
                <a:latin typeface="+mn-lt"/>
                <a:ea typeface="+mn-ea"/>
                <a:cs typeface="+mn-cs"/>
              </a:rPr>
              <a:t>Régional</a:t>
            </a:r>
          </a:p>
          <a:p>
            <a:pPr rtl="0" fontAlgn="base"/>
            <a:r>
              <a:rPr lang="fr-CA" sz="1200" kern="1200" dirty="0">
                <a:solidFill>
                  <a:schemeClr val="tx1"/>
                </a:solidFill>
                <a:latin typeface="+mn-lt"/>
                <a:ea typeface="+mn-ea"/>
                <a:cs typeface="+mn-cs"/>
              </a:rPr>
              <a:t>Provincial – objectifs de </a:t>
            </a:r>
            <a:r>
              <a:rPr lang="fr-CA" sz="1200" b="1" i="0" u="none" strike="noStrike" kern="1200" dirty="0">
                <a:solidFill>
                  <a:schemeClr val="tx1"/>
                </a:solidFill>
                <a:latin typeface="+mn-lt"/>
                <a:ea typeface="+mn-ea"/>
                <a:cs typeface="+mn-cs"/>
              </a:rPr>
              <a:t>Réfléchir et approfondir les positions </a:t>
            </a:r>
            <a:r>
              <a:rPr lang="fr-CA" sz="1200" b="0" i="0" u="none" strike="noStrike" kern="1200" dirty="0">
                <a:solidFill>
                  <a:schemeClr val="tx1"/>
                </a:solidFill>
                <a:latin typeface="+mn-lt"/>
                <a:ea typeface="+mn-ea"/>
                <a:cs typeface="+mn-cs"/>
              </a:rPr>
              <a:t>amenées</a:t>
            </a:r>
            <a:r>
              <a:rPr lang="fr-CA" sz="1200" b="1" i="0" u="none" strike="noStrike" kern="1200" dirty="0">
                <a:solidFill>
                  <a:schemeClr val="tx1"/>
                </a:solidFill>
                <a:latin typeface="+mn-lt"/>
                <a:ea typeface="+mn-ea"/>
                <a:cs typeface="+mn-cs"/>
              </a:rPr>
              <a:t> </a:t>
            </a:r>
            <a:r>
              <a:rPr lang="fr-CA" sz="1200" b="0" i="0" u="none" strike="noStrike" kern="1200" dirty="0">
                <a:solidFill>
                  <a:schemeClr val="tx1"/>
                </a:solidFill>
                <a:latin typeface="+mn-lt"/>
                <a:ea typeface="+mn-ea"/>
                <a:cs typeface="+mn-cs"/>
              </a:rPr>
              <a:t>en rencontres régionales</a:t>
            </a:r>
          </a:p>
          <a:p>
            <a:pPr rtl="0" fontAlgn="base"/>
            <a:r>
              <a:rPr lang="fr-CA" sz="1200" b="0" i="0" u="none" strike="noStrike" kern="1200" dirty="0">
                <a:solidFill>
                  <a:schemeClr val="tx1"/>
                </a:solidFill>
                <a:latin typeface="+mn-lt"/>
                <a:ea typeface="+mn-ea"/>
                <a:cs typeface="+mn-cs"/>
              </a:rPr>
              <a:t>Par le biais des discussions, </a:t>
            </a:r>
            <a:r>
              <a:rPr lang="fr-CA" sz="1200" b="1" i="0" u="none" strike="noStrike" kern="1200" dirty="0">
                <a:solidFill>
                  <a:schemeClr val="tx1"/>
                </a:solidFill>
                <a:latin typeface="+mn-lt"/>
                <a:ea typeface="+mn-ea"/>
                <a:cs typeface="+mn-cs"/>
              </a:rPr>
              <a:t>orienter nos positions et adopter des énoncés de principe</a:t>
            </a:r>
            <a:r>
              <a:rPr lang="fr-CA" sz="1200" b="0" i="0" u="none" strike="noStrike" kern="1200" dirty="0">
                <a:solidFill>
                  <a:schemeClr val="tx1"/>
                </a:solidFill>
                <a:latin typeface="+mn-lt"/>
                <a:ea typeface="+mn-ea"/>
                <a:cs typeface="+mn-cs"/>
              </a:rPr>
              <a:t>.</a:t>
            </a:r>
          </a:p>
          <a:p>
            <a:pPr rtl="0" fontAlgn="base"/>
            <a:r>
              <a:rPr lang="fr-CA" sz="1200" b="1" i="0" u="none" strike="noStrike" kern="1200" dirty="0">
                <a:solidFill>
                  <a:schemeClr val="tx1"/>
                </a:solidFill>
                <a:latin typeface="+mn-lt"/>
                <a:ea typeface="+mn-ea"/>
                <a:cs typeface="+mn-cs"/>
              </a:rPr>
              <a:t>Préciser les visées communes </a:t>
            </a:r>
            <a:r>
              <a:rPr lang="fr-CA" sz="1200" b="0" i="0" u="none" strike="noStrike" kern="1200" dirty="0">
                <a:solidFill>
                  <a:schemeClr val="tx1"/>
                </a:solidFill>
                <a:latin typeface="+mn-lt"/>
                <a:ea typeface="+mn-ea"/>
                <a:cs typeface="+mn-cs"/>
              </a:rPr>
              <a:t>qui se dégagent de l'ensemble de la démarche.</a:t>
            </a:r>
          </a:p>
          <a:p>
            <a:pPr rtl="0" fontAlgn="base"/>
            <a:r>
              <a:rPr lang="fr-CA" sz="1200" b="1" i="0" u="none" strike="noStrike" kern="1200" dirty="0">
                <a:solidFill>
                  <a:schemeClr val="tx1"/>
                </a:solidFill>
                <a:latin typeface="+mn-lt"/>
                <a:ea typeface="+mn-ea"/>
                <a:cs typeface="+mn-cs"/>
              </a:rPr>
              <a:t>Susciter l'engagement </a:t>
            </a:r>
            <a:r>
              <a:rPr lang="fr-CA" sz="1200" b="0" i="0" u="none" strike="noStrike" kern="1200" dirty="0">
                <a:solidFill>
                  <a:schemeClr val="tx1"/>
                </a:solidFill>
                <a:latin typeface="+mn-lt"/>
                <a:ea typeface="+mn-ea"/>
                <a:cs typeface="+mn-cs"/>
              </a:rPr>
              <a:t>de l'ensemble des OCA</a:t>
            </a:r>
            <a:endParaRPr lang="fr-CA" sz="1200" kern="1200" dirty="0">
              <a:solidFill>
                <a:schemeClr val="tx1"/>
              </a:solidFill>
              <a:latin typeface="+mn-lt"/>
              <a:ea typeface="+mn-ea"/>
              <a:cs typeface="+mn-cs"/>
            </a:endParaRPr>
          </a:p>
          <a:p>
            <a:pPr algn="just" fontAlgn="base">
              <a:buNone/>
            </a:pPr>
            <a:endParaRPr lang="fr-CA" sz="1200" b="1" kern="1200" dirty="0">
              <a:solidFill>
                <a:schemeClr val="tx1"/>
              </a:solidFill>
              <a:latin typeface="+mn-lt"/>
              <a:ea typeface="+mn-ea"/>
              <a:cs typeface="+mn-cs"/>
            </a:endParaRPr>
          </a:p>
          <a:p>
            <a:pPr algn="just" fontAlgn="base">
              <a:buNone/>
            </a:pPr>
            <a:r>
              <a:rPr lang="fr-CA" sz="1200" b="1" kern="1200" dirty="0">
                <a:solidFill>
                  <a:schemeClr val="tx1"/>
                </a:solidFill>
                <a:latin typeface="+mn-lt"/>
                <a:ea typeface="+mn-ea"/>
                <a:cs typeface="+mn-cs"/>
              </a:rPr>
              <a:t>3 volets</a:t>
            </a:r>
          </a:p>
          <a:p>
            <a:pPr algn="just" fontAlgn="base"/>
            <a:r>
              <a:rPr lang="fr-CA" sz="1200" kern="1200" dirty="0">
                <a:solidFill>
                  <a:schemeClr val="tx1"/>
                </a:solidFill>
                <a:latin typeface="+mn-lt"/>
                <a:ea typeface="+mn-ea"/>
                <a:cs typeface="+mn-cs"/>
              </a:rPr>
              <a:t>Mouvement social et mobilisations</a:t>
            </a:r>
          </a:p>
          <a:p>
            <a:pPr algn="just" fontAlgn="base"/>
            <a:r>
              <a:rPr lang="fr-CA" sz="1200" kern="1200" dirty="0">
                <a:solidFill>
                  <a:schemeClr val="tx1"/>
                </a:solidFill>
                <a:latin typeface="+mn-lt"/>
                <a:ea typeface="+mn-ea"/>
                <a:cs typeface="+mn-cs"/>
              </a:rPr>
              <a:t>Reconnaissance de l’autonomie des organismes de l’ACA</a:t>
            </a:r>
          </a:p>
          <a:p>
            <a:pPr algn="just" fontAlgn="base"/>
            <a:r>
              <a:rPr lang="fr-CA" sz="1200" kern="1200" dirty="0">
                <a:solidFill>
                  <a:schemeClr val="tx1"/>
                </a:solidFill>
                <a:latin typeface="+mn-lt"/>
                <a:ea typeface="+mn-ea"/>
                <a:cs typeface="+mn-cs"/>
              </a:rPr>
              <a:t>Partenariat et </a:t>
            </a:r>
          </a:p>
          <a:p>
            <a:pPr algn="just" fontAlgn="base">
              <a:buNone/>
            </a:pPr>
            <a:r>
              <a:rPr lang="fr-CA" sz="1200" kern="1200" dirty="0">
                <a:solidFill>
                  <a:schemeClr val="tx1"/>
                </a:solidFill>
                <a:latin typeface="+mn-lt"/>
                <a:ea typeface="+mn-ea"/>
                <a:cs typeface="+mn-cs"/>
              </a:rPr>
              <a:t>développement social, sujet</a:t>
            </a:r>
            <a:r>
              <a:rPr lang="fr-CA" sz="1200" kern="1200" baseline="0" dirty="0">
                <a:solidFill>
                  <a:schemeClr val="tx1"/>
                </a:solidFill>
                <a:latin typeface="+mn-lt"/>
                <a:ea typeface="+mn-ea"/>
                <a:cs typeface="+mn-cs"/>
              </a:rPr>
              <a:t> de la journée !</a:t>
            </a:r>
            <a:endParaRPr lang="fr-CA" baseline="0" dirty="0"/>
          </a:p>
          <a:p>
            <a:endParaRPr lang="fr-CA" baseline="0" dirty="0"/>
          </a:p>
          <a:p>
            <a:endParaRPr lang="fr-CA" baseline="0"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15</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Sur 13 régions. Poursuit la documentation avec un moment à</a:t>
            </a:r>
            <a:r>
              <a:rPr lang="fr-CA" baseline="0" dirty="0"/>
              <a:t> chaque RN pour recueillir la nouvelle information</a:t>
            </a:r>
          </a:p>
          <a:p>
            <a:r>
              <a:rPr lang="fr-CA" baseline="0" dirty="0"/>
              <a:t>Depuis juin 2016</a:t>
            </a:r>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17</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La région de Montréal a un consortium de fondations</a:t>
            </a:r>
          </a:p>
          <a:p>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18</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Rappelons-nous le controversé PL122 de l’hiver</a:t>
            </a:r>
            <a:r>
              <a:rPr lang="fr-CA" baseline="0" dirty="0"/>
              <a:t> dernier. D’ailleurs, plusieurs regroupements du mouvement d’ACA ont déposé des mémoires</a:t>
            </a:r>
          </a:p>
          <a:p>
            <a:r>
              <a:rPr lang="fr-CA" baseline="0" dirty="0"/>
              <a:t>MÉPACQ: La gouvernance de proximité; lumière sur les enjeux du DS</a:t>
            </a:r>
          </a:p>
          <a:p>
            <a:r>
              <a:rPr lang="fr-CA" baseline="0" dirty="0"/>
              <a:t>RIOCM: Pour un maintien de la cohérence des politiques publiques. Travaille actuellement à faire </a:t>
            </a:r>
            <a:r>
              <a:rPr lang="fr-CA" baseline="0" dirty="0" err="1"/>
              <a:t>reconnnaître</a:t>
            </a:r>
            <a:r>
              <a:rPr lang="fr-CA" baseline="0" dirty="0"/>
              <a:t> la PRAC au niveau municipal</a:t>
            </a:r>
          </a:p>
          <a:p>
            <a:r>
              <a:rPr lang="fr-CA" baseline="0" dirty="0"/>
              <a:t>RQ-ACA: comité sur la municipalisation et l’ACA</a:t>
            </a:r>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21</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CA" sz="1200" b="0" i="0" u="none" strike="noStrike" kern="1200" dirty="0">
                <a:solidFill>
                  <a:schemeClr val="tx1"/>
                </a:solidFill>
                <a:latin typeface="+mn-lt"/>
                <a:ea typeface="+mn-ea"/>
                <a:cs typeface="+mn-cs"/>
              </a:rPr>
              <a:t>Parmi les </a:t>
            </a:r>
            <a:r>
              <a:rPr lang="fr-CA" sz="1200" b="1" i="0" u="none" strike="noStrike" kern="1200" dirty="0">
                <a:solidFill>
                  <a:schemeClr val="tx1"/>
                </a:solidFill>
                <a:latin typeface="+mn-lt"/>
                <a:ea typeface="+mn-ea"/>
                <a:cs typeface="+mn-cs"/>
              </a:rPr>
              <a:t>objectifs de la démarche : </a:t>
            </a:r>
            <a:endParaRPr lang="fr-CA" b="0" dirty="0"/>
          </a:p>
          <a:p>
            <a:pPr rtl="0" fontAlgn="base"/>
            <a:r>
              <a:rPr lang="fr-CA" sz="1200" b="0" i="0" u="none" strike="noStrike" kern="1200" dirty="0">
                <a:solidFill>
                  <a:schemeClr val="tx1"/>
                </a:solidFill>
                <a:latin typeface="+mn-lt"/>
                <a:ea typeface="+mn-ea"/>
                <a:cs typeface="+mn-cs"/>
              </a:rPr>
              <a:t>Permettre une réflexion collective sur la situation des OCAS </a:t>
            </a:r>
            <a:endParaRPr lang="fr-CA" sz="1200" b="1" i="0" u="none" strike="noStrike" kern="1200" dirty="0">
              <a:solidFill>
                <a:schemeClr val="tx1"/>
              </a:solidFill>
              <a:latin typeface="+mn-lt"/>
              <a:ea typeface="+mn-ea"/>
              <a:cs typeface="+mn-cs"/>
            </a:endParaRPr>
          </a:p>
          <a:p>
            <a:pPr rtl="0" fontAlgn="base"/>
            <a:r>
              <a:rPr lang="fr-CA" sz="1200" b="0" i="0" u="none" strike="noStrike" kern="1200" dirty="0">
                <a:solidFill>
                  <a:schemeClr val="tx1"/>
                </a:solidFill>
                <a:latin typeface="+mn-lt"/>
                <a:ea typeface="+mn-ea"/>
                <a:cs typeface="+mn-cs"/>
              </a:rPr>
              <a:t>Supporter l’analyse et la prise de décisions collectives</a:t>
            </a:r>
            <a:endParaRPr lang="fr-CA" sz="1200" b="1" i="0" u="none" strike="noStrike" kern="1200" dirty="0">
              <a:solidFill>
                <a:schemeClr val="tx1"/>
              </a:solidFill>
              <a:latin typeface="+mn-lt"/>
              <a:ea typeface="+mn-ea"/>
              <a:cs typeface="+mn-cs"/>
            </a:endParaRPr>
          </a:p>
          <a:p>
            <a:pPr rtl="0" fontAlgn="base"/>
            <a:r>
              <a:rPr lang="fr-CA" sz="1200" b="0" i="0" u="none" strike="noStrike" kern="1200" dirty="0">
                <a:solidFill>
                  <a:schemeClr val="tx1"/>
                </a:solidFill>
                <a:latin typeface="+mn-lt"/>
                <a:ea typeface="+mn-ea"/>
                <a:cs typeface="+mn-cs"/>
              </a:rPr>
              <a:t>Alimenter les plans d’action et orientations des OCA.</a:t>
            </a:r>
            <a:endParaRPr lang="fr-CA" sz="1200" b="1" i="0" u="none" strike="noStrike" kern="1200" dirty="0">
              <a:solidFill>
                <a:schemeClr val="tx1"/>
              </a:solidFill>
              <a:latin typeface="+mn-lt"/>
              <a:ea typeface="+mn-ea"/>
              <a:cs typeface="+mn-cs"/>
            </a:endParaRPr>
          </a:p>
          <a:p>
            <a:endParaRPr lang="fr-CA" dirty="0"/>
          </a:p>
        </p:txBody>
      </p:sp>
      <p:sp>
        <p:nvSpPr>
          <p:cNvPr id="5" name="Espace réservé du pied de page 4"/>
          <p:cNvSpPr>
            <a:spLocks noGrp="1"/>
          </p:cNvSpPr>
          <p:nvPr>
            <p:ph type="ftr" sz="quarter" idx="10"/>
          </p:nvPr>
        </p:nvSpPr>
        <p:spPr/>
        <p:txBody>
          <a:bodyPr/>
          <a:lstStyle/>
          <a:p>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5" name="Espace réservé du pied de page 4"/>
          <p:cNvSpPr>
            <a:spLocks noGrp="1"/>
          </p:cNvSpPr>
          <p:nvPr>
            <p:ph type="ftr" sz="quarter" idx="10"/>
          </p:nvPr>
        </p:nvSpPr>
        <p:spPr/>
        <p:txBody>
          <a:bodyPr/>
          <a:lstStyle/>
          <a:p>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CA" dirty="0"/>
          </a:p>
          <a:p>
            <a:pPr rtl="0"/>
            <a:r>
              <a:rPr lang="fr-CA" dirty="0"/>
              <a:t>Conclusion</a:t>
            </a:r>
          </a:p>
          <a:p>
            <a:pPr rtl="0"/>
            <a:r>
              <a:rPr lang="fr-CA" dirty="0"/>
              <a:t>Les organismes sont parfois isolés face aux défis qui se présentent à eux.  Quand ils déterminent leur fonctionnement, leurs partenariats et activités, ils se voient souvent forcés d’agir dans l’urgence et sans nécessairement avoir la vision d’ensemble des impacts et enjeux de leurs décisions.</a:t>
            </a:r>
            <a:endParaRPr lang="fr-CA" b="0" dirty="0"/>
          </a:p>
          <a:p>
            <a:pPr rtl="0"/>
            <a:br>
              <a:rPr lang="fr-CA" b="0" dirty="0"/>
            </a:br>
            <a:r>
              <a:rPr lang="fr-CA" dirty="0"/>
              <a:t>Les choix que vous faites comme organismes d’ACA influencent la vie, le quotidien des personnes qui les fréquentent.  Il est donc important pour les organismes et leurs membres d’être informés  des enjeux de société, de sentir que leur réalité est comprise et partagée par d’autres personnes, car les défis qui les attendent, qui nous attendent risquent d’être de plus en plus nombreux :</a:t>
            </a:r>
            <a:endParaRPr lang="fr-CA" b="0" dirty="0"/>
          </a:p>
          <a:p>
            <a:pPr rtl="0" fontAlgn="base"/>
            <a:br>
              <a:rPr lang="fr-CA" b="0" dirty="0"/>
            </a:br>
            <a:r>
              <a:rPr lang="fr-CA" dirty="0"/>
              <a:t>Les organismes doivent-ils prendre la relève de l’État ? Cela est-il possible ? Souhaitable?  Si oui, à quelles conditions ? </a:t>
            </a:r>
          </a:p>
          <a:p>
            <a:pPr rtl="0" fontAlgn="base"/>
            <a:br>
              <a:rPr lang="fr-CA" b="0" dirty="0"/>
            </a:br>
            <a:r>
              <a:rPr lang="fr-CA" dirty="0"/>
              <a:t>Arrivons-nous à protéger nos approches? Comme la défense collective de droits ?</a:t>
            </a:r>
          </a:p>
          <a:p>
            <a:pPr rtl="0" fontAlgn="base"/>
            <a:br>
              <a:rPr lang="fr-CA" b="0" dirty="0"/>
            </a:br>
            <a:r>
              <a:rPr lang="fr-CA" dirty="0"/>
              <a:t>Comment la définissons-nous aujourd’hui l’autonomie, dans un contexte de sous-traitance, d’esprit entrepreneurial? </a:t>
            </a:r>
          </a:p>
          <a:p>
            <a:pPr rtl="0" fontAlgn="base"/>
            <a:br>
              <a:rPr lang="fr-CA" b="0" dirty="0"/>
            </a:br>
            <a:r>
              <a:rPr lang="fr-CA" dirty="0"/>
              <a:t>Est-ce que nous sommes des agents de transformation sociale? </a:t>
            </a:r>
          </a:p>
          <a:p>
            <a:endParaRPr lang="fr-CA" dirty="0"/>
          </a:p>
        </p:txBody>
      </p:sp>
      <p:sp>
        <p:nvSpPr>
          <p:cNvPr id="5" name="Espace réservé du pied de page 4"/>
          <p:cNvSpPr>
            <a:spLocks noGrp="1"/>
          </p:cNvSpPr>
          <p:nvPr>
            <p:ph type="ftr" sz="quarter" idx="10"/>
          </p:nvPr>
        </p:nvSpPr>
        <p:spPr/>
        <p:txBody>
          <a:bodyPr/>
          <a:lstStyle/>
          <a:p>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Qui a participé dans la salle aujourd’hui ? Dans son organisme ? Au national ? </a:t>
            </a:r>
          </a:p>
          <a:p>
            <a:r>
              <a:rPr lang="fr-CA" dirty="0"/>
              <a:t>Que retenez-vous de l’expérience ?</a:t>
            </a:r>
          </a:p>
          <a:p>
            <a:endParaRPr lang="fr-CA" dirty="0"/>
          </a:p>
          <a:p>
            <a:pPr fontAlgn="base"/>
            <a:r>
              <a:rPr lang="fr-CA" dirty="0"/>
              <a:t>-Les organismes ont exprimé le besoin d’avoir un éclairage extérieur, une perspective plus nationale sur certains enjeux. </a:t>
            </a:r>
          </a:p>
          <a:p>
            <a:pPr fontAlgn="base"/>
            <a:r>
              <a:rPr lang="fr-CA" dirty="0"/>
              <a:t>-Pour la CTROC, une occasion de mieux comprendre la réalité des organismes </a:t>
            </a:r>
          </a:p>
          <a:p>
            <a:pPr fontAlgn="base"/>
            <a:r>
              <a:rPr lang="fr-CA" dirty="0"/>
              <a:t>- depuis EG, nous avons un comité DS très actif, nous faisons un suivi des développements dans ce dossier sur une base régulière lors des RN.</a:t>
            </a:r>
          </a:p>
          <a:p>
            <a:pPr fontAlgn="base"/>
            <a:r>
              <a:rPr lang="fr-CA" dirty="0"/>
              <a:t>- nous souhaitons aider à une compréhension commune des enjeux et créer une solidarité entre les organismes des différentes régions </a:t>
            </a:r>
          </a:p>
          <a:p>
            <a:endParaRPr lang="fr-CA" dirty="0"/>
          </a:p>
          <a:p>
            <a:pPr rtl="0"/>
            <a:r>
              <a:rPr lang="fr-CA" sz="1200" b="0" i="0" u="none" strike="noStrike" kern="1200" dirty="0">
                <a:solidFill>
                  <a:schemeClr val="tx1"/>
                </a:solidFill>
                <a:latin typeface="+mn-lt"/>
                <a:ea typeface="+mn-ea"/>
                <a:cs typeface="+mn-cs"/>
              </a:rPr>
              <a:t>En résumé, la tournée vise donc à :</a:t>
            </a:r>
            <a:endParaRPr lang="fr-CA" b="0" dirty="0"/>
          </a:p>
          <a:p>
            <a:pPr rtl="0" fontAlgn="base"/>
            <a:r>
              <a:rPr lang="fr-CA" sz="1200" b="0" i="0" u="none" strike="noStrike" kern="1200" dirty="0">
                <a:solidFill>
                  <a:schemeClr val="tx1"/>
                </a:solidFill>
                <a:latin typeface="+mn-lt"/>
                <a:ea typeface="+mn-ea"/>
                <a:cs typeface="+mn-cs"/>
              </a:rPr>
              <a:t>utiliser les travaux en cours à la CTROC pour mieux renseigner les organismes;</a:t>
            </a:r>
          </a:p>
          <a:p>
            <a:pPr rtl="0" fontAlgn="base"/>
            <a:r>
              <a:rPr lang="fr-CA" sz="1200" b="0" i="0" u="none" strike="noStrike" kern="1200" dirty="0">
                <a:solidFill>
                  <a:schemeClr val="tx1"/>
                </a:solidFill>
                <a:latin typeface="+mn-lt"/>
                <a:ea typeface="+mn-ea"/>
                <a:cs typeface="+mn-cs"/>
              </a:rPr>
              <a:t>clore le projet d’États généraux et soutenir les activités des TROC et ROC;</a:t>
            </a:r>
          </a:p>
          <a:p>
            <a:pPr rtl="0" fontAlgn="base"/>
            <a:r>
              <a:rPr lang="fr-CA" sz="1200" b="0" i="0" u="none" strike="noStrike" kern="1200" dirty="0">
                <a:solidFill>
                  <a:schemeClr val="tx1"/>
                </a:solidFill>
                <a:latin typeface="+mn-lt"/>
                <a:ea typeface="+mn-ea"/>
                <a:cs typeface="+mn-cs"/>
              </a:rPr>
              <a:t>élargir la perception de la situation que vivent plusieurs organismes;</a:t>
            </a:r>
          </a:p>
          <a:p>
            <a:pPr rtl="0" fontAlgn="base"/>
            <a:r>
              <a:rPr lang="fr-CA" sz="1200" b="0" i="0" u="none" strike="noStrike" kern="1200" dirty="0">
                <a:solidFill>
                  <a:schemeClr val="tx1"/>
                </a:solidFill>
                <a:latin typeface="+mn-lt"/>
                <a:ea typeface="+mn-ea"/>
                <a:cs typeface="+mn-cs"/>
              </a:rPr>
              <a:t>comprendre et aider à comprendre les changements structurels en cours ;</a:t>
            </a:r>
          </a:p>
          <a:p>
            <a:pPr rtl="0" fontAlgn="base"/>
            <a:r>
              <a:rPr lang="fr-CA" sz="1200" b="0" i="0" u="none" strike="noStrike" kern="1200" dirty="0">
                <a:solidFill>
                  <a:schemeClr val="tx1"/>
                </a:solidFill>
                <a:latin typeface="+mn-lt"/>
                <a:ea typeface="+mn-ea"/>
                <a:cs typeface="+mn-cs"/>
              </a:rPr>
              <a:t>arriver à construire des balises collectives de collaborations, pour préserver la mission des organismes, de même que la qualité des services publics. </a:t>
            </a:r>
          </a:p>
          <a:p>
            <a:br>
              <a:rPr lang="fr-CA" b="0" dirty="0"/>
            </a:br>
            <a:r>
              <a:rPr lang="fr-CA" b="0" dirty="0"/>
              <a:t>Montréal</a:t>
            </a:r>
            <a:r>
              <a:rPr lang="fr-CA" b="0" baseline="0" dirty="0"/>
              <a:t> a aussi choisi d’aborder le DS et philanthropie dans le cadre de la tournée CTROC</a:t>
            </a:r>
            <a:endParaRPr lang="fr-CA" dirty="0"/>
          </a:p>
        </p:txBody>
      </p:sp>
      <p:sp>
        <p:nvSpPr>
          <p:cNvPr id="5" name="Espace réservé du pied de page 4"/>
          <p:cNvSpPr>
            <a:spLocks noGrp="1"/>
          </p:cNvSpPr>
          <p:nvPr>
            <p:ph type="ftr" sz="quarter" idx="10"/>
          </p:nvPr>
        </p:nvSpPr>
        <p:spPr/>
        <p:txBody>
          <a:bodyPr/>
          <a:lstStyle/>
          <a:p>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Les mots « développement social » sont sur toutes les lèvres. Tout semble maintenant passer par le développement social qui est, entre autres, une stratégie de santé publique. En fait, ce qu’il faut comprendre actuellement c’est que le développement social est le concept qui permettra au gouvernement d’appliquer plusieurs de ses politiques néolibérales. Pourtant, actuellement, suite à l’abolition des Conférences régionales des élus, CLD sans parler du retrait du financement gouvernemental aux forums jeunesse, bureau de condition féminine, CLD, bureau de CLE, etc. Plusieurs régions tentent de redéfinir leur structure de développement social.  Avant d’aller plus loin, rappelons-nous ce qu’est le développement social, selon le Réseau Québécois en développement social – RQDS</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CTROC -  contexte.</a:t>
            </a:r>
            <a:r>
              <a:rPr lang="fr-CA" sz="1200" kern="1200" baseline="0" dirty="0">
                <a:solidFill>
                  <a:schemeClr val="tx1"/>
                </a:solidFill>
                <a:latin typeface="+mn-lt"/>
                <a:ea typeface="+mn-ea"/>
                <a:cs typeface="+mn-cs"/>
              </a:rPr>
              <a:t> Plusieurs années, nous avons eu un comité PPP sociaux. Puis, suite aux États généraux du mouvement communautaire autonomes qui a culminé en mai 2015, à Montréal, la CTROC a mis sur pied un comité DS. La composition tourne autour de + ou – 8régions sur les 13 régions membres de la CTROC. Disons que ça parle! </a:t>
            </a:r>
            <a:endParaRPr lang="fr-CA" sz="1200" kern="1200" dirty="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4</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dirty="0"/>
              <a:t>Plusieurs</a:t>
            </a:r>
            <a:r>
              <a:rPr lang="fr-CA" baseline="0" dirty="0"/>
              <a:t> définition du DS. Celle-ci est une parmi d’autres. Il n’y a pas consensus sur une définition en particulier et au fil des années et des concertations, des définitions s’ajoutent. Quelle est celle du mouvement d’ACA ? </a:t>
            </a:r>
          </a:p>
          <a:p>
            <a:endParaRPr lang="fr-CA" baseline="0" dirty="0"/>
          </a:p>
          <a:p>
            <a:r>
              <a:rPr lang="fr-CA" baseline="0" dirty="0"/>
              <a:t>RQDS</a:t>
            </a:r>
          </a:p>
          <a:p>
            <a:pPr marL="0" marR="0" indent="0" algn="l" defTabSz="914400" rtl="0" eaLnBrk="1" fontAlgn="auto" latinLnBrk="0" hangingPunct="1">
              <a:lnSpc>
                <a:spcPct val="100000"/>
              </a:lnSpc>
              <a:spcBef>
                <a:spcPts val="0"/>
              </a:spcBef>
              <a:spcAft>
                <a:spcPts val="0"/>
              </a:spcAft>
              <a:buClrTx/>
              <a:buSzTx/>
              <a:buFontTx/>
              <a:buNone/>
              <a:tabLst/>
              <a:defRPr/>
            </a:pPr>
            <a:r>
              <a:rPr lang="fr-CA" i="1" dirty="0"/>
              <a:t>Le développement social est un ensemble de moyens pris par la société pour permettre aux personnes de s’épanouir pleinement, de pouvoir participer à la vie sociale et de pouvoir disposer des droits sociaux inscrits dans les chartes québécoise et canadienne des droits et libertés de la personne. </a:t>
            </a:r>
          </a:p>
          <a:p>
            <a:endParaRPr lang="fr-CA" baseline="0" dirty="0"/>
          </a:p>
          <a:p>
            <a:r>
              <a:rPr lang="fr-CA" baseline="0" dirty="0"/>
              <a:t>RESSORT (Gaspésie): Réseau solidaire pour le rayonnement des territoires</a:t>
            </a:r>
          </a:p>
          <a:p>
            <a:endParaRPr lang="fr-CA" sz="1200" kern="1200" baseline="0" dirty="0">
              <a:solidFill>
                <a:schemeClr val="tx1"/>
              </a:solidFill>
              <a:latin typeface="+mn-lt"/>
              <a:ea typeface="+mn-ea"/>
              <a:cs typeface="+mn-cs"/>
            </a:endParaRPr>
          </a:p>
          <a:p>
            <a:r>
              <a:rPr lang="fr-CA" sz="1200" i="1" kern="1200" baseline="0" dirty="0">
                <a:solidFill>
                  <a:schemeClr val="tx1"/>
                </a:solidFill>
                <a:latin typeface="+mn-lt"/>
                <a:ea typeface="+mn-ea"/>
                <a:cs typeface="+mn-cs"/>
              </a:rPr>
              <a:t>Le développement social fait référence à l’ensemble des moyens permettant aux individus, aux groupes et aux collectivités de s’épanouir pleinement et de pouvoir participer à la vie sociale, et ce, dans le respect des droits sociaux. Les moyens à privilégier doivent rejoindre : </a:t>
            </a:r>
          </a:p>
          <a:p>
            <a:r>
              <a:rPr lang="fr-CA" sz="1200" kern="1200" baseline="0" dirty="0">
                <a:solidFill>
                  <a:schemeClr val="tx1"/>
                </a:solidFill>
                <a:latin typeface="+mn-lt"/>
                <a:ea typeface="+mn-ea"/>
                <a:cs typeface="+mn-cs"/>
              </a:rPr>
              <a:t> </a:t>
            </a:r>
            <a:r>
              <a:rPr lang="fr-CA" sz="1200" i="1" kern="1200" baseline="0" dirty="0">
                <a:solidFill>
                  <a:schemeClr val="tx1"/>
                </a:solidFill>
                <a:latin typeface="+mn-lt"/>
                <a:ea typeface="+mn-ea"/>
                <a:cs typeface="+mn-cs"/>
              </a:rPr>
              <a:t>Les personnes et les groupes en assurant le renforcement de leur potentiel et l’exercice de leur citoyenneté; </a:t>
            </a:r>
          </a:p>
          <a:p>
            <a:r>
              <a:rPr lang="fr-CA" sz="1200" kern="1200" baseline="0" dirty="0">
                <a:solidFill>
                  <a:schemeClr val="tx1"/>
                </a:solidFill>
                <a:latin typeface="+mn-lt"/>
                <a:ea typeface="+mn-ea"/>
                <a:cs typeface="+mn-cs"/>
              </a:rPr>
              <a:t> </a:t>
            </a:r>
            <a:r>
              <a:rPr lang="fr-CA" sz="1200" i="1" kern="1200" baseline="0" dirty="0">
                <a:solidFill>
                  <a:schemeClr val="tx1"/>
                </a:solidFill>
                <a:latin typeface="+mn-lt"/>
                <a:ea typeface="+mn-ea"/>
                <a:cs typeface="+mn-cs"/>
              </a:rPr>
              <a:t>Les collectivités sur les bases du développement local* ainsi que du renforcement des </a:t>
            </a:r>
            <a:r>
              <a:rPr lang="fr-CA" sz="1200" i="1" kern="1200" baseline="0" dirty="0" err="1">
                <a:solidFill>
                  <a:schemeClr val="tx1"/>
                </a:solidFill>
                <a:latin typeface="+mn-lt"/>
                <a:ea typeface="+mn-ea"/>
                <a:cs typeface="+mn-cs"/>
              </a:rPr>
              <a:t>soli-darités</a:t>
            </a:r>
            <a:r>
              <a:rPr lang="fr-CA" sz="1200" i="1" kern="1200" baseline="0" dirty="0">
                <a:solidFill>
                  <a:schemeClr val="tx1"/>
                </a:solidFill>
                <a:latin typeface="+mn-lt"/>
                <a:ea typeface="+mn-ea"/>
                <a:cs typeface="+mn-cs"/>
              </a:rPr>
              <a:t> et des lieux de démocratie; </a:t>
            </a:r>
          </a:p>
          <a:p>
            <a:r>
              <a:rPr lang="fr-CA" sz="1200" kern="1200" baseline="0" dirty="0">
                <a:solidFill>
                  <a:schemeClr val="tx1"/>
                </a:solidFill>
                <a:latin typeface="+mn-lt"/>
                <a:ea typeface="+mn-ea"/>
                <a:cs typeface="+mn-cs"/>
              </a:rPr>
              <a:t> </a:t>
            </a:r>
            <a:r>
              <a:rPr lang="fr-CA" sz="1200" i="1" kern="1200" baseline="0" dirty="0">
                <a:solidFill>
                  <a:schemeClr val="tx1"/>
                </a:solidFill>
                <a:latin typeface="+mn-lt"/>
                <a:ea typeface="+mn-ea"/>
                <a:cs typeface="+mn-cs"/>
              </a:rPr>
              <a:t>Les intervenant(e)s concerné(e)s sur le plan local, régional et national par des </a:t>
            </a:r>
            <a:r>
              <a:rPr lang="fr-CA" sz="1200" i="1" kern="1200" baseline="0" dirty="0" err="1">
                <a:solidFill>
                  <a:schemeClr val="tx1"/>
                </a:solidFill>
                <a:latin typeface="+mn-lt"/>
                <a:ea typeface="+mn-ea"/>
                <a:cs typeface="+mn-cs"/>
              </a:rPr>
              <a:t>prati-ques</a:t>
            </a:r>
            <a:r>
              <a:rPr lang="fr-CA" sz="1200" i="1" kern="1200" baseline="0" dirty="0">
                <a:solidFill>
                  <a:schemeClr val="tx1"/>
                </a:solidFill>
                <a:latin typeface="+mn-lt"/>
                <a:ea typeface="+mn-ea"/>
                <a:cs typeface="+mn-cs"/>
              </a:rPr>
              <a:t> de concertation intersectorielle </a:t>
            </a:r>
            <a:r>
              <a:rPr lang="fr-CA" sz="1200" i="1" kern="1200" baseline="0" dirty="0" err="1">
                <a:solidFill>
                  <a:schemeClr val="tx1"/>
                </a:solidFill>
                <a:latin typeface="+mn-lt"/>
                <a:ea typeface="+mn-ea"/>
                <a:cs typeface="+mn-cs"/>
              </a:rPr>
              <a:t>per-mettant</a:t>
            </a:r>
            <a:r>
              <a:rPr lang="fr-CA" sz="1200" i="1" kern="1200" baseline="0" dirty="0">
                <a:solidFill>
                  <a:schemeClr val="tx1"/>
                </a:solidFill>
                <a:latin typeface="+mn-lt"/>
                <a:ea typeface="+mn-ea"/>
                <a:cs typeface="+mn-cs"/>
              </a:rPr>
              <a:t> d’effectuer les constats </a:t>
            </a:r>
            <a:r>
              <a:rPr lang="fr-CA" sz="1200" i="1" kern="1200" baseline="0" dirty="0" err="1">
                <a:solidFill>
                  <a:schemeClr val="tx1"/>
                </a:solidFill>
                <a:latin typeface="+mn-lt"/>
                <a:ea typeface="+mn-ea"/>
                <a:cs typeface="+mn-cs"/>
              </a:rPr>
              <a:t>nécessai-res</a:t>
            </a:r>
            <a:r>
              <a:rPr lang="fr-CA" sz="1200" i="1" kern="1200" baseline="0" dirty="0">
                <a:solidFill>
                  <a:schemeClr val="tx1"/>
                </a:solidFill>
                <a:latin typeface="+mn-lt"/>
                <a:ea typeface="+mn-ea"/>
                <a:cs typeface="+mn-cs"/>
              </a:rPr>
              <a:t> à la prise de </a:t>
            </a:r>
            <a:r>
              <a:rPr lang="fr-CA" sz="1200" i="1" kern="1200" baseline="0" dirty="0" err="1">
                <a:solidFill>
                  <a:schemeClr val="tx1"/>
                </a:solidFill>
                <a:latin typeface="+mn-lt"/>
                <a:ea typeface="+mn-ea"/>
                <a:cs typeface="+mn-cs"/>
              </a:rPr>
              <a:t>déci-sion</a:t>
            </a:r>
            <a:r>
              <a:rPr lang="fr-CA" sz="1200" i="1" kern="1200" baseline="0" dirty="0">
                <a:solidFill>
                  <a:schemeClr val="tx1"/>
                </a:solidFill>
                <a:latin typeface="+mn-lt"/>
                <a:ea typeface="+mn-ea"/>
                <a:cs typeface="+mn-cs"/>
              </a:rPr>
              <a:t> éclairée et au soutien de la </a:t>
            </a:r>
            <a:r>
              <a:rPr lang="fr-CA" sz="1200" i="1" kern="1200" baseline="0" dirty="0" err="1">
                <a:solidFill>
                  <a:schemeClr val="tx1"/>
                </a:solidFill>
                <a:latin typeface="+mn-lt"/>
                <a:ea typeface="+mn-ea"/>
                <a:cs typeface="+mn-cs"/>
              </a:rPr>
              <a:t>réalisa-tion</a:t>
            </a:r>
            <a:r>
              <a:rPr lang="fr-CA" sz="1200" i="1" kern="1200" baseline="0" dirty="0">
                <a:solidFill>
                  <a:schemeClr val="tx1"/>
                </a:solidFill>
                <a:latin typeface="+mn-lt"/>
                <a:ea typeface="+mn-ea"/>
                <a:cs typeface="+mn-cs"/>
              </a:rPr>
              <a:t> d’actions </a:t>
            </a:r>
            <a:r>
              <a:rPr lang="fr-CA" sz="1200" i="1" kern="1200" baseline="0" dirty="0" err="1">
                <a:solidFill>
                  <a:schemeClr val="tx1"/>
                </a:solidFill>
                <a:latin typeface="+mn-lt"/>
                <a:ea typeface="+mn-ea"/>
                <a:cs typeface="+mn-cs"/>
              </a:rPr>
              <a:t>structu-rantes</a:t>
            </a:r>
            <a:r>
              <a:rPr lang="fr-CA" sz="1200" i="1" kern="1200" baseline="0" dirty="0">
                <a:solidFill>
                  <a:schemeClr val="tx1"/>
                </a:solidFill>
                <a:latin typeface="+mn-lt"/>
                <a:ea typeface="+mn-ea"/>
                <a:cs typeface="+mn-cs"/>
              </a:rPr>
              <a:t>. </a:t>
            </a:r>
          </a:p>
          <a:p>
            <a:endParaRPr lang="fr-CA" sz="1200" kern="1200" baseline="0" dirty="0">
              <a:solidFill>
                <a:schemeClr val="tx1"/>
              </a:solidFill>
              <a:latin typeface="+mn-lt"/>
              <a:ea typeface="+mn-ea"/>
              <a:cs typeface="+mn-cs"/>
            </a:endParaRPr>
          </a:p>
          <a:p>
            <a:r>
              <a:rPr lang="fr-CA" sz="1200" kern="1200" baseline="0" dirty="0">
                <a:solidFill>
                  <a:schemeClr val="tx1"/>
                </a:solidFill>
                <a:latin typeface="+mn-lt"/>
                <a:ea typeface="+mn-ea"/>
                <a:cs typeface="+mn-cs"/>
              </a:rPr>
              <a:t>Estrie: </a:t>
            </a:r>
            <a:endParaRPr lang="fr-CA" baseline="0" dirty="0"/>
          </a:p>
          <a:p>
            <a:endParaRPr lang="fr-CA" baseline="0" dirty="0"/>
          </a:p>
          <a:p>
            <a:endParaRPr lang="fr-CA" baseline="0" dirty="0"/>
          </a:p>
          <a:p>
            <a:endParaRPr lang="fr-CA" baseline="0" dirty="0"/>
          </a:p>
          <a:p>
            <a:r>
              <a:rPr lang="fr-CA" baseline="0" dirty="0"/>
              <a:t>Actuellement dans l’appareil gouvernemental il est intéressant de constater que le développement durable qui possède 3 composantes interdépendantes (économique, environnementale et sociale) se retrouve dans le MDDELCC: ministère du DD, environnement et lutte aux changements climatiques</a:t>
            </a:r>
          </a:p>
          <a:p>
            <a:endParaRPr lang="fr-CA" sz="1200" b="0" i="0" kern="1200" dirty="0">
              <a:solidFill>
                <a:schemeClr val="tx1"/>
              </a:solidFill>
              <a:latin typeface="+mn-lt"/>
              <a:ea typeface="+mn-ea"/>
              <a:cs typeface="+mn-cs"/>
            </a:endParaRPr>
          </a:p>
          <a:p>
            <a:r>
              <a:rPr lang="fr-CA" sz="1200" b="0" i="0" kern="1200" dirty="0">
                <a:solidFill>
                  <a:schemeClr val="tx1"/>
                </a:solidFill>
                <a:latin typeface="+mn-lt"/>
                <a:ea typeface="+mn-ea"/>
                <a:cs typeface="+mn-cs"/>
              </a:rPr>
              <a:t>Au Québec, le développement durable (1</a:t>
            </a:r>
            <a:r>
              <a:rPr lang="fr-CA" sz="1200" b="0" i="0" kern="1200" baseline="30000" dirty="0">
                <a:solidFill>
                  <a:schemeClr val="tx1"/>
                </a:solidFill>
                <a:latin typeface="+mn-lt"/>
                <a:ea typeface="+mn-ea"/>
                <a:cs typeface="+mn-cs"/>
              </a:rPr>
              <a:t>ère</a:t>
            </a:r>
            <a:r>
              <a:rPr lang="fr-CA" sz="1200" b="0" i="0" kern="1200" dirty="0">
                <a:solidFill>
                  <a:schemeClr val="tx1"/>
                </a:solidFill>
                <a:latin typeface="+mn-lt"/>
                <a:ea typeface="+mn-ea"/>
                <a:cs typeface="+mn-cs"/>
              </a:rPr>
              <a:t> fois en 1980, ensuite définition en 1987 dans le rapport Brundtland des nations unies) s’entend donc d’« un développement qui répond aux besoins du présent sans compromettre la capacité des générations futures à répondre aux leurs. Le développement durable s’appuie sur une vision à long terme qui prend en compte le caractère indissociable des dimensions environnementale, sociale et économique des activités de développement. » (loi, avril 2006)</a:t>
            </a:r>
            <a:endParaRPr lang="fr-CA" baseline="0" dirty="0"/>
          </a:p>
          <a:p>
            <a:r>
              <a:rPr lang="fr-CA" sz="1200" b="1" i="0" kern="1200" dirty="0">
                <a:solidFill>
                  <a:schemeClr val="tx1"/>
                </a:solidFill>
                <a:latin typeface="+mn-lt"/>
                <a:ea typeface="+mn-ea"/>
                <a:cs typeface="+mn-cs"/>
              </a:rPr>
              <a:t>Maintenir l'intégrité de l'environnement</a:t>
            </a:r>
            <a:r>
              <a:rPr lang="fr-CA" sz="1200" b="0" i="0" kern="1200" dirty="0">
                <a:solidFill>
                  <a:schemeClr val="tx1"/>
                </a:solidFill>
                <a:latin typeface="+mn-lt"/>
                <a:ea typeface="+mn-ea"/>
                <a:cs typeface="+mn-cs"/>
              </a:rPr>
              <a:t> pour assurer la santé et la sécurité des communautés humaines et préserver les écosystèmes qui entretiennent la vie;</a:t>
            </a:r>
          </a:p>
          <a:p>
            <a:r>
              <a:rPr lang="fr-CA" sz="1200" b="1" i="0" kern="1200" dirty="0">
                <a:solidFill>
                  <a:schemeClr val="tx1"/>
                </a:solidFill>
                <a:latin typeface="+mn-lt"/>
                <a:ea typeface="+mn-ea"/>
                <a:cs typeface="+mn-cs"/>
              </a:rPr>
              <a:t>Assurer l'équité sociale</a:t>
            </a:r>
            <a:r>
              <a:rPr lang="fr-CA" sz="1200" b="0" i="0" kern="1200" dirty="0">
                <a:solidFill>
                  <a:schemeClr val="tx1"/>
                </a:solidFill>
                <a:latin typeface="+mn-lt"/>
                <a:ea typeface="+mn-ea"/>
                <a:cs typeface="+mn-cs"/>
              </a:rPr>
              <a:t> pour permettre le plein épanouissement de toutes les femmes et de tous les hommes, l’essor des communautés et le respect de la diversité;</a:t>
            </a:r>
          </a:p>
          <a:p>
            <a:r>
              <a:rPr lang="fr-CA" sz="1200" b="1" i="0" kern="1200" dirty="0">
                <a:solidFill>
                  <a:schemeClr val="tx1"/>
                </a:solidFill>
                <a:latin typeface="+mn-lt"/>
                <a:ea typeface="+mn-ea"/>
                <a:cs typeface="+mn-cs"/>
              </a:rPr>
              <a:t>Viser l'efficience économique</a:t>
            </a:r>
            <a:r>
              <a:rPr lang="fr-CA" sz="1200" b="0" i="0" kern="1200" dirty="0">
                <a:solidFill>
                  <a:schemeClr val="tx1"/>
                </a:solidFill>
                <a:latin typeface="+mn-lt"/>
                <a:ea typeface="+mn-ea"/>
                <a:cs typeface="+mn-cs"/>
              </a:rPr>
              <a:t> pour créer une économie innovante et prospère, écologiquement et socialement responsable.</a:t>
            </a:r>
          </a:p>
          <a:p>
            <a:endParaRPr lang="fr-CA" baseline="0" dirty="0"/>
          </a:p>
          <a:p>
            <a:r>
              <a:rPr lang="fr-CA" sz="1200" b="0" i="0" kern="1200" dirty="0">
                <a:solidFill>
                  <a:schemeClr val="tx1"/>
                </a:solidFill>
                <a:latin typeface="+mn-lt"/>
                <a:ea typeface="+mn-ea"/>
                <a:cs typeface="+mn-cs"/>
              </a:rPr>
              <a:t> Il croise en effet deux indicateurs : taux de pauvreté (et travail décent, cohésion sociale) soit la dimension humaine, sociale et empreinte écologique (environnement) pour comprendre quel est le chemin à parcourir vers le développement durable pour les pays de l’OCDE</a:t>
            </a:r>
            <a:r>
              <a:rPr lang="fr-CA" sz="1200" b="0" i="0" kern="1200" baseline="0" dirty="0">
                <a:solidFill>
                  <a:schemeClr val="tx1"/>
                </a:solidFill>
                <a:latin typeface="+mn-lt"/>
                <a:ea typeface="+mn-ea"/>
                <a:cs typeface="+mn-cs"/>
              </a:rPr>
              <a:t> (http://journals.openedition.org/developpementdurable/1214, Sandrine Rousseau, 2004)</a:t>
            </a:r>
            <a:endParaRPr lang="fr-CA" baseline="0" dirty="0"/>
          </a:p>
          <a:p>
            <a:endParaRPr lang="fr-CA" baseline="0" dirty="0"/>
          </a:p>
          <a:p>
            <a:r>
              <a:rPr lang="fr-CA" baseline="0" dirty="0"/>
              <a:t>PRAC: </a:t>
            </a:r>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5</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Les multiples démarches régionales de développement social sont des lieux où la lutte contre la pauvreté se retrouve parmi les priorités de l’intervention territoriale, dans presque tous les exemples. </a:t>
            </a:r>
          </a:p>
          <a:p>
            <a:r>
              <a:rPr lang="fr-CA" dirty="0"/>
              <a:t>Ce mandat s’exprime à travers différentes activités pour supporter les organisations locales et régionales qui, sur le terrain, mènent des actions de développement social. </a:t>
            </a:r>
          </a:p>
          <a:p>
            <a:endParaRPr lang="fr-CA" dirty="0"/>
          </a:p>
          <a:p>
            <a:r>
              <a:rPr lang="fr-CA" dirty="0"/>
              <a:t>Parfois, il faut se questionner,</a:t>
            </a:r>
            <a:r>
              <a:rPr lang="fr-CA" baseline="0" dirty="0"/>
              <a:t> pas tellement sur les constats ou sur ce qui se fait déjà et que l’on pourrait améliorer, mais plutôt sur ce qui est absent dans le diagramme…nous y reviendrons à la section des enjeux, mais déjà il est intéressant de constater que pour le RQDS, se doter d’orientations nationales dans un plan de lutte à la pauvreté ne fait pas parti d’une démarche de DS. Et si la réponse aux besoins formulés en région ou localement était une transformation des structures en place (ex salaire minimum à 15$) ? </a:t>
            </a:r>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6</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Origine de l’approche ATI: PAG 2004-2010.  C’est une démarche, un processus. 1</a:t>
            </a:r>
            <a:r>
              <a:rPr lang="fr-CA" baseline="30000" dirty="0"/>
              <a:t>ère</a:t>
            </a:r>
            <a:r>
              <a:rPr lang="fr-CA" dirty="0"/>
              <a:t> définition</a:t>
            </a:r>
            <a:r>
              <a:rPr lang="fr-CA" baseline="0" dirty="0"/>
              <a:t> plus générale, flou. </a:t>
            </a:r>
            <a:r>
              <a:rPr lang="fr-CA" sz="1200" dirty="0"/>
              <a:t>«l’engagement de tous les groupes de la société pour faire reculer la pauvreté et favoriser l’inclusion de l’ensemble de la population. Se joint à cette démarche: MAMROT, MELS,</a:t>
            </a:r>
            <a:r>
              <a:rPr lang="fr-CA" sz="1200" baseline="0" dirty="0"/>
              <a:t> MFA et les agences de santé (DSP)</a:t>
            </a:r>
            <a:endParaRPr lang="fr-CA" baseline="0" dirty="0"/>
          </a:p>
          <a:p>
            <a:endParaRPr lang="fr-CA" baseline="0" dirty="0"/>
          </a:p>
          <a:p>
            <a:r>
              <a:rPr lang="fr-CA" baseline="0" dirty="0"/>
              <a:t>Régions avec des ATI: Gaspésie-les-iles*, Capitale-Nationale, Bas </a:t>
            </a:r>
            <a:r>
              <a:rPr lang="fr-CA" baseline="0" dirty="0" err="1"/>
              <a:t>Stl</a:t>
            </a:r>
            <a:r>
              <a:rPr lang="fr-CA" baseline="0" dirty="0"/>
              <a:t>-Laurent*, Montréal (Hochelaga-Maisonneuve)*, Laval (MESS)</a:t>
            </a:r>
            <a:r>
              <a:rPr lang="fr-CA" dirty="0"/>
              <a:t> </a:t>
            </a:r>
          </a:p>
          <a:p>
            <a:endParaRPr lang="fr-CA" dirty="0"/>
          </a:p>
          <a:p>
            <a:r>
              <a:rPr lang="fr-CA" dirty="0"/>
              <a:t>Pour certaines régions, la DSP ne jure que par cette approche.</a:t>
            </a:r>
            <a:r>
              <a:rPr lang="fr-CA" baseline="0" dirty="0"/>
              <a:t> Donc, si votre organisme ne participe pas à plusieurs concertations (de préférence des concertations qui sont née de l’ATI), vous risquez de ne pas être éligible pour du financement projet. Par exemple, région </a:t>
            </a:r>
            <a:r>
              <a:rPr lang="fr-CA" baseline="0" dirty="0" err="1"/>
              <a:t>Qc</a:t>
            </a:r>
            <a:r>
              <a:rPr lang="fr-CA" baseline="0" dirty="0"/>
              <a:t> l’enveloppe triennale de sécurité alimentaire  d’environ 200 000$ utilise une grille d’analyse des demandes de financement où l’approche ATI est privilégiée à toute autre intervention/façon de faire</a:t>
            </a:r>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7</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Bien que le développement social existe depuis longtemps, il s’est davantage « politisé » à la fin des années 1990.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Avec un discours politique axé sur la dette publique, c’était le moment idéal pour réunir des acteurs régionaux pour un premier forum provincial sur le  développement social. Ce qui sous-tend alors une nouvelle vision du développement social est la décentralisation des pouvoirs, l’</a:t>
            </a:r>
            <a:r>
              <a:rPr lang="fr-CA" sz="1200" kern="1200" dirty="0" err="1">
                <a:solidFill>
                  <a:schemeClr val="tx1"/>
                </a:solidFill>
                <a:latin typeface="+mn-lt"/>
                <a:ea typeface="+mn-ea"/>
                <a:cs typeface="+mn-cs"/>
              </a:rPr>
              <a:t>intersectorialité</a:t>
            </a:r>
            <a:r>
              <a:rPr lang="fr-CA" sz="1200" kern="1200" dirty="0">
                <a:solidFill>
                  <a:schemeClr val="tx1"/>
                </a:solidFill>
                <a:latin typeface="+mn-lt"/>
                <a:ea typeface="+mn-ea"/>
                <a:cs typeface="+mn-cs"/>
              </a:rPr>
              <a:t> et l’appropriation des problématiques par la participation sociale. C’était en 1998 et l’objectif était de réunir les régions du Québec autour d’un événement de concertation et de participation publique sur les enjeux et les problématiques, les pratiques et les innovations rencontrées dans les milieux vie et les territoires respectifs.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Va</a:t>
            </a:r>
            <a:r>
              <a:rPr lang="fr-CA" sz="1200" kern="1200" baseline="0" dirty="0">
                <a:solidFill>
                  <a:schemeClr val="tx1"/>
                </a:solidFill>
                <a:latin typeface="+mn-lt"/>
                <a:ea typeface="+mn-ea"/>
                <a:cs typeface="+mn-cs"/>
              </a:rPr>
              <a:t> aussi amener la création des CLE</a:t>
            </a:r>
            <a:endParaRPr lang="fr-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2 ans de consultations régionales/locales</a:t>
            </a:r>
            <a:r>
              <a:rPr lang="fr-CA" sz="1200" kern="1200" baseline="0" dirty="0">
                <a:solidFill>
                  <a:schemeClr val="tx1"/>
                </a:solidFill>
                <a:latin typeface="+mn-lt"/>
                <a:ea typeface="+mn-ea"/>
                <a:cs typeface="+mn-cs"/>
              </a:rPr>
              <a:t> au préalable. Création de conseils régionaux de développement et des CLD. Époque de décentralisation/régionalisation: régies régionales en SSS, aussi époque d’une vaste consultation dans le mouvement communautaire et de mobilisation pour une reconnaissance politique.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a:solidFill>
                  <a:schemeClr val="tx1"/>
                </a:solidFill>
                <a:latin typeface="+mn-lt"/>
                <a:ea typeface="+mn-ea"/>
                <a:cs typeface="+mn-cs"/>
              </a:rPr>
              <a:t>20 ans cette année….où en sommes-nous dans l’application de </a:t>
            </a:r>
            <a:r>
              <a:rPr lang="fr-CA" sz="1200" kern="1200" baseline="0" dirty="0" err="1">
                <a:solidFill>
                  <a:schemeClr val="tx1"/>
                </a:solidFill>
                <a:latin typeface="+mn-lt"/>
                <a:ea typeface="+mn-ea"/>
                <a:cs typeface="+mn-cs"/>
              </a:rPr>
              <a:t>cete</a:t>
            </a:r>
            <a:r>
              <a:rPr lang="fr-CA" sz="1200" kern="1200" baseline="0" dirty="0">
                <a:solidFill>
                  <a:schemeClr val="tx1"/>
                </a:solidFill>
                <a:latin typeface="+mn-lt"/>
                <a:ea typeface="+mn-ea"/>
                <a:cs typeface="+mn-cs"/>
              </a:rPr>
              <a:t> vision? Est-ce toujours la même vision du DS au Québec?</a:t>
            </a:r>
            <a:endParaRPr lang="fr-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9</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sz="1200" kern="1200" dirty="0">
                <a:solidFill>
                  <a:schemeClr val="tx1"/>
                </a:solidFill>
                <a:latin typeface="+mn-lt"/>
                <a:ea typeface="+mn-ea"/>
                <a:cs typeface="+mn-cs"/>
              </a:rPr>
              <a:t>De 1998 à 2003, les mesures pour arriver à une stratégie en développement social se sont déroulées rapidement. </a:t>
            </a:r>
          </a:p>
          <a:p>
            <a:endParaRPr lang="fr-CA" sz="1200" kern="1200" dirty="0">
              <a:solidFill>
                <a:schemeClr val="tx1"/>
              </a:solidFill>
              <a:latin typeface="+mn-lt"/>
              <a:ea typeface="+mn-ea"/>
              <a:cs typeface="+mn-cs"/>
            </a:endParaRPr>
          </a:p>
          <a:p>
            <a:pPr>
              <a:buFontTx/>
              <a:buChar char="-"/>
            </a:pPr>
            <a:r>
              <a:rPr lang="fr-CA" sz="1200" kern="1200" dirty="0">
                <a:solidFill>
                  <a:schemeClr val="tx1"/>
                </a:solidFill>
                <a:latin typeface="+mn-lt"/>
                <a:ea typeface="+mn-ea"/>
                <a:cs typeface="+mn-cs"/>
              </a:rPr>
              <a:t>2001: La présente loi a pour objet la protection de la santé de la population et la mise en place de conditions favorables au maintien et à l’amélioration de l’état de santé et de bien-être de la population en général</a:t>
            </a:r>
            <a:r>
              <a:rPr lang="fr-CA" sz="1200" kern="1200" baseline="0" dirty="0">
                <a:solidFill>
                  <a:schemeClr val="tx1"/>
                </a:solidFill>
                <a:latin typeface="+mn-lt"/>
                <a:ea typeface="+mn-ea"/>
                <a:cs typeface="+mn-cs"/>
              </a:rPr>
              <a:t> (LSSSS). Pas oublier que prochaine réforme vient avec loi 10….</a:t>
            </a:r>
          </a:p>
          <a:p>
            <a:pPr>
              <a:buFontTx/>
              <a:buChar char="-"/>
            </a:pPr>
            <a:endParaRPr lang="fr-CA" sz="1200" kern="1200" baseline="0" dirty="0">
              <a:solidFill>
                <a:schemeClr val="tx1"/>
              </a:solidFill>
              <a:latin typeface="+mn-lt"/>
              <a:ea typeface="+mn-ea"/>
              <a:cs typeface="+mn-cs"/>
            </a:endParaRPr>
          </a:p>
          <a:p>
            <a:pPr>
              <a:buFontTx/>
              <a:buChar char="-"/>
            </a:pPr>
            <a:r>
              <a:rPr lang="fr-CA" sz="1200" kern="1200" baseline="0" dirty="0">
                <a:solidFill>
                  <a:schemeClr val="tx1"/>
                </a:solidFill>
                <a:latin typeface="+mn-lt"/>
                <a:ea typeface="+mn-ea"/>
                <a:cs typeface="+mn-cs"/>
              </a:rPr>
              <a:t>PRAC: qui se souvient du titre de la politique. Adoptée à l’unanimité. Repose sur 5 fondements (p.15) respect de l’autonomie/AC comme outil de </a:t>
            </a:r>
            <a:r>
              <a:rPr lang="fr-CA" sz="1200" kern="1200" baseline="0" dirty="0" err="1">
                <a:solidFill>
                  <a:schemeClr val="tx1"/>
                </a:solidFill>
                <a:latin typeface="+mn-lt"/>
                <a:ea typeface="+mn-ea"/>
                <a:cs typeface="+mn-cs"/>
              </a:rPr>
              <a:t>dév</a:t>
            </a:r>
            <a:r>
              <a:rPr lang="fr-CA" sz="1200" kern="1200" baseline="0" dirty="0">
                <a:solidFill>
                  <a:schemeClr val="tx1"/>
                </a:solidFill>
                <a:latin typeface="+mn-lt"/>
                <a:ea typeface="+mn-ea"/>
                <a:cs typeface="+mn-cs"/>
              </a:rPr>
              <a:t> de la citoyenneté et des collectivités/AC comme outil important de </a:t>
            </a:r>
            <a:r>
              <a:rPr lang="fr-CA" sz="1200" kern="1200" baseline="0" dirty="0" err="1">
                <a:solidFill>
                  <a:schemeClr val="tx1"/>
                </a:solidFill>
                <a:latin typeface="+mn-lt"/>
                <a:ea typeface="+mn-ea"/>
                <a:cs typeface="+mn-cs"/>
              </a:rPr>
              <a:t>dév</a:t>
            </a:r>
            <a:r>
              <a:rPr lang="fr-CA" sz="1200" kern="1200" baseline="0" dirty="0">
                <a:solidFill>
                  <a:schemeClr val="tx1"/>
                </a:solidFill>
                <a:latin typeface="+mn-lt"/>
                <a:ea typeface="+mn-ea"/>
                <a:cs typeface="+mn-cs"/>
              </a:rPr>
              <a:t> social/rôle, contribution et place des femmes </a:t>
            </a:r>
            <a:r>
              <a:rPr lang="fr-CA" sz="1200" kern="1200" baseline="0" dirty="0" err="1">
                <a:solidFill>
                  <a:schemeClr val="tx1"/>
                </a:solidFill>
                <a:latin typeface="+mn-lt"/>
                <a:ea typeface="+mn-ea"/>
                <a:cs typeface="+mn-cs"/>
              </a:rPr>
              <a:t>ds</a:t>
            </a:r>
            <a:r>
              <a:rPr lang="fr-CA" sz="1200" kern="1200" baseline="0" dirty="0">
                <a:solidFill>
                  <a:schemeClr val="tx1"/>
                </a:solidFill>
                <a:latin typeface="+mn-lt"/>
                <a:ea typeface="+mn-ea"/>
                <a:cs typeface="+mn-cs"/>
              </a:rPr>
              <a:t> le </a:t>
            </a:r>
            <a:r>
              <a:rPr lang="fr-CA" sz="1200" kern="1200" baseline="0" dirty="0" err="1">
                <a:solidFill>
                  <a:schemeClr val="tx1"/>
                </a:solidFill>
                <a:latin typeface="+mn-lt"/>
                <a:ea typeface="+mn-ea"/>
                <a:cs typeface="+mn-cs"/>
              </a:rPr>
              <a:t>dév</a:t>
            </a:r>
            <a:r>
              <a:rPr lang="fr-CA" sz="1200" kern="1200" baseline="0" dirty="0">
                <a:solidFill>
                  <a:schemeClr val="tx1"/>
                </a:solidFill>
                <a:latin typeface="+mn-lt"/>
                <a:ea typeface="+mn-ea"/>
                <a:cs typeface="+mn-cs"/>
              </a:rPr>
              <a:t> AC/ milieu en tant que réseau d’interventions, d’activités et aussi des fois de services à la pop novateurs (besoins émergents)</a:t>
            </a:r>
          </a:p>
          <a:p>
            <a:pPr>
              <a:buFontTx/>
              <a:buChar char="-"/>
            </a:pPr>
            <a:endParaRPr lang="fr-CA" sz="1200" kern="1200" baseline="0" dirty="0">
              <a:solidFill>
                <a:schemeClr val="tx1"/>
              </a:solidFill>
              <a:latin typeface="+mn-lt"/>
              <a:ea typeface="+mn-ea"/>
              <a:cs typeface="+mn-cs"/>
            </a:endParaRPr>
          </a:p>
          <a:p>
            <a:r>
              <a:rPr lang="fr-CA" sz="1200" kern="1200" baseline="0" dirty="0">
                <a:solidFill>
                  <a:schemeClr val="tx1"/>
                </a:solidFill>
                <a:latin typeface="+mn-lt"/>
                <a:ea typeface="+mn-ea"/>
                <a:cs typeface="+mn-cs"/>
              </a:rPr>
              <a:t>2002: </a:t>
            </a:r>
            <a:r>
              <a:rPr lang="fr-CA" sz="1200" b="0" i="0" kern="1200" dirty="0">
                <a:solidFill>
                  <a:schemeClr val="tx1"/>
                </a:solidFill>
                <a:latin typeface="+mn-lt"/>
                <a:ea typeface="+mn-ea"/>
                <a:cs typeface="+mn-cs"/>
              </a:rPr>
              <a:t>Les 250 représentants des 14 régions du Québec viendront, pendant trois jours, discuter de l'exode des jeunes, du vieillissement de la population, de la formation de la </a:t>
            </a:r>
            <a:r>
              <a:rPr lang="fr-CA" sz="1200" b="0" i="0" kern="1200" dirty="0" err="1">
                <a:solidFill>
                  <a:schemeClr val="tx1"/>
                </a:solidFill>
                <a:latin typeface="+mn-lt"/>
                <a:ea typeface="+mn-ea"/>
                <a:cs typeface="+mn-cs"/>
              </a:rPr>
              <a:t>main-d'oeuvre</a:t>
            </a:r>
            <a:r>
              <a:rPr lang="fr-CA" sz="1200" b="0" i="0" kern="1200" dirty="0">
                <a:solidFill>
                  <a:schemeClr val="tx1"/>
                </a:solidFill>
                <a:latin typeface="+mn-lt"/>
                <a:ea typeface="+mn-ea"/>
                <a:cs typeface="+mn-cs"/>
              </a:rPr>
              <a:t> et de décentralisation.</a:t>
            </a:r>
          </a:p>
          <a:p>
            <a:r>
              <a:rPr lang="fr-CA" sz="1200" b="0" i="0" kern="1200" dirty="0">
                <a:solidFill>
                  <a:schemeClr val="tx1"/>
                </a:solidFill>
                <a:latin typeface="+mn-lt"/>
                <a:ea typeface="+mn-ea"/>
                <a:cs typeface="+mn-cs"/>
              </a:rPr>
              <a:t>«Ce rendez-vous national des régions inverse la dynamique généralement observée. Ce n'est pas le gouvernement qui propose, ce sont les régions qui nous ont fait 115 propositions et qui nous disent: nous allons changer la façon de faire les choses »</a:t>
            </a:r>
          </a:p>
          <a:p>
            <a:endParaRPr lang="fr-CA" sz="1200" b="0" i="0" kern="1200" dirty="0">
              <a:solidFill>
                <a:schemeClr val="tx1"/>
              </a:solidFill>
              <a:latin typeface="+mn-lt"/>
              <a:ea typeface="+mn-ea"/>
              <a:cs typeface="+mn-cs"/>
            </a:endParaRPr>
          </a:p>
          <a:p>
            <a:pPr>
              <a:buFontTx/>
              <a:buChar char="-"/>
            </a:pPr>
            <a:r>
              <a:rPr lang="fr-CA" sz="1200" kern="1200" dirty="0">
                <a:solidFill>
                  <a:schemeClr val="tx1"/>
                </a:solidFill>
                <a:latin typeface="+mn-lt"/>
                <a:ea typeface="+mn-ea"/>
                <a:cs typeface="+mn-cs"/>
              </a:rPr>
              <a:t>2002 PL112:</a:t>
            </a:r>
            <a:r>
              <a:rPr lang="fr-CA" sz="1200" kern="1200" baseline="0" dirty="0">
                <a:solidFill>
                  <a:schemeClr val="tx1"/>
                </a:solidFill>
                <a:latin typeface="+mn-lt"/>
                <a:ea typeface="+mn-ea"/>
                <a:cs typeface="+mn-cs"/>
              </a:rPr>
              <a:t>  adoption décembre, « </a:t>
            </a:r>
            <a:r>
              <a:rPr lang="fr-CA" dirty="0"/>
              <a:t>guider le gouvernement et l’ensemble de la société québécoise vers la planification et la réalisation d’actions pour combattre la pauvreté, en prévenir les causes, en atténuer les effets sur les individus et les familles, contrer l’exclusion sociale et tendre vers un Québec sans pauvreté ». mise en place du Fonds québécois d’initiatives sociales,</a:t>
            </a:r>
          </a:p>
          <a:p>
            <a:pPr>
              <a:buFontTx/>
              <a:buChar char="-"/>
            </a:pPr>
            <a:r>
              <a:rPr lang="fr-CA" sz="1200" kern="1200" dirty="0">
                <a:solidFill>
                  <a:schemeClr val="tx1"/>
                </a:solidFill>
                <a:latin typeface="+mn-lt"/>
                <a:ea typeface="+mn-ea"/>
                <a:cs typeface="+mn-cs"/>
              </a:rPr>
              <a:t>Critique,</a:t>
            </a:r>
            <a:r>
              <a:rPr lang="fr-CA" sz="1200" kern="1200" baseline="0" dirty="0">
                <a:solidFill>
                  <a:schemeClr val="tx1"/>
                </a:solidFill>
                <a:latin typeface="+mn-lt"/>
                <a:ea typeface="+mn-ea"/>
                <a:cs typeface="+mn-cs"/>
              </a:rPr>
              <a:t> bilan après 10 ans (2013), Collectif pour un </a:t>
            </a:r>
            <a:r>
              <a:rPr lang="fr-CA" sz="1200" kern="1200" baseline="0" dirty="0" err="1">
                <a:solidFill>
                  <a:schemeClr val="tx1"/>
                </a:solidFill>
                <a:latin typeface="+mn-lt"/>
                <a:ea typeface="+mn-ea"/>
                <a:cs typeface="+mn-cs"/>
              </a:rPr>
              <a:t>Qc</a:t>
            </a:r>
            <a:r>
              <a:rPr lang="fr-CA" sz="1200" kern="1200" baseline="0" dirty="0">
                <a:solidFill>
                  <a:schemeClr val="tx1"/>
                </a:solidFill>
                <a:latin typeface="+mn-lt"/>
                <a:ea typeface="+mn-ea"/>
                <a:cs typeface="+mn-cs"/>
              </a:rPr>
              <a:t> sans pauvreté</a:t>
            </a:r>
          </a:p>
          <a:p>
            <a:pPr>
              <a:buFontTx/>
              <a:buChar char="-"/>
            </a:pPr>
            <a:endParaRPr lang="fr-CA" sz="1200" kern="1200" dirty="0">
              <a:solidFill>
                <a:schemeClr val="tx1"/>
              </a:solidFill>
              <a:latin typeface="+mn-lt"/>
              <a:ea typeface="+mn-ea"/>
              <a:cs typeface="+mn-cs"/>
            </a:endParaRPr>
          </a:p>
          <a:p>
            <a:pPr lvl="0"/>
            <a:r>
              <a:rPr lang="fr-CA" sz="1200" kern="1200" dirty="0">
                <a:solidFill>
                  <a:schemeClr val="tx1"/>
                </a:solidFill>
                <a:latin typeface="+mn-lt"/>
                <a:ea typeface="+mn-ea"/>
                <a:cs typeface="+mn-cs"/>
              </a:rPr>
              <a:t>– 2003 :</a:t>
            </a:r>
            <a:r>
              <a:rPr lang="fr-CA" sz="1200" kern="1200" baseline="0" dirty="0">
                <a:solidFill>
                  <a:schemeClr val="tx1"/>
                </a:solidFill>
                <a:latin typeface="+mn-lt"/>
                <a:ea typeface="+mn-ea"/>
                <a:cs typeface="+mn-cs"/>
              </a:rPr>
              <a:t> pour remplacer les CRD, dinosaures du forum DS de 1998, l’arrivée du gouvernement Charest au pouvoir amène le controversé PL34, </a:t>
            </a:r>
            <a:r>
              <a:rPr lang="fr-CA" sz="1200" b="0" i="0" kern="1200" dirty="0">
                <a:solidFill>
                  <a:schemeClr val="tx1"/>
                </a:solidFill>
                <a:latin typeface="+mn-lt"/>
                <a:ea typeface="+mn-ea"/>
                <a:cs typeface="+mn-cs"/>
              </a:rPr>
              <a:t>La Loi sur le ministère du Développement économique et régional et de la Recherche est adoptée avec quelques amendements, en même temps que sept autres projets de loi,</a:t>
            </a:r>
            <a:r>
              <a:rPr lang="fr-CA" sz="1200" b="0" i="0" kern="1200" baseline="0" dirty="0">
                <a:solidFill>
                  <a:schemeClr val="tx1"/>
                </a:solidFill>
                <a:latin typeface="+mn-lt"/>
                <a:ea typeface="+mn-ea"/>
                <a:cs typeface="+mn-cs"/>
              </a:rPr>
              <a:t> sous le </a:t>
            </a:r>
            <a:r>
              <a:rPr lang="fr-CA" sz="1200" b="0" i="0" kern="1200" baseline="0" dirty="0" err="1">
                <a:solidFill>
                  <a:schemeClr val="tx1"/>
                </a:solidFill>
                <a:latin typeface="+mn-lt"/>
                <a:ea typeface="+mn-ea"/>
                <a:cs typeface="+mn-cs"/>
              </a:rPr>
              <a:t>baillon</a:t>
            </a:r>
            <a:r>
              <a:rPr lang="fr-CA" sz="1200" b="0" i="0" kern="1200" baseline="0" dirty="0">
                <a:solidFill>
                  <a:schemeClr val="tx1"/>
                </a:solidFill>
                <a:latin typeface="+mn-lt"/>
                <a:ea typeface="+mn-ea"/>
                <a:cs typeface="+mn-cs"/>
              </a:rPr>
              <a:t>. Mémoire des</a:t>
            </a:r>
            <a:r>
              <a:rPr lang="fr-CA" sz="1200" kern="1200" baseline="0" dirty="0">
                <a:solidFill>
                  <a:schemeClr val="tx1"/>
                </a:solidFill>
                <a:latin typeface="+mn-lt"/>
                <a:ea typeface="+mn-ea"/>
                <a:cs typeface="+mn-cs"/>
              </a:rPr>
              <a:t> municipalités veulent plus de pouvoirs et elles en auront plus. (OREGAND)</a:t>
            </a:r>
            <a:endParaRPr lang="fr-CA" sz="1200" kern="1200" dirty="0">
              <a:solidFill>
                <a:schemeClr val="tx1"/>
              </a:solidFill>
              <a:latin typeface="+mn-lt"/>
              <a:ea typeface="+mn-ea"/>
              <a:cs typeface="+mn-cs"/>
            </a:endParaRPr>
          </a:p>
          <a:p>
            <a:r>
              <a:rPr lang="fr-CA" sz="1200" b="0" i="0" kern="1200" dirty="0">
                <a:solidFill>
                  <a:schemeClr val="tx1"/>
                </a:solidFill>
                <a:latin typeface="+mn-lt"/>
                <a:ea typeface="+mn-ea"/>
                <a:cs typeface="+mn-cs"/>
              </a:rPr>
              <a:t>Les objectifs de ces transformations étaient "l'amélioration des services aux citoyens, la transparence, l'imputabilité et la réduction des structures administratives". Selon cette philosophie, ce sont les </a:t>
            </a:r>
            <a:r>
              <a:rPr lang="fr-CA" sz="1200" b="0" i="0" kern="1200" dirty="0" err="1">
                <a:solidFill>
                  <a:schemeClr val="tx1"/>
                </a:solidFill>
                <a:latin typeface="+mn-lt"/>
                <a:ea typeface="+mn-ea"/>
                <a:cs typeface="+mn-cs"/>
              </a:rPr>
              <a:t>élu-es</a:t>
            </a:r>
            <a:r>
              <a:rPr lang="fr-CA" sz="1200" b="0" i="0" kern="1200" dirty="0">
                <a:solidFill>
                  <a:schemeClr val="tx1"/>
                </a:solidFill>
                <a:latin typeface="+mn-lt"/>
                <a:ea typeface="+mn-ea"/>
                <a:cs typeface="+mn-cs"/>
              </a:rPr>
              <a:t> qui devraient exercer ces responsabilités, car ils sont imputables envers la population. Donc, l’exercice de la citoyenneté devient secondaire</a:t>
            </a:r>
            <a:r>
              <a:rPr lang="fr-CA" sz="1200" b="0" i="0" kern="1200" baseline="0" dirty="0">
                <a:solidFill>
                  <a:schemeClr val="tx1"/>
                </a:solidFill>
                <a:latin typeface="+mn-lt"/>
                <a:ea typeface="+mn-ea"/>
                <a:cs typeface="+mn-cs"/>
              </a:rPr>
              <a:t> face à l’imputabilité et, surtout, réduction des structures administratives et NGP (performance et efficience vs processus démocratiques</a:t>
            </a:r>
          </a:p>
          <a:p>
            <a:endParaRPr lang="fr-CA" sz="1200" b="0" i="0" kern="1200" dirty="0">
              <a:solidFill>
                <a:schemeClr val="tx1"/>
              </a:solidFill>
              <a:latin typeface="+mn-lt"/>
              <a:ea typeface="+mn-ea"/>
              <a:cs typeface="+mn-cs"/>
            </a:endParaRPr>
          </a:p>
          <a:p>
            <a:r>
              <a:rPr lang="fr-CA" sz="1200" b="0" i="0" kern="1200" dirty="0">
                <a:solidFill>
                  <a:schemeClr val="tx1"/>
                </a:solidFill>
                <a:latin typeface="+mn-lt"/>
                <a:ea typeface="+mn-ea"/>
                <a:cs typeface="+mn-cs"/>
              </a:rPr>
              <a:t>En effet, pour toute décision concernant le développement régional, la grande majorité des voix reviennent maintenant aux </a:t>
            </a:r>
            <a:r>
              <a:rPr lang="fr-CA" sz="1200" b="0" i="0" kern="1200" dirty="0" err="1">
                <a:solidFill>
                  <a:schemeClr val="tx1"/>
                </a:solidFill>
                <a:latin typeface="+mn-lt"/>
                <a:ea typeface="+mn-ea"/>
                <a:cs typeface="+mn-cs"/>
              </a:rPr>
              <a:t>élu-es</a:t>
            </a:r>
            <a:r>
              <a:rPr lang="fr-CA" sz="1200" b="0" i="0" kern="1200" dirty="0">
                <a:solidFill>
                  <a:schemeClr val="tx1"/>
                </a:solidFill>
                <a:latin typeface="+mn-lt"/>
                <a:ea typeface="+mn-ea"/>
                <a:cs typeface="+mn-cs"/>
              </a:rPr>
              <a:t> locaux. La loi leur accorde aussi le pouvoir de modifier les structures des CRÉ. Ainsi les </a:t>
            </a:r>
            <a:r>
              <a:rPr lang="fr-CA" sz="1200" b="0" i="0" kern="1200" dirty="0" err="1">
                <a:solidFill>
                  <a:schemeClr val="tx1"/>
                </a:solidFill>
                <a:latin typeface="+mn-lt"/>
                <a:ea typeface="+mn-ea"/>
                <a:cs typeface="+mn-cs"/>
              </a:rPr>
              <a:t>élu-es</a:t>
            </a:r>
            <a:r>
              <a:rPr lang="fr-CA" sz="1200" b="0" i="0" kern="1200" dirty="0">
                <a:solidFill>
                  <a:schemeClr val="tx1"/>
                </a:solidFill>
                <a:latin typeface="+mn-lt"/>
                <a:ea typeface="+mn-ea"/>
                <a:cs typeface="+mn-cs"/>
              </a:rPr>
              <a:t> locaux ont désormais un pouvoir à la fois sur le contenu des décisions, les structures et le mode de prise de décisions. Mandats restent semblable au CRD (CRD,</a:t>
            </a:r>
            <a:r>
              <a:rPr lang="fr-CA" sz="1200" b="0" i="0" kern="1200" baseline="0" dirty="0">
                <a:solidFill>
                  <a:schemeClr val="tx1"/>
                </a:solidFill>
                <a:latin typeface="+mn-lt"/>
                <a:ea typeface="+mn-ea"/>
                <a:cs typeface="+mn-cs"/>
              </a:rPr>
              <a:t> composition CA avec sièges citoyen)</a:t>
            </a:r>
            <a:endParaRPr lang="fr-CA" sz="1200" b="0" i="0" kern="1200" dirty="0">
              <a:solidFill>
                <a:schemeClr val="tx1"/>
              </a:solidFill>
              <a:latin typeface="+mn-lt"/>
              <a:ea typeface="+mn-ea"/>
              <a:cs typeface="+mn-cs"/>
            </a:endParaRPr>
          </a:p>
          <a:p>
            <a:endParaRPr lang="fr-CA" sz="1200" b="0" i="0" kern="1200" dirty="0">
              <a:solidFill>
                <a:schemeClr val="tx1"/>
              </a:solidFill>
              <a:latin typeface="+mn-lt"/>
              <a:ea typeface="+mn-ea"/>
              <a:cs typeface="+mn-cs"/>
            </a:endParaRPr>
          </a:p>
          <a:p>
            <a:r>
              <a:rPr lang="fr-CA" sz="1200" b="0" i="0" kern="1200" dirty="0">
                <a:solidFill>
                  <a:schemeClr val="tx1"/>
                </a:solidFill>
                <a:latin typeface="+mn-lt"/>
                <a:ea typeface="+mn-ea"/>
                <a:cs typeface="+mn-cs"/>
              </a:rPr>
              <a:t>Enfin, soulignons que les Centres locaux de développement (</a:t>
            </a:r>
            <a:r>
              <a:rPr lang="fr-CA" sz="1200" b="0" i="0" u="none" strike="noStrike" kern="1200" dirty="0">
                <a:solidFill>
                  <a:schemeClr val="tx1"/>
                </a:solidFill>
                <a:latin typeface="+mn-lt"/>
                <a:ea typeface="+mn-ea"/>
                <a:cs typeface="+mn-cs"/>
                <a:hlinkClick r:id="rId3"/>
              </a:rPr>
              <a:t>CLD</a:t>
            </a:r>
            <a:r>
              <a:rPr lang="fr-CA" sz="1200" b="0" i="0" kern="1200" dirty="0">
                <a:solidFill>
                  <a:schemeClr val="tx1"/>
                </a:solidFill>
                <a:latin typeface="+mn-lt"/>
                <a:ea typeface="+mn-ea"/>
                <a:cs typeface="+mn-cs"/>
              </a:rPr>
              <a:t>) seront désormais sous la responsabilité des MRC, alors qu'ils étaient auparavant autonomes, tout en occupant le même territoire.</a:t>
            </a:r>
          </a:p>
          <a:p>
            <a:endParaRPr lang="fr-CA" sz="1200" kern="1200" dirty="0">
              <a:solidFill>
                <a:schemeClr val="tx1"/>
              </a:solidFill>
              <a:latin typeface="+mn-lt"/>
              <a:ea typeface="+mn-ea"/>
              <a:cs typeface="+mn-cs"/>
            </a:endParaRPr>
          </a:p>
          <a:p>
            <a:r>
              <a:rPr lang="fr-CA" sz="1200" kern="1200" dirty="0">
                <a:solidFill>
                  <a:schemeClr val="tx1"/>
                </a:solidFill>
                <a:latin typeface="+mn-lt"/>
                <a:ea typeface="+mn-ea"/>
                <a:cs typeface="+mn-cs"/>
              </a:rPr>
              <a:t>Dans sa </a:t>
            </a:r>
            <a:r>
              <a:rPr lang="fr-CA" sz="1200" kern="1200" dirty="0" err="1">
                <a:solidFill>
                  <a:schemeClr val="tx1"/>
                </a:solidFill>
                <a:latin typeface="+mn-lt"/>
                <a:ea typeface="+mn-ea"/>
                <a:cs typeface="+mn-cs"/>
              </a:rPr>
              <a:t>réingénerie</a:t>
            </a:r>
            <a:r>
              <a:rPr lang="fr-CA" sz="1200" kern="1200" dirty="0">
                <a:solidFill>
                  <a:schemeClr val="tx1"/>
                </a:solidFill>
                <a:latin typeface="+mn-lt"/>
                <a:ea typeface="+mn-ea"/>
                <a:cs typeface="+mn-cs"/>
              </a:rPr>
              <a:t>/repositionnement</a:t>
            </a:r>
            <a:r>
              <a:rPr lang="fr-CA" sz="1200" kern="1200" baseline="0" dirty="0">
                <a:solidFill>
                  <a:schemeClr val="tx1"/>
                </a:solidFill>
                <a:latin typeface="+mn-lt"/>
                <a:ea typeface="+mn-ea"/>
                <a:cs typeface="+mn-cs"/>
              </a:rPr>
              <a:t> de l’État</a:t>
            </a:r>
            <a:r>
              <a:rPr lang="fr-CA" sz="1200" kern="1200" dirty="0">
                <a:solidFill>
                  <a:schemeClr val="tx1"/>
                </a:solidFill>
                <a:latin typeface="+mn-lt"/>
                <a:ea typeface="+mn-ea"/>
                <a:cs typeface="+mn-cs"/>
              </a:rPr>
              <a:t>, le gouvernement parle d’une stratégie transversale et le secteur économique et le mouvement d’action communautaire y sont directement ciblés. </a:t>
            </a:r>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10</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baseline="0" dirty="0">
                <a:solidFill>
                  <a:schemeClr val="tx1"/>
                </a:solidFill>
                <a:latin typeface="+mn-lt"/>
                <a:ea typeface="+mn-ea"/>
                <a:cs typeface="+mn-cs"/>
              </a:rPr>
              <a:t>Remarquer les mots qui ne sont plus dans les définitions, les objectifs poursuivis (exercice de la citoyenneté, démocratie, démarche/processus, représentativité, enrichissement collectif, progrès social/culturel/économique, justice sociale)</a:t>
            </a:r>
            <a:endParaRPr lang="fr-CA" dirty="0"/>
          </a:p>
        </p:txBody>
      </p:sp>
      <p:sp>
        <p:nvSpPr>
          <p:cNvPr id="4" name="Espace réservé du numéro de diapositive 3"/>
          <p:cNvSpPr>
            <a:spLocks noGrp="1"/>
          </p:cNvSpPr>
          <p:nvPr>
            <p:ph type="sldNum" sz="quarter" idx="10"/>
          </p:nvPr>
        </p:nvSpPr>
        <p:spPr/>
        <p:txBody>
          <a:bodyPr/>
          <a:lstStyle/>
          <a:p>
            <a:fld id="{33791250-2F34-4C03-9544-31134632EAB4}" type="slidenum">
              <a:rPr lang="fr-CA" smtClean="0"/>
              <a:pPr/>
              <a:t>11</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0EBB0C4-6273-4C6E-B9BD-2EDC30F1CD52}" type="datetimeFigureOut">
              <a:rPr lang="en-US" dirty="0"/>
              <a:pPr/>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4/18/2024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4/18/2024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9CAD897-D46E-4AD2-BD9B-49DD3E640873}" type="datetimeFigureOut">
              <a:rPr lang="en-US" dirty="0"/>
              <a:pPr/>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4/18/2024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4.xml"/><Relationship Id="rId7"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0.jpe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9.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9.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9.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51.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54.xml"/><Relationship Id="rId7" Type="http://schemas.openxmlformats.org/officeDocument/2006/relationships/image" Target="../media/image9.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6.jpeg"/><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10" Type="http://schemas.openxmlformats.org/officeDocument/2006/relationships/slideLayout" Target="../slideLayouts/slideLayout8.xml"/><Relationship Id="rId4" Type="http://schemas.openxmlformats.org/officeDocument/2006/relationships/tags" Target="../tags/tag62.xml"/><Relationship Id="rId9" Type="http://schemas.openxmlformats.org/officeDocument/2006/relationships/tags" Target="../tags/tag67.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5.xml"/><Relationship Id="rId7"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notesSlide" Target="../notesSlides/notesSlide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8.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7.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6.xml"/><Relationship Id="rId5" Type="http://schemas.openxmlformats.org/officeDocument/2006/relationships/slideLayout" Target="../slideLayouts/slideLayout8.xml"/><Relationship Id="rId4"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8.jpeg"/><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8.xml"/><Relationship Id="rId7"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CA" sz="6600" b="1" dirty="0"/>
              <a:t>TOURNÉE CTROC</a:t>
            </a:r>
          </a:p>
        </p:txBody>
      </p:sp>
      <p:pic>
        <p:nvPicPr>
          <p:cNvPr id="9" name="Espace réservé du contenu 8" descr="https://lh5.googleusercontent.com/eNM0H_UEpEZJDOZBbhJFFugzYosNSNHV0X0UqhoH4ynQ7fKalwHpHIcVWBKQD2BlHSZ-D-2JyrA-W0dtK3Wu-jgngshgBfVKxPbKk-nWU79if2GN2sTVSzBnszMOPqfW7SMRS6mmMO5yPo72YQ"/>
          <p:cNvPicPr>
            <a:picLocks noGrp="1"/>
          </p:cNvPicPr>
          <p:nvPr>
            <p:ph idx="1"/>
          </p:nvPr>
        </p:nvPicPr>
        <p:blipFill>
          <a:blip r:embed="rId3" cstate="print"/>
          <a:srcRect/>
          <a:stretch>
            <a:fillRect/>
          </a:stretch>
        </p:blipFill>
        <p:spPr bwMode="auto">
          <a:xfrm>
            <a:off x="2804985" y="2211858"/>
            <a:ext cx="7797114" cy="38401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r"/>
            <a:r>
              <a:rPr lang="fr-CA" dirty="0"/>
              <a:t>Comprendre le passé! </a:t>
            </a:r>
          </a:p>
        </p:txBody>
      </p:sp>
      <p:sp>
        <p:nvSpPr>
          <p:cNvPr id="9" name="Espace réservé du contenu 8"/>
          <p:cNvSpPr>
            <a:spLocks noGrp="1"/>
          </p:cNvSpPr>
          <p:nvPr>
            <p:ph sz="half" idx="1"/>
            <p:custDataLst>
              <p:tags r:id="rId2"/>
            </p:custDataLst>
          </p:nvPr>
        </p:nvSpPr>
        <p:spPr>
          <a:xfrm>
            <a:off x="1188720" y="1845735"/>
            <a:ext cx="4937760" cy="4023360"/>
          </a:xfrm>
        </p:spPr>
        <p:txBody>
          <a:bodyPr>
            <a:normAutofit fontScale="62500" lnSpcReduction="20000"/>
          </a:bodyPr>
          <a:lstStyle/>
          <a:p>
            <a:pPr marL="0" indent="0">
              <a:buNone/>
            </a:pPr>
            <a:endParaRPr lang="fr-CA" sz="2400" b="1" dirty="0"/>
          </a:p>
          <a:p>
            <a:pPr marL="0" indent="0">
              <a:buNone/>
            </a:pPr>
            <a:r>
              <a:rPr lang="fr-CA" sz="2400" b="1" dirty="0"/>
              <a:t>En route vers une stratégie de développement sociale</a:t>
            </a:r>
          </a:p>
          <a:p>
            <a:pPr>
              <a:buFont typeface="Wingdings" panose="05000000000000000000" pitchFamily="2" charset="2"/>
              <a:buChar char="q"/>
            </a:pPr>
            <a:r>
              <a:rPr lang="fr-CA" sz="2700" dirty="0"/>
              <a:t> 1999 – Colloque sur le développement social </a:t>
            </a:r>
          </a:p>
          <a:p>
            <a:pPr>
              <a:buFont typeface="Wingdings" panose="05000000000000000000" pitchFamily="2" charset="2"/>
              <a:buChar char="q"/>
            </a:pPr>
            <a:r>
              <a:rPr lang="fr-CA" sz="2700" dirty="0"/>
              <a:t> 2001 — Politique nationale de la ruralité</a:t>
            </a:r>
          </a:p>
          <a:p>
            <a:pPr>
              <a:buFont typeface="Wingdings" panose="05000000000000000000" pitchFamily="2" charset="2"/>
              <a:buChar char="q"/>
            </a:pPr>
            <a:r>
              <a:rPr lang="fr-CA" sz="2700" dirty="0"/>
              <a:t> 2001 – PRAC</a:t>
            </a:r>
          </a:p>
          <a:p>
            <a:pPr>
              <a:buFont typeface="Wingdings" panose="05000000000000000000" pitchFamily="2" charset="2"/>
              <a:buChar char="q"/>
            </a:pPr>
            <a:r>
              <a:rPr lang="fr-CA" sz="2700" dirty="0"/>
              <a:t> 2001 – Loi sur la santé publique</a:t>
            </a:r>
          </a:p>
          <a:p>
            <a:pPr>
              <a:buFont typeface="Wingdings" panose="05000000000000000000" pitchFamily="2" charset="2"/>
              <a:buChar char="q"/>
            </a:pPr>
            <a:r>
              <a:rPr lang="fr-CA" sz="2700" dirty="0"/>
              <a:t> 2002 – Politique québécoise de la jeunesse</a:t>
            </a:r>
          </a:p>
          <a:p>
            <a:pPr>
              <a:buFont typeface="Wingdings" panose="05000000000000000000" pitchFamily="2" charset="2"/>
              <a:buChar char="q"/>
            </a:pPr>
            <a:r>
              <a:rPr lang="fr-CA" sz="2700" dirty="0"/>
              <a:t> 2002 – Sommet des régions</a:t>
            </a:r>
          </a:p>
          <a:p>
            <a:pPr>
              <a:buFont typeface="Wingdings" panose="05000000000000000000" pitchFamily="2" charset="2"/>
              <a:buChar char="q"/>
            </a:pPr>
            <a:r>
              <a:rPr lang="fr-CA" sz="2700" dirty="0"/>
              <a:t> 2002 — Loi visant à lutter contre la pauvreté et l’exclusion sociale</a:t>
            </a:r>
          </a:p>
          <a:p>
            <a:pPr>
              <a:buFont typeface="Wingdings" panose="05000000000000000000" pitchFamily="2" charset="2"/>
              <a:buChar char="q"/>
            </a:pPr>
            <a:r>
              <a:rPr lang="fr-CA" sz="2700" dirty="0"/>
              <a:t>2003 – Création des CRÉ et des Agences régionales de la santé et des services sociaux</a:t>
            </a:r>
          </a:p>
          <a:p>
            <a:pPr marL="0" indent="0">
              <a:buNone/>
            </a:pPr>
            <a:endParaRPr lang="fr-CA" sz="2400" b="1" dirty="0"/>
          </a:p>
          <a:p>
            <a:pPr marL="0" indent="0" algn="just">
              <a:buNone/>
            </a:pPr>
            <a:endParaRPr lang="fr-CA" dirty="0"/>
          </a:p>
          <a:p>
            <a:pPr marL="0" indent="0" algn="just">
              <a:buNone/>
            </a:pPr>
            <a:endParaRPr lang="fr-CA" b="1" dirty="0"/>
          </a:p>
          <a:p>
            <a:pPr marL="0" indent="0" algn="just">
              <a:buNone/>
            </a:pPr>
            <a:endParaRPr lang="fr-CA" dirty="0"/>
          </a:p>
        </p:txBody>
      </p:sp>
      <p:sp>
        <p:nvSpPr>
          <p:cNvPr id="10" name="Espace réservé du contenu 9"/>
          <p:cNvSpPr>
            <a:spLocks noGrp="1"/>
          </p:cNvSpPr>
          <p:nvPr>
            <p:ph sz="half" idx="2"/>
            <p:custDataLst>
              <p:tags r:id="rId3"/>
            </p:custDataLst>
          </p:nvPr>
        </p:nvSpPr>
        <p:spPr>
          <a:xfrm>
            <a:off x="6281080" y="2465752"/>
            <a:ext cx="4874600" cy="3100161"/>
          </a:xfr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0" indent="0">
              <a:buNone/>
            </a:pPr>
            <a:r>
              <a:rPr lang="fr-CA" sz="2900" dirty="0"/>
              <a:t>Milieu communautaire directement touché par les nouvelles stratégies de développement social.</a:t>
            </a:r>
          </a:p>
          <a:p>
            <a:pPr marL="0" indent="0" algn="just">
              <a:buNone/>
            </a:pPr>
            <a:r>
              <a:rPr lang="fr-CA" sz="2900" dirty="0"/>
              <a:t>Synergie entre le développement social et le développement économique.</a:t>
            </a:r>
          </a:p>
          <a:p>
            <a:pPr marL="0" indent="0" algn="just">
              <a:buNone/>
            </a:pPr>
            <a:r>
              <a:rPr lang="fr-CA" sz="2900" dirty="0"/>
              <a:t>Le développement social passe par une coopération entre les différentes échelles territoriales et une coordination entre les divers secteurs d’activités.</a:t>
            </a:r>
          </a:p>
          <a:p>
            <a:pPr marL="0" indent="0" algn="just">
              <a:buNone/>
            </a:pPr>
            <a:r>
              <a:rPr lang="fr-CA" sz="2900" dirty="0"/>
              <a:t>Accent mis sur la participation des citoyens et sur leur rôle dans l’atteinte des résultats.</a:t>
            </a:r>
          </a:p>
          <a:p>
            <a:pPr marL="0" indent="0" algn="just">
              <a:buNone/>
            </a:pPr>
            <a:r>
              <a:rPr lang="fr-CA" sz="2900" dirty="0"/>
              <a:t>Le gouvernement parle d’une grande stratégie transversale en développement social</a:t>
            </a:r>
          </a:p>
        </p:txBody>
      </p:sp>
      <p:pic>
        <p:nvPicPr>
          <p:cNvPr id="11" name="Image 10"/>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426276" y="549005"/>
            <a:ext cx="2357437" cy="1568767"/>
          </a:xfrm>
          <a:prstGeom prst="rect">
            <a:avLst/>
          </a:prstGeom>
        </p:spPr>
      </p:pic>
      <p:sp>
        <p:nvSpPr>
          <p:cNvPr id="3" name="ZoneTexte 2"/>
          <p:cNvSpPr txBox="1"/>
          <p:nvPr>
            <p:custDataLst>
              <p:tags r:id="rId5"/>
            </p:custDataLst>
          </p:nvPr>
        </p:nvSpPr>
        <p:spPr>
          <a:xfrm>
            <a:off x="1066172" y="1052884"/>
            <a:ext cx="2591428" cy="738664"/>
          </a:xfrm>
          <a:prstGeom prst="rect">
            <a:avLst/>
          </a:prstGeom>
          <a:noFill/>
        </p:spPr>
        <p:txBody>
          <a:bodyPr wrap="square" rtlCol="0">
            <a:spAutoFit/>
          </a:bodyPr>
          <a:lstStyle/>
          <a:p>
            <a:r>
              <a:rPr lang="fr-CA" sz="4200" spc="-50" dirty="0">
                <a:solidFill>
                  <a:schemeClr val="tx1">
                    <a:lumMod val="75000"/>
                    <a:lumOff val="25000"/>
                  </a:schemeClr>
                </a:solidFill>
                <a:latin typeface="+mj-lt"/>
                <a:ea typeface="+mj-ea"/>
                <a:cs typeface="+mj-cs"/>
              </a:rPr>
              <a:t>1998-2003</a:t>
            </a:r>
          </a:p>
        </p:txBody>
      </p:sp>
      <p:sp>
        <p:nvSpPr>
          <p:cNvPr id="4" name="ZoneTexte 3"/>
          <p:cNvSpPr txBox="1"/>
          <p:nvPr>
            <p:custDataLst>
              <p:tags r:id="rId6"/>
            </p:custDataLst>
          </p:nvPr>
        </p:nvSpPr>
        <p:spPr>
          <a:xfrm>
            <a:off x="7792278" y="1845735"/>
            <a:ext cx="1858618" cy="369332"/>
          </a:xfrm>
          <a:prstGeom prst="rect">
            <a:avLst/>
          </a:prstGeom>
          <a:noFill/>
        </p:spPr>
        <p:txBody>
          <a:bodyPr wrap="square" rtlCol="0">
            <a:spAutoFit/>
          </a:bodyPr>
          <a:lstStyle/>
          <a:p>
            <a:pPr algn="ctr"/>
            <a:r>
              <a:rPr lang="fr-CA" b="1" dirty="0"/>
              <a:t>EN BREF!</a:t>
            </a:r>
          </a:p>
        </p:txBody>
      </p:sp>
    </p:spTree>
    <p:extLst>
      <p:ext uri="{BB962C8B-B14F-4D97-AF65-F5344CB8AC3E}">
        <p14:creationId xmlns:p14="http://schemas.microsoft.com/office/powerpoint/2010/main" val="117345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custDataLst>
              <p:tags r:id="rId1"/>
            </p:custDataLst>
          </p:nvPr>
        </p:nvSpPr>
        <p:spPr>
          <a:xfrm>
            <a:off x="818866" y="423863"/>
            <a:ext cx="10413242" cy="2919838"/>
          </a:xfrm>
        </p:spPr>
        <p:txBody>
          <a:bodyPr>
            <a:normAutofit fontScale="90000"/>
          </a:bodyPr>
          <a:lstStyle/>
          <a:p>
            <a:pPr algn="r">
              <a:lnSpc>
                <a:spcPct val="100000"/>
              </a:lnSpc>
            </a:pPr>
            <a:r>
              <a:rPr lang="fr-CA" sz="3400" b="1" i="1" dirty="0"/>
              <a:t>« Dans l’optique actuelle, quand nous parlons de développement social, nous parlons de mobiliser les forces vives du milieu dans la définition d’un partenariat à responsabilité partagée entre le gouvernement, la région et le milieu, où tous se sentent solidairement responsables des résultats ».</a:t>
            </a:r>
            <a:br>
              <a:rPr lang="fr-CA" sz="3400" b="1" i="1" dirty="0"/>
            </a:br>
            <a:r>
              <a:rPr lang="fr-CA" sz="2000" dirty="0"/>
              <a:t>Extrait du Sommet des régions</a:t>
            </a:r>
          </a:p>
        </p:txBody>
      </p:sp>
      <p:pic>
        <p:nvPicPr>
          <p:cNvPr id="5" name="Image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915130" y="3343701"/>
            <a:ext cx="4220714" cy="2817128"/>
          </a:xfrm>
          <a:prstGeom prst="rect">
            <a:avLst/>
          </a:prstGeom>
        </p:spPr>
      </p:pic>
    </p:spTree>
    <p:extLst>
      <p:ext uri="{BB962C8B-B14F-4D97-AF65-F5344CB8AC3E}">
        <p14:creationId xmlns:p14="http://schemas.microsoft.com/office/powerpoint/2010/main" val="348620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r"/>
            <a:r>
              <a:rPr lang="fr-CA" dirty="0"/>
              <a:t>Comprendre le passé! </a:t>
            </a:r>
          </a:p>
        </p:txBody>
      </p:sp>
      <p:sp>
        <p:nvSpPr>
          <p:cNvPr id="9" name="Espace réservé du contenu 8"/>
          <p:cNvSpPr>
            <a:spLocks noGrp="1"/>
          </p:cNvSpPr>
          <p:nvPr>
            <p:ph idx="1"/>
            <p:custDataLst>
              <p:tags r:id="rId2"/>
            </p:custDataLst>
          </p:nvPr>
        </p:nvSpPr>
        <p:spPr>
          <a:xfrm>
            <a:off x="1109637" y="1870447"/>
            <a:ext cx="10058400" cy="4271287"/>
          </a:xfrm>
        </p:spPr>
        <p:txBody>
          <a:bodyPr>
            <a:normAutofit lnSpcReduction="10000"/>
          </a:bodyPr>
          <a:lstStyle/>
          <a:p>
            <a:pPr marL="0" indent="0">
              <a:buNone/>
            </a:pPr>
            <a:endParaRPr lang="fr-CA" sz="2400" b="1" dirty="0"/>
          </a:p>
          <a:p>
            <a:pPr marL="0" indent="0">
              <a:buNone/>
            </a:pPr>
            <a:r>
              <a:rPr lang="fr-CA" sz="2400" b="1" dirty="0"/>
              <a:t>La réingénierie de l’État </a:t>
            </a:r>
          </a:p>
          <a:p>
            <a:pPr>
              <a:buFont typeface="Wingdings" panose="05000000000000000000" pitchFamily="2" charset="2"/>
              <a:buChar char="q"/>
            </a:pPr>
            <a:r>
              <a:rPr lang="fr-CA" sz="2100" dirty="0"/>
              <a:t> </a:t>
            </a:r>
            <a:r>
              <a:rPr lang="fr-CA" sz="2200" dirty="0"/>
              <a:t>Vers une conception plus pragmatique et opérationnelle du développement social</a:t>
            </a:r>
          </a:p>
          <a:p>
            <a:pPr>
              <a:buFont typeface="Wingdings" panose="05000000000000000000" pitchFamily="2" charset="2"/>
              <a:buChar char="q"/>
            </a:pPr>
            <a:r>
              <a:rPr lang="fr-CA" sz="2200" dirty="0"/>
              <a:t> Les grandes stratégies nationales laissent la place à une multitude de plans d’action dont le 1</a:t>
            </a:r>
            <a:r>
              <a:rPr lang="fr-CA" sz="2200" baseline="30000" dirty="0"/>
              <a:t>er</a:t>
            </a:r>
            <a:r>
              <a:rPr lang="fr-CA" sz="2200" dirty="0"/>
              <a:t> Plan de lutte à la pauvreté et l’exclusion sociale (2004)</a:t>
            </a:r>
          </a:p>
          <a:p>
            <a:pPr>
              <a:buFont typeface="Wingdings" panose="05000000000000000000" pitchFamily="2" charset="2"/>
              <a:buChar char="q"/>
            </a:pPr>
            <a:r>
              <a:rPr lang="fr-CA" sz="2200" dirty="0"/>
              <a:t> L’approche territoriale intégrée (ATI) et le développement durable sont aussi à l’honneur, dans un contexte de régionalisation et de municipalisation des interventions en matière de développement social</a:t>
            </a:r>
          </a:p>
          <a:p>
            <a:pPr>
              <a:buFont typeface="Wingdings" panose="05000000000000000000" pitchFamily="2" charset="2"/>
              <a:buChar char="q"/>
            </a:pPr>
            <a:r>
              <a:rPr lang="fr-CA" sz="2200" b="1" dirty="0"/>
              <a:t> </a:t>
            </a:r>
            <a:r>
              <a:rPr lang="fr-CA" sz="2200" dirty="0"/>
              <a:t>Le gouvernement mise sur des ententes partenariales basées sur les fondements de l’approche territoriale intégrée (ATI)</a:t>
            </a:r>
            <a:endParaRPr lang="fr-CA" sz="2200" b="1" dirty="0"/>
          </a:p>
          <a:p>
            <a:pPr>
              <a:buFont typeface="Wingdings" panose="05000000000000000000" pitchFamily="2" charset="2"/>
              <a:buChar char="q"/>
            </a:pPr>
            <a:r>
              <a:rPr lang="fr-CA" sz="2200" dirty="0"/>
              <a:t> </a:t>
            </a:r>
            <a:r>
              <a:rPr lang="fr-CA" sz="2200" i="1" dirty="0"/>
              <a:t>2005 — </a:t>
            </a:r>
            <a:r>
              <a:rPr lang="fr-CA" sz="2200" dirty="0"/>
              <a:t>Naissance du </a:t>
            </a:r>
            <a:r>
              <a:rPr lang="fr-CA" sz="2200" i="1" dirty="0"/>
              <a:t>Réseau québécois en développement social </a:t>
            </a:r>
            <a:r>
              <a:rPr lang="fr-CA" sz="2200" dirty="0"/>
              <a:t>— RQDS</a:t>
            </a:r>
          </a:p>
          <a:p>
            <a:pPr>
              <a:buFont typeface="Wingdings" panose="05000000000000000000" pitchFamily="2" charset="2"/>
              <a:buChar char="q"/>
            </a:pPr>
            <a:endParaRPr lang="fr-CA" sz="2200" dirty="0"/>
          </a:p>
          <a:p>
            <a:pPr marL="0" indent="0">
              <a:buNone/>
            </a:pPr>
            <a:endParaRPr lang="fr-CA" sz="2200" dirty="0"/>
          </a:p>
          <a:p>
            <a:pPr algn="just">
              <a:buFont typeface="Wingdings" panose="05000000000000000000" pitchFamily="2" charset="2"/>
              <a:buChar char="q"/>
            </a:pPr>
            <a:endParaRPr lang="fr-CA" b="1" dirty="0"/>
          </a:p>
          <a:p>
            <a:pPr marL="0" indent="0" algn="just">
              <a:buNone/>
            </a:pPr>
            <a:endParaRPr lang="fr-CA" dirty="0"/>
          </a:p>
        </p:txBody>
      </p:sp>
      <p:pic>
        <p:nvPicPr>
          <p:cNvPr id="11" name="Image 10"/>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3445129" y="543292"/>
            <a:ext cx="2357437" cy="1568767"/>
          </a:xfrm>
          <a:prstGeom prst="rect">
            <a:avLst/>
          </a:prstGeom>
        </p:spPr>
      </p:pic>
      <p:sp>
        <p:nvSpPr>
          <p:cNvPr id="3" name="ZoneTexte 2"/>
          <p:cNvSpPr txBox="1"/>
          <p:nvPr>
            <p:custDataLst>
              <p:tags r:id="rId4"/>
            </p:custDataLst>
          </p:nvPr>
        </p:nvSpPr>
        <p:spPr>
          <a:xfrm>
            <a:off x="1066172" y="1052884"/>
            <a:ext cx="2591428" cy="738664"/>
          </a:xfrm>
          <a:prstGeom prst="rect">
            <a:avLst/>
          </a:prstGeom>
          <a:noFill/>
        </p:spPr>
        <p:txBody>
          <a:bodyPr wrap="square" rtlCol="0">
            <a:spAutoFit/>
          </a:bodyPr>
          <a:lstStyle/>
          <a:p>
            <a:r>
              <a:rPr lang="fr-CA" sz="4200" spc="-50" dirty="0">
                <a:solidFill>
                  <a:schemeClr val="tx1">
                    <a:lumMod val="75000"/>
                    <a:lumOff val="25000"/>
                  </a:schemeClr>
                </a:solidFill>
                <a:latin typeface="+mj-lt"/>
                <a:ea typeface="+mj-ea"/>
                <a:cs typeface="+mj-cs"/>
              </a:rPr>
              <a:t>2003-2008</a:t>
            </a:r>
          </a:p>
        </p:txBody>
      </p:sp>
    </p:spTree>
    <p:extLst>
      <p:ext uri="{BB962C8B-B14F-4D97-AF65-F5344CB8AC3E}">
        <p14:creationId xmlns:p14="http://schemas.microsoft.com/office/powerpoint/2010/main" val="77024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r"/>
            <a:r>
              <a:rPr lang="fr-CA" dirty="0"/>
              <a:t>Comprendre le passé! </a:t>
            </a:r>
          </a:p>
        </p:txBody>
      </p:sp>
      <p:sp>
        <p:nvSpPr>
          <p:cNvPr id="9" name="Espace réservé du contenu 8"/>
          <p:cNvSpPr>
            <a:spLocks noGrp="1"/>
          </p:cNvSpPr>
          <p:nvPr>
            <p:ph idx="1"/>
            <p:custDataLst>
              <p:tags r:id="rId2"/>
            </p:custDataLst>
          </p:nvPr>
        </p:nvSpPr>
        <p:spPr>
          <a:xfrm>
            <a:off x="1097280" y="1845733"/>
            <a:ext cx="10058400" cy="4271287"/>
          </a:xfrm>
        </p:spPr>
        <p:txBody>
          <a:bodyPr>
            <a:normAutofit/>
          </a:bodyPr>
          <a:lstStyle/>
          <a:p>
            <a:pPr marL="0" indent="0">
              <a:buNone/>
            </a:pPr>
            <a:endParaRPr lang="fr-CA" sz="2400" b="1" dirty="0"/>
          </a:p>
          <a:p>
            <a:pPr marL="0" indent="0">
              <a:buNone/>
            </a:pPr>
            <a:r>
              <a:rPr lang="fr-CA" sz="2400" b="1" dirty="0"/>
              <a:t>La réingénierie de l’État – suite</a:t>
            </a:r>
          </a:p>
          <a:p>
            <a:pPr>
              <a:buFont typeface="Wingdings" panose="05000000000000000000" pitchFamily="2" charset="2"/>
              <a:buChar char="q"/>
            </a:pPr>
            <a:r>
              <a:rPr lang="fr-CA" dirty="0"/>
              <a:t>Le milieu communautaire dénonce l’approche prônée par le gouvernement visant la responsabilisation et la prise en charge individuelle plutôt que collective. </a:t>
            </a:r>
          </a:p>
          <a:p>
            <a:pPr>
              <a:buFont typeface="Wingdings" panose="05000000000000000000" pitchFamily="2" charset="2"/>
              <a:buChar char="q"/>
            </a:pPr>
            <a:r>
              <a:rPr lang="fr-CA" dirty="0"/>
              <a:t>L’action communautaire représente un domaine non négligeable pour le gouvernement.</a:t>
            </a:r>
          </a:p>
          <a:p>
            <a:pPr>
              <a:buFont typeface="Wingdings" panose="05000000000000000000" pitchFamily="2" charset="2"/>
              <a:buChar char="q"/>
            </a:pPr>
            <a:r>
              <a:rPr lang="fr-CA" dirty="0"/>
              <a:t>La reconnaissance des organismes communautaires va de pair avec le désengagement de l’État, qui vient transférer une partie des actions sociales en matière de lutte contre la pauvreté et l’exclusion sociale à des organismes. </a:t>
            </a:r>
          </a:p>
          <a:p>
            <a:pPr>
              <a:buFont typeface="Wingdings" panose="05000000000000000000" pitchFamily="2" charset="2"/>
              <a:buChar char="q"/>
            </a:pPr>
            <a:r>
              <a:rPr lang="fr-CA" dirty="0"/>
              <a:t>Dans la même logique de transfert de responsabilités, nous assistons à l’avènement de la </a:t>
            </a:r>
            <a:r>
              <a:rPr lang="fr-CA" i="1" dirty="0"/>
              <a:t>Fondation Lucie et André Chagnon </a:t>
            </a:r>
            <a:r>
              <a:rPr lang="fr-CA" dirty="0"/>
              <a:t>(FLAC) et de son partenariat avec l’État. </a:t>
            </a:r>
          </a:p>
        </p:txBody>
      </p:sp>
      <p:pic>
        <p:nvPicPr>
          <p:cNvPr id="11" name="Image 10"/>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3445129" y="543292"/>
            <a:ext cx="2357437" cy="1568767"/>
          </a:xfrm>
          <a:prstGeom prst="rect">
            <a:avLst/>
          </a:prstGeom>
        </p:spPr>
      </p:pic>
      <p:sp>
        <p:nvSpPr>
          <p:cNvPr id="3" name="ZoneTexte 2"/>
          <p:cNvSpPr txBox="1"/>
          <p:nvPr>
            <p:custDataLst>
              <p:tags r:id="rId4"/>
            </p:custDataLst>
          </p:nvPr>
        </p:nvSpPr>
        <p:spPr>
          <a:xfrm>
            <a:off x="1066172" y="1052884"/>
            <a:ext cx="2591428" cy="738664"/>
          </a:xfrm>
          <a:prstGeom prst="rect">
            <a:avLst/>
          </a:prstGeom>
          <a:noFill/>
        </p:spPr>
        <p:txBody>
          <a:bodyPr wrap="square" rtlCol="0">
            <a:spAutoFit/>
          </a:bodyPr>
          <a:lstStyle/>
          <a:p>
            <a:r>
              <a:rPr lang="fr-CA" sz="4200" spc="-50" dirty="0">
                <a:solidFill>
                  <a:schemeClr val="tx1">
                    <a:lumMod val="75000"/>
                    <a:lumOff val="25000"/>
                  </a:schemeClr>
                </a:solidFill>
                <a:latin typeface="+mj-lt"/>
                <a:ea typeface="+mj-ea"/>
                <a:cs typeface="+mj-cs"/>
              </a:rPr>
              <a:t>2003-2008</a:t>
            </a:r>
          </a:p>
        </p:txBody>
      </p:sp>
    </p:spTree>
    <p:extLst>
      <p:ext uri="{BB962C8B-B14F-4D97-AF65-F5344CB8AC3E}">
        <p14:creationId xmlns:p14="http://schemas.microsoft.com/office/powerpoint/2010/main" val="225465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r"/>
            <a:r>
              <a:rPr lang="fr-CA" dirty="0"/>
              <a:t>Comprendre le passé! </a:t>
            </a:r>
          </a:p>
        </p:txBody>
      </p:sp>
      <p:sp>
        <p:nvSpPr>
          <p:cNvPr id="9" name="Espace réservé du contenu 8"/>
          <p:cNvSpPr>
            <a:spLocks noGrp="1"/>
          </p:cNvSpPr>
          <p:nvPr>
            <p:ph sz="half" idx="1"/>
            <p:custDataLst>
              <p:tags r:id="rId2"/>
            </p:custDataLst>
          </p:nvPr>
        </p:nvSpPr>
        <p:spPr>
          <a:xfrm>
            <a:off x="1097278" y="1845734"/>
            <a:ext cx="9826095" cy="4441856"/>
          </a:xfrm>
        </p:spPr>
        <p:txBody>
          <a:bodyPr>
            <a:normAutofit lnSpcReduction="10000"/>
          </a:bodyPr>
          <a:lstStyle/>
          <a:p>
            <a:pPr marL="0" indent="0">
              <a:buNone/>
            </a:pPr>
            <a:endParaRPr lang="fr-CA" sz="2400" b="1" dirty="0"/>
          </a:p>
          <a:p>
            <a:pPr marL="0" indent="0">
              <a:buNone/>
            </a:pPr>
            <a:r>
              <a:rPr lang="fr-CA" sz="2400" b="1" dirty="0"/>
              <a:t>Autonomisation par le développement social</a:t>
            </a:r>
          </a:p>
          <a:p>
            <a:pPr algn="just">
              <a:buFont typeface="Wingdings" panose="05000000000000000000" pitchFamily="2" charset="2"/>
              <a:buChar char="q"/>
            </a:pPr>
            <a:r>
              <a:rPr lang="fr-CA" sz="2200" dirty="0"/>
              <a:t> </a:t>
            </a:r>
            <a:r>
              <a:rPr lang="fr-CA" sz="2400" dirty="0"/>
              <a:t>L’autonomisation d’un territoire implique une prise en charge par des acteurs locaux et régionaux, par le biais d’une démarche concertée et participative, à propos d’une problématique identifiée par le milieu de vie en question</a:t>
            </a:r>
          </a:p>
          <a:p>
            <a:pPr lvl="0">
              <a:buClr>
                <a:srgbClr val="4A66AC"/>
              </a:buClr>
              <a:buFont typeface="Wingdings" panose="05000000000000000000" pitchFamily="2" charset="2"/>
              <a:buChar char="q"/>
            </a:pPr>
            <a:r>
              <a:rPr lang="fr-CA" sz="2400" dirty="0">
                <a:solidFill>
                  <a:prstClr val="black">
                    <a:lumMod val="75000"/>
                    <a:lumOff val="25000"/>
                  </a:prstClr>
                </a:solidFill>
              </a:rPr>
              <a:t>En 2011, le MESS a débuté, par le biais des CRÉ, la mise en place des </a:t>
            </a:r>
            <a:r>
              <a:rPr lang="fr-CA" sz="2400" i="1" dirty="0">
                <a:solidFill>
                  <a:prstClr val="black">
                    <a:lumMod val="75000"/>
                    <a:lumOff val="25000"/>
                  </a:prstClr>
                </a:solidFill>
              </a:rPr>
              <a:t>Alliances pour la solidarité </a:t>
            </a:r>
            <a:r>
              <a:rPr lang="fr-CA" sz="2400" dirty="0">
                <a:solidFill>
                  <a:prstClr val="black">
                    <a:lumMod val="75000"/>
                    <a:lumOff val="25000"/>
                  </a:prstClr>
                </a:solidFill>
              </a:rPr>
              <a:t>avec les différentes régions du Québec </a:t>
            </a:r>
          </a:p>
          <a:p>
            <a:pPr lvl="0">
              <a:buClr>
                <a:srgbClr val="4A66AC"/>
              </a:buClr>
              <a:buFont typeface="Wingdings" panose="05000000000000000000" pitchFamily="2" charset="2"/>
              <a:buChar char="q"/>
            </a:pPr>
            <a:r>
              <a:rPr lang="fr-CA" sz="2400" dirty="0">
                <a:solidFill>
                  <a:prstClr val="black">
                    <a:lumMod val="75000"/>
                    <a:lumOff val="25000"/>
                  </a:prstClr>
                </a:solidFill>
              </a:rPr>
              <a:t>Le </a:t>
            </a:r>
            <a:r>
              <a:rPr lang="fr-CA" sz="2400" i="1" dirty="0">
                <a:solidFill>
                  <a:prstClr val="black">
                    <a:lumMod val="75000"/>
                    <a:lumOff val="25000"/>
                  </a:prstClr>
                </a:solidFill>
              </a:rPr>
              <a:t>Plan d’action gouvernemental pour la solidarité et l’inclusion sociale</a:t>
            </a:r>
            <a:r>
              <a:rPr lang="fr-CA" sz="2400" dirty="0">
                <a:solidFill>
                  <a:prstClr val="black">
                    <a:lumMod val="75000"/>
                    <a:lumOff val="25000"/>
                  </a:prstClr>
                </a:solidFill>
              </a:rPr>
              <a:t> représente un tournant majeur pour la régionalisation des actions en développement social </a:t>
            </a:r>
          </a:p>
          <a:p>
            <a:pPr marL="0" lvl="0" indent="0">
              <a:buClr>
                <a:srgbClr val="4A66AC"/>
              </a:buClr>
              <a:buNone/>
            </a:pPr>
            <a:endParaRPr lang="fr-CA" i="1" dirty="0">
              <a:solidFill>
                <a:prstClr val="black">
                  <a:lumMod val="75000"/>
                  <a:lumOff val="25000"/>
                </a:prstClr>
              </a:solidFill>
            </a:endParaRPr>
          </a:p>
          <a:p>
            <a:pPr algn="just">
              <a:buFont typeface="Wingdings" panose="05000000000000000000" pitchFamily="2" charset="2"/>
              <a:buChar char="q"/>
            </a:pPr>
            <a:endParaRPr lang="fr-CA" sz="2700" dirty="0"/>
          </a:p>
          <a:p>
            <a:pPr algn="just">
              <a:buFont typeface="Wingdings" panose="05000000000000000000" pitchFamily="2" charset="2"/>
              <a:buChar char="q"/>
            </a:pPr>
            <a:endParaRPr lang="fr-CA" sz="2700" dirty="0"/>
          </a:p>
        </p:txBody>
      </p:sp>
      <p:pic>
        <p:nvPicPr>
          <p:cNvPr id="11" name="Image 10"/>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3442678" y="545129"/>
            <a:ext cx="2357437" cy="1568767"/>
          </a:xfrm>
          <a:prstGeom prst="rect">
            <a:avLst/>
          </a:prstGeom>
        </p:spPr>
      </p:pic>
      <p:sp>
        <p:nvSpPr>
          <p:cNvPr id="3" name="ZoneTexte 2"/>
          <p:cNvSpPr txBox="1"/>
          <p:nvPr>
            <p:custDataLst>
              <p:tags r:id="rId4"/>
            </p:custDataLst>
          </p:nvPr>
        </p:nvSpPr>
        <p:spPr>
          <a:xfrm>
            <a:off x="935421" y="1052884"/>
            <a:ext cx="2722179" cy="738664"/>
          </a:xfrm>
          <a:prstGeom prst="rect">
            <a:avLst/>
          </a:prstGeom>
          <a:noFill/>
        </p:spPr>
        <p:txBody>
          <a:bodyPr wrap="square" rtlCol="0">
            <a:spAutoFit/>
          </a:bodyPr>
          <a:lstStyle/>
          <a:p>
            <a:r>
              <a:rPr lang="fr-CA" sz="4200" spc="-50" dirty="0">
                <a:solidFill>
                  <a:schemeClr val="tx1">
                    <a:lumMod val="75000"/>
                    <a:lumOff val="25000"/>
                  </a:schemeClr>
                </a:solidFill>
                <a:latin typeface="+mj-lt"/>
                <a:ea typeface="+mj-ea"/>
                <a:cs typeface="+mj-cs"/>
              </a:rPr>
              <a:t>2008 - 2015</a:t>
            </a:r>
          </a:p>
        </p:txBody>
      </p:sp>
    </p:spTree>
    <p:extLst>
      <p:ext uri="{BB962C8B-B14F-4D97-AF65-F5344CB8AC3E}">
        <p14:creationId xmlns:p14="http://schemas.microsoft.com/office/powerpoint/2010/main" val="1217327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r"/>
            <a:r>
              <a:rPr lang="fr-CA" dirty="0"/>
              <a:t>Comprendre le passé! </a:t>
            </a:r>
          </a:p>
        </p:txBody>
      </p:sp>
      <p:sp>
        <p:nvSpPr>
          <p:cNvPr id="9" name="Espace réservé du contenu 8"/>
          <p:cNvSpPr>
            <a:spLocks noGrp="1"/>
          </p:cNvSpPr>
          <p:nvPr>
            <p:ph sz="half" idx="1"/>
            <p:custDataLst>
              <p:tags r:id="rId2"/>
            </p:custDataLst>
          </p:nvPr>
        </p:nvSpPr>
        <p:spPr>
          <a:xfrm>
            <a:off x="1060207" y="2129939"/>
            <a:ext cx="7048239" cy="3430601"/>
          </a:xfrm>
        </p:spPr>
        <p:txBody>
          <a:bodyPr>
            <a:normAutofit/>
          </a:bodyPr>
          <a:lstStyle/>
          <a:p>
            <a:pPr marL="0" indent="0">
              <a:buNone/>
            </a:pPr>
            <a:endParaRPr lang="fr-CA" sz="2400" b="1" dirty="0"/>
          </a:p>
          <a:p>
            <a:pPr marL="0" indent="0">
              <a:buNone/>
            </a:pPr>
            <a:r>
              <a:rPr lang="fr-CA" sz="2400" b="1" dirty="0"/>
              <a:t>Abolition des CRÉ et des CLD</a:t>
            </a:r>
          </a:p>
          <a:p>
            <a:pPr algn="just">
              <a:buFont typeface="Wingdings" panose="05000000000000000000" pitchFamily="2" charset="2"/>
              <a:buChar char="q"/>
            </a:pPr>
            <a:r>
              <a:rPr lang="fr-CA" sz="2200" dirty="0"/>
              <a:t> </a:t>
            </a:r>
            <a:r>
              <a:rPr lang="fr-CA" sz="2400" dirty="0"/>
              <a:t>En 2014, le gouvernement annonce l’abolition prochaine des Conférences régionales des élus et des Comités locaux de développement </a:t>
            </a:r>
          </a:p>
          <a:p>
            <a:pPr lvl="0">
              <a:buClr>
                <a:srgbClr val="4A66AC"/>
              </a:buClr>
              <a:buFont typeface="Wingdings" panose="05000000000000000000" pitchFamily="2" charset="2"/>
              <a:buChar char="q"/>
            </a:pPr>
            <a:r>
              <a:rPr lang="fr-CA" sz="2400" dirty="0">
                <a:solidFill>
                  <a:prstClr val="black">
                    <a:lumMod val="75000"/>
                    <a:lumOff val="25000"/>
                  </a:prstClr>
                </a:solidFill>
              </a:rPr>
              <a:t>Période de redéfinissions à géométrie variable d’une région à l’autre</a:t>
            </a:r>
          </a:p>
          <a:p>
            <a:pPr lvl="0">
              <a:buClr>
                <a:srgbClr val="4A66AC"/>
              </a:buClr>
              <a:buNone/>
            </a:pPr>
            <a:endParaRPr lang="fr-CA" sz="2400" dirty="0">
              <a:solidFill>
                <a:prstClr val="black">
                  <a:lumMod val="75000"/>
                  <a:lumOff val="25000"/>
                </a:prstClr>
              </a:solidFill>
            </a:endParaRPr>
          </a:p>
          <a:p>
            <a:pPr algn="just">
              <a:buFont typeface="Wingdings" panose="05000000000000000000" pitchFamily="2" charset="2"/>
              <a:buChar char="q"/>
            </a:pPr>
            <a:endParaRPr lang="fr-CA" sz="2700" dirty="0"/>
          </a:p>
          <a:p>
            <a:pPr algn="just">
              <a:buFont typeface="Wingdings" panose="05000000000000000000" pitchFamily="2" charset="2"/>
              <a:buChar char="q"/>
            </a:pPr>
            <a:endParaRPr lang="fr-CA" sz="2700" dirty="0"/>
          </a:p>
        </p:txBody>
      </p:sp>
      <p:pic>
        <p:nvPicPr>
          <p:cNvPr id="11" name="Image 10"/>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3442678" y="545129"/>
            <a:ext cx="2357437" cy="1568767"/>
          </a:xfrm>
          <a:prstGeom prst="rect">
            <a:avLst/>
          </a:prstGeom>
        </p:spPr>
      </p:pic>
      <p:sp>
        <p:nvSpPr>
          <p:cNvPr id="3" name="ZoneTexte 2"/>
          <p:cNvSpPr txBox="1"/>
          <p:nvPr>
            <p:custDataLst>
              <p:tags r:id="rId4"/>
            </p:custDataLst>
          </p:nvPr>
        </p:nvSpPr>
        <p:spPr>
          <a:xfrm>
            <a:off x="935421" y="1052884"/>
            <a:ext cx="2722179" cy="738664"/>
          </a:xfrm>
          <a:prstGeom prst="rect">
            <a:avLst/>
          </a:prstGeom>
          <a:noFill/>
        </p:spPr>
        <p:txBody>
          <a:bodyPr wrap="square" rtlCol="0">
            <a:spAutoFit/>
          </a:bodyPr>
          <a:lstStyle/>
          <a:p>
            <a:r>
              <a:rPr lang="fr-CA" sz="4200" spc="-50" dirty="0">
                <a:solidFill>
                  <a:schemeClr val="tx1">
                    <a:lumMod val="75000"/>
                    <a:lumOff val="25000"/>
                  </a:schemeClr>
                </a:solidFill>
                <a:latin typeface="+mj-lt"/>
                <a:ea typeface="+mj-ea"/>
                <a:cs typeface="+mj-cs"/>
              </a:rPr>
              <a:t>2008 - 2015</a:t>
            </a:r>
          </a:p>
        </p:txBody>
      </p:sp>
      <p:pic>
        <p:nvPicPr>
          <p:cNvPr id="1026" name="Picture 2" descr="Résultats de recherche d'images pour « déséquilibre »"/>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8194335" y="3453984"/>
            <a:ext cx="3570898" cy="215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2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Quelques constats de la CTROC</a:t>
            </a:r>
          </a:p>
        </p:txBody>
      </p:sp>
      <p:sp>
        <p:nvSpPr>
          <p:cNvPr id="3" name="Espace réservé du texte 2"/>
          <p:cNvSpPr>
            <a:spLocks noGrp="1"/>
          </p:cNvSpPr>
          <p:nvPr>
            <p:ph type="body" idx="1"/>
          </p:nvPr>
        </p:nvSpPr>
        <p:spPr/>
        <p:txBody>
          <a:bodyPr/>
          <a:lstStyle/>
          <a:p>
            <a:r>
              <a:rPr lang="fr-CA" dirty="0"/>
              <a:t>Sondage interne sur le rôle des TROC-ROC face au développement social – participation de 13 régions</a:t>
            </a:r>
          </a:p>
        </p:txBody>
      </p:sp>
    </p:spTree>
    <p:extLst>
      <p:ext uri="{BB962C8B-B14F-4D97-AF65-F5344CB8AC3E}">
        <p14:creationId xmlns:p14="http://schemas.microsoft.com/office/powerpoint/2010/main" val="270346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Sous quelles formes se présentent les politique de DS dans votre région?</a:t>
            </a:r>
          </a:p>
        </p:txBody>
      </p:sp>
      <p:pic>
        <p:nvPicPr>
          <p:cNvPr id="6" name="Espace réservé du contenu 5"/>
          <p:cNvPicPr>
            <a:picLocks noGrp="1" noChangeAspect="1"/>
          </p:cNvPicPr>
          <p:nvPr>
            <p:ph idx="1"/>
          </p:nvPr>
        </p:nvPicPr>
        <p:blipFill>
          <a:blip r:embed="rId3">
            <a:duotone>
              <a:schemeClr val="accent3">
                <a:shade val="45000"/>
                <a:satMod val="135000"/>
              </a:schemeClr>
              <a:prstClr val="white"/>
            </a:duotone>
          </a:blip>
          <a:stretch>
            <a:fillRect/>
          </a:stretch>
        </p:blipFill>
        <p:spPr>
          <a:xfrm>
            <a:off x="1096963" y="2042753"/>
            <a:ext cx="10058400" cy="3629744"/>
          </a:xfrm>
          <a:prstGeom prst="rect">
            <a:avLst/>
          </a:prstGeom>
        </p:spPr>
      </p:pic>
    </p:spTree>
    <p:extLst>
      <p:ext uri="{BB962C8B-B14F-4D97-AF65-F5344CB8AC3E}">
        <p14:creationId xmlns:p14="http://schemas.microsoft.com/office/powerpoint/2010/main" val="308463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Sous quelles formes se présentent les politique de DS dans votre région?</a:t>
            </a:r>
          </a:p>
        </p:txBody>
      </p:sp>
      <p:sp>
        <p:nvSpPr>
          <p:cNvPr id="3" name="Espace réservé du contenu 2"/>
          <p:cNvSpPr>
            <a:spLocks noGrp="1"/>
          </p:cNvSpPr>
          <p:nvPr>
            <p:ph idx="1"/>
          </p:nvPr>
        </p:nvSpPr>
        <p:spPr>
          <a:xfrm>
            <a:off x="1097280" y="1845734"/>
            <a:ext cx="10058400" cy="3541275"/>
          </a:xfrm>
        </p:spPr>
        <p:txBody>
          <a:bodyPr/>
          <a:lstStyle/>
          <a:p>
            <a:r>
              <a:rPr lang="fr-CA" b="1" dirty="0"/>
              <a:t>Quelques constats généraux</a:t>
            </a:r>
          </a:p>
          <a:p>
            <a:pPr>
              <a:buFont typeface="Wingdings" panose="05000000000000000000" pitchFamily="2" charset="2"/>
              <a:buChar char="q"/>
            </a:pPr>
            <a:r>
              <a:rPr lang="fr-CA" dirty="0"/>
              <a:t>Avec l’abolition des CRÉ, la majorité des régions sont en restructurations face aux différentes politiques en lien avec le DS. Également, le financement des projets pour le PARSIS est terminé, de même que différentes ententes spécifiques</a:t>
            </a:r>
          </a:p>
          <a:p>
            <a:pPr>
              <a:buFont typeface="Wingdings" panose="05000000000000000000" pitchFamily="2" charset="2"/>
              <a:buChar char="q"/>
            </a:pPr>
            <a:r>
              <a:rPr lang="fr-CA" dirty="0"/>
              <a:t> Les structures sont très différentes d’une région à l’autre, notamment au niveau des partenaires concertés</a:t>
            </a:r>
          </a:p>
          <a:p>
            <a:pPr>
              <a:buFont typeface="Wingdings" panose="05000000000000000000" pitchFamily="2" charset="2"/>
              <a:buChar char="q"/>
            </a:pPr>
            <a:r>
              <a:rPr lang="fr-CA" dirty="0"/>
              <a:t> Pour certaine régions, les tables de développement social cherchent leur légitimité dans la conjoncture actuelle </a:t>
            </a:r>
          </a:p>
          <a:p>
            <a:pPr>
              <a:buFont typeface="Wingdings" panose="05000000000000000000" pitchFamily="2" charset="2"/>
              <a:buChar char="q"/>
            </a:pPr>
            <a:r>
              <a:rPr lang="fr-CA" dirty="0"/>
              <a:t> Pour l’Estrie, </a:t>
            </a:r>
          </a:p>
        </p:txBody>
      </p:sp>
    </p:spTree>
    <p:extLst>
      <p:ext uri="{BB962C8B-B14F-4D97-AF65-F5344CB8AC3E}">
        <p14:creationId xmlns:p14="http://schemas.microsoft.com/office/powerpoint/2010/main" val="213008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Est-ce que votre regroupement a un mandat clair en développement social?</a:t>
            </a:r>
          </a:p>
        </p:txBody>
      </p:sp>
      <p:sp>
        <p:nvSpPr>
          <p:cNvPr id="3" name="Espace réservé du contenu 2"/>
          <p:cNvSpPr>
            <a:spLocks noGrp="1"/>
          </p:cNvSpPr>
          <p:nvPr>
            <p:ph idx="1"/>
          </p:nvPr>
        </p:nvSpPr>
        <p:spPr/>
        <p:txBody>
          <a:bodyPr/>
          <a:lstStyle/>
          <a:p>
            <a:r>
              <a:rPr lang="fr-CA" b="1" dirty="0"/>
              <a:t>En bref…</a:t>
            </a:r>
          </a:p>
          <a:p>
            <a:r>
              <a:rPr lang="fr-CA" dirty="0"/>
              <a:t>La majorité des régions n’a pas de mandat clair en développement social. Toutefois, 8 régions mentionnent tout de même participer à diverses concertations en lien avec le développement social. De plus, de par leurs missions et leurs membres, les TROC-ROC se sentent interpellés par les dossiers touchant le développement social.</a:t>
            </a:r>
          </a:p>
          <a:p>
            <a:r>
              <a:rPr lang="fr-CA" dirty="0"/>
              <a:t>Trois régions ont des mandats clairs face au développement social : </a:t>
            </a:r>
          </a:p>
          <a:p>
            <a:r>
              <a:rPr lang="fr-CA" dirty="0"/>
              <a:t>Montréal, Laval,  et Gaspésie-Îles de la Madeleine</a:t>
            </a:r>
          </a:p>
          <a:p>
            <a:endParaRPr lang="fr-CA" b="1" dirty="0"/>
          </a:p>
        </p:txBody>
      </p:sp>
    </p:spTree>
    <p:extLst>
      <p:ext uri="{BB962C8B-B14F-4D97-AF65-F5344CB8AC3E}">
        <p14:creationId xmlns:p14="http://schemas.microsoft.com/office/powerpoint/2010/main" val="380984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54443" y="731838"/>
            <a:ext cx="10972800" cy="778098"/>
          </a:xfrm>
        </p:spPr>
        <p:txBody>
          <a:bodyPr>
            <a:noAutofit/>
          </a:bodyPr>
          <a:lstStyle/>
          <a:p>
            <a:r>
              <a:rPr lang="fr-CA" sz="6600" b="1" dirty="0"/>
              <a:t>OBJECTIFS </a:t>
            </a:r>
          </a:p>
        </p:txBody>
      </p:sp>
      <p:sp>
        <p:nvSpPr>
          <p:cNvPr id="5" name="Espace réservé du contenu 4"/>
          <p:cNvSpPr>
            <a:spLocks noGrp="1"/>
          </p:cNvSpPr>
          <p:nvPr>
            <p:ph idx="1"/>
          </p:nvPr>
        </p:nvSpPr>
        <p:spPr>
          <a:xfrm>
            <a:off x="623392" y="2014152"/>
            <a:ext cx="10972800" cy="3991232"/>
          </a:xfrm>
        </p:spPr>
        <p:txBody>
          <a:bodyPr>
            <a:normAutofit lnSpcReduction="10000"/>
          </a:bodyPr>
          <a:lstStyle/>
          <a:p>
            <a:pPr fontAlgn="base">
              <a:buNone/>
            </a:pPr>
            <a:r>
              <a:rPr lang="fr-CA" sz="3200" dirty="0">
                <a:latin typeface="+mj-lt"/>
                <a:sym typeface="Wingdings"/>
              </a:rPr>
              <a:t> </a:t>
            </a:r>
            <a:r>
              <a:rPr lang="fr-CA" sz="3200" dirty="0">
                <a:latin typeface="+mj-lt"/>
              </a:rPr>
              <a:t>Utiliser les travaux en cours à la CTROC pour mieux renseigner les organismes</a:t>
            </a:r>
          </a:p>
          <a:p>
            <a:pPr fontAlgn="base">
              <a:buNone/>
            </a:pPr>
            <a:r>
              <a:rPr lang="fr-CA" sz="3200" dirty="0">
                <a:latin typeface="+mj-lt"/>
                <a:sym typeface="Wingdings"/>
              </a:rPr>
              <a:t> </a:t>
            </a:r>
            <a:r>
              <a:rPr lang="fr-CA" sz="3200" dirty="0">
                <a:latin typeface="+mj-lt"/>
              </a:rPr>
              <a:t>Clore le projet d’États généraux et soutenir les activités des TROC et ROC</a:t>
            </a:r>
          </a:p>
          <a:p>
            <a:pPr fontAlgn="base">
              <a:buNone/>
            </a:pPr>
            <a:r>
              <a:rPr lang="fr-CA" sz="3200" dirty="0">
                <a:latin typeface="+mj-lt"/>
                <a:sym typeface="Wingdings"/>
              </a:rPr>
              <a:t> </a:t>
            </a:r>
            <a:r>
              <a:rPr lang="fr-CA" sz="3200" dirty="0">
                <a:latin typeface="+mj-lt"/>
              </a:rPr>
              <a:t>Élargir la perception de la situation que vivent plusieurs organismes</a:t>
            </a:r>
          </a:p>
          <a:p>
            <a:pPr fontAlgn="base">
              <a:buNone/>
            </a:pPr>
            <a:r>
              <a:rPr lang="fr-CA" sz="3200" dirty="0">
                <a:latin typeface="+mj-lt"/>
                <a:sym typeface="Wingdings"/>
              </a:rPr>
              <a:t> </a:t>
            </a:r>
            <a:r>
              <a:rPr lang="fr-CA" sz="3200" dirty="0">
                <a:latin typeface="+mj-lt"/>
              </a:rPr>
              <a:t>Comprendre et aider à comprendre les changements structurels en cours</a:t>
            </a:r>
          </a:p>
          <a:p>
            <a:pPr>
              <a:buNone/>
            </a:pPr>
            <a:endParaRPr lang="fr-CA" dirty="0"/>
          </a:p>
        </p:txBody>
      </p:sp>
      <p:pic>
        <p:nvPicPr>
          <p:cNvPr id="8" name="Image 7" descr="https://lh5.googleusercontent.com/eNM0H_UEpEZJDOZBbhJFFugzYosNSNHV0X0UqhoH4ynQ7fKalwHpHIcVWBKQD2BlHSZ-D-2JyrA-W0dtK3Wu-jgngshgBfVKxPbKk-nWU79if2GN2sTVSzBnszMOPqfW7SMRS6mmMO5yPo72YQ"/>
          <p:cNvPicPr/>
          <p:nvPr/>
        </p:nvPicPr>
        <p:blipFill>
          <a:blip r:embed="rId3" cstate="print"/>
          <a:srcRect/>
          <a:stretch>
            <a:fillRect/>
          </a:stretch>
        </p:blipFill>
        <p:spPr bwMode="auto">
          <a:xfrm>
            <a:off x="9045146" y="234778"/>
            <a:ext cx="2125361" cy="124803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3600" dirty="0"/>
              <a:t>Est-ce que votre regroupement/votre région a adopté une position à l'égard de l'approche de développement social qui serait basé sur le modèle philanthropique?</a:t>
            </a:r>
          </a:p>
        </p:txBody>
      </p:sp>
      <p:sp>
        <p:nvSpPr>
          <p:cNvPr id="3" name="Espace réservé du contenu 2"/>
          <p:cNvSpPr>
            <a:spLocks noGrp="1"/>
          </p:cNvSpPr>
          <p:nvPr>
            <p:ph idx="1"/>
          </p:nvPr>
        </p:nvSpPr>
        <p:spPr/>
        <p:txBody>
          <a:bodyPr>
            <a:normAutofit fontScale="92500" lnSpcReduction="20000"/>
          </a:bodyPr>
          <a:lstStyle/>
          <a:p>
            <a:r>
              <a:rPr lang="fr-CA" b="1" dirty="0"/>
              <a:t>En bref…</a:t>
            </a:r>
          </a:p>
          <a:p>
            <a:r>
              <a:rPr lang="fr-CA" dirty="0"/>
              <a:t>Bien que seulement 3 régions aient un mandat spécifique en développement social, 6 ont adopté une position claire face à ce sujet.  Les autres ont des réflexions de réalisées mais pas de position adoptée.</a:t>
            </a:r>
          </a:p>
          <a:p>
            <a:r>
              <a:rPr lang="fr-CA" b="1" dirty="0"/>
              <a:t>Quelques exemples de positions</a:t>
            </a:r>
          </a:p>
          <a:p>
            <a:pPr>
              <a:buFont typeface="Wingdings" panose="05000000000000000000" pitchFamily="2" charset="2"/>
              <a:buChar char="q"/>
            </a:pPr>
            <a:r>
              <a:rPr lang="fr-CA" b="1" dirty="0"/>
              <a:t> </a:t>
            </a:r>
            <a:r>
              <a:rPr lang="fr-CA" dirty="0"/>
              <a:t>toutes les régions insistent sur l’importance de préserver le financement à la mission</a:t>
            </a:r>
          </a:p>
          <a:p>
            <a:pPr>
              <a:buFont typeface="Wingdings" panose="05000000000000000000" pitchFamily="2" charset="2"/>
              <a:buChar char="q"/>
            </a:pPr>
            <a:r>
              <a:rPr lang="fr-CA" dirty="0"/>
              <a:t>3 régions ont des positions en lien avec l'instrumentalisation des OCA comme sous traitants des fondations et de l'État</a:t>
            </a:r>
          </a:p>
          <a:p>
            <a:pPr>
              <a:buFont typeface="Wingdings" panose="05000000000000000000" pitchFamily="2" charset="2"/>
              <a:buChar char="q"/>
            </a:pPr>
            <a:r>
              <a:rPr lang="fr-CA" dirty="0"/>
              <a:t>Les positions des 6 régions font mention du désengagement de l’État </a:t>
            </a:r>
          </a:p>
          <a:p>
            <a:pPr>
              <a:buFont typeface="Wingdings" panose="05000000000000000000" pitchFamily="2" charset="2"/>
              <a:buChar char="q"/>
            </a:pPr>
            <a:r>
              <a:rPr lang="fr-CA" dirty="0"/>
              <a:t> 1 région mentionne que si des fondations privées financent des OCA, elles devraient financer des activités des organismes en lien avec leur mission, sans la détourner, avec une reddition de compte minimale et en respect de l'autonomie des groupes. </a:t>
            </a:r>
          </a:p>
          <a:p>
            <a:pPr>
              <a:buFont typeface="Wingdings" panose="05000000000000000000" pitchFamily="2" charset="2"/>
              <a:buChar char="q"/>
            </a:pPr>
            <a:r>
              <a:rPr lang="fr-CA" dirty="0"/>
              <a:t>1 région a une position visant le retrait de la TROC si le comité développement social est financé principalement par la fondation Lucie et André Chagnon.</a:t>
            </a:r>
          </a:p>
          <a:p>
            <a:pPr>
              <a:buFont typeface="Wingdings" panose="05000000000000000000" pitchFamily="2" charset="2"/>
              <a:buChar char="q"/>
            </a:pPr>
            <a:endParaRPr lang="fr-CA" dirty="0"/>
          </a:p>
        </p:txBody>
      </p:sp>
    </p:spTree>
    <p:extLst>
      <p:ext uri="{BB962C8B-B14F-4D97-AF65-F5344CB8AC3E}">
        <p14:creationId xmlns:p14="http://schemas.microsoft.com/office/powerpoint/2010/main" val="3559009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Est-ce que vous avez des inquiétudes à l'égard des politiques de développement social?</a:t>
            </a:r>
          </a:p>
        </p:txBody>
      </p:sp>
      <p:sp>
        <p:nvSpPr>
          <p:cNvPr id="3" name="Espace réservé du contenu 2"/>
          <p:cNvSpPr>
            <a:spLocks noGrp="1"/>
          </p:cNvSpPr>
          <p:nvPr>
            <p:ph idx="1"/>
          </p:nvPr>
        </p:nvSpPr>
        <p:spPr/>
        <p:txBody>
          <a:bodyPr>
            <a:normAutofit lnSpcReduction="10000"/>
          </a:bodyPr>
          <a:lstStyle/>
          <a:p>
            <a:r>
              <a:rPr lang="fr-CA" b="1" dirty="0"/>
              <a:t>En bref…</a:t>
            </a:r>
          </a:p>
          <a:p>
            <a:r>
              <a:rPr lang="fr-CA" dirty="0"/>
              <a:t>12 régions sur 13 ont des inquiétudes. </a:t>
            </a:r>
          </a:p>
          <a:p>
            <a:pPr>
              <a:buFont typeface="Wingdings" panose="05000000000000000000" pitchFamily="2" charset="2"/>
              <a:buChar char="q"/>
            </a:pPr>
            <a:r>
              <a:rPr lang="fr-CA" dirty="0"/>
              <a:t>Sans orientations nationales, le DS devient la responsabilité des municipalités et il y a une crainte partagée de voir des argents régionaux servir à de mauvaises finalités.</a:t>
            </a:r>
          </a:p>
          <a:p>
            <a:pPr>
              <a:buFont typeface="Wingdings" panose="05000000000000000000" pitchFamily="2" charset="2"/>
              <a:buChar char="q"/>
            </a:pPr>
            <a:r>
              <a:rPr lang="fr-CA" dirty="0"/>
              <a:t>Crainte d’assister à l’instrumentalisation de l'ACA vers l'économie sociale et la naissance de financements gouvernementaux via des obligations à impact social.</a:t>
            </a:r>
          </a:p>
          <a:p>
            <a:pPr>
              <a:buFont typeface="Wingdings" panose="05000000000000000000" pitchFamily="2" charset="2"/>
              <a:buChar char="q"/>
            </a:pPr>
            <a:r>
              <a:rPr lang="fr-CA" dirty="0"/>
              <a:t>Encore davantage de concertations.</a:t>
            </a:r>
          </a:p>
          <a:p>
            <a:pPr>
              <a:buFont typeface="Wingdings" panose="05000000000000000000" pitchFamily="2" charset="2"/>
              <a:buChar char="q"/>
            </a:pPr>
            <a:r>
              <a:rPr lang="fr-CA" dirty="0"/>
              <a:t>Comment assurer la pérennité des différents projets</a:t>
            </a:r>
          </a:p>
          <a:p>
            <a:pPr>
              <a:buFont typeface="Wingdings" panose="05000000000000000000" pitchFamily="2" charset="2"/>
              <a:buChar char="q"/>
            </a:pPr>
            <a:r>
              <a:rPr lang="fr-CA" dirty="0"/>
              <a:t>Crainte de voir les fondations privées s’approprier trop de pouvoir et de contrôle</a:t>
            </a:r>
          </a:p>
          <a:p>
            <a:pPr>
              <a:buFont typeface="Wingdings" panose="05000000000000000000" pitchFamily="2" charset="2"/>
              <a:buChar char="q"/>
            </a:pPr>
            <a:r>
              <a:rPr lang="fr-CA" dirty="0"/>
              <a:t>Perte d’autonomie des organismes et encore davantage de compétition entre les OCA </a:t>
            </a:r>
          </a:p>
          <a:p>
            <a:endParaRPr lang="fr-CA" dirty="0"/>
          </a:p>
        </p:txBody>
      </p:sp>
    </p:spTree>
    <p:extLst>
      <p:ext uri="{BB962C8B-B14F-4D97-AF65-F5344CB8AC3E}">
        <p14:creationId xmlns:p14="http://schemas.microsoft.com/office/powerpoint/2010/main" val="165819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23392" y="260648"/>
            <a:ext cx="10972800" cy="940966"/>
          </a:xfrm>
        </p:spPr>
        <p:txBody>
          <a:bodyPr>
            <a:normAutofit/>
          </a:bodyPr>
          <a:lstStyle/>
          <a:p>
            <a:pPr algn="r"/>
            <a:r>
              <a:rPr lang="fr-CA" sz="4000" dirty="0"/>
              <a:t>ÉNONCÉ DE PRINCIPES</a:t>
            </a:r>
          </a:p>
        </p:txBody>
      </p:sp>
      <p:sp>
        <p:nvSpPr>
          <p:cNvPr id="5" name="Espace réservé du contenu 4"/>
          <p:cNvSpPr>
            <a:spLocks noGrp="1"/>
          </p:cNvSpPr>
          <p:nvPr>
            <p:ph idx="1"/>
          </p:nvPr>
        </p:nvSpPr>
        <p:spPr>
          <a:xfrm>
            <a:off x="716692" y="1927655"/>
            <a:ext cx="10886303" cy="3917091"/>
          </a:xfrm>
        </p:spPr>
        <p:txBody>
          <a:bodyPr anchor="t">
            <a:normAutofit/>
          </a:bodyPr>
          <a:lstStyle/>
          <a:p>
            <a:pPr algn="just" fontAlgn="base"/>
            <a:r>
              <a:rPr lang="fr-CA" sz="2400" dirty="0">
                <a:latin typeface="+mj-lt"/>
              </a:rPr>
              <a:t>Nous voulons nous unir, nous solidariser et nous mobiliser face aux enjeux sociaux, politiques, économiques et environnementaux.</a:t>
            </a:r>
          </a:p>
          <a:p>
            <a:pPr algn="just" fontAlgn="base">
              <a:buNone/>
            </a:pPr>
            <a:endParaRPr lang="fr-CA" sz="2400" dirty="0">
              <a:latin typeface="+mj-lt"/>
            </a:endParaRPr>
          </a:p>
          <a:p>
            <a:pPr algn="just" fontAlgn="base"/>
            <a:r>
              <a:rPr lang="fr-CA" sz="2400" dirty="0">
                <a:latin typeface="+mj-lt"/>
              </a:rPr>
              <a:t>Nous souhaitons faire mieux connaître et reconnaître l’action communautaire autonome par l’ensemble de la population et par les acteurs socioéconomiques et politiques.</a:t>
            </a:r>
          </a:p>
          <a:p>
            <a:pPr algn="just" fontAlgn="base">
              <a:buNone/>
            </a:pPr>
            <a:endParaRPr lang="fr-CA" sz="2400" dirty="0">
              <a:latin typeface="+mj-lt"/>
            </a:endParaRPr>
          </a:p>
          <a:p>
            <a:pPr algn="just" fontAlgn="base"/>
            <a:r>
              <a:rPr lang="fr-CA" sz="2400" dirty="0">
                <a:latin typeface="+mj-lt"/>
              </a:rPr>
              <a:t>Nous priorisons la réappropriation et la transmission des valeurs, de la philosophie, du langage et des pratiques de l’action communautaire autonome dans le but de former un mouvement social cohésif et mobilisé.</a:t>
            </a:r>
          </a:p>
          <a:p>
            <a:pPr>
              <a:buNone/>
            </a:pPr>
            <a:endParaRPr lang="fr-CA" dirty="0"/>
          </a:p>
        </p:txBody>
      </p:sp>
      <p:pic>
        <p:nvPicPr>
          <p:cNvPr id="8" name="Image 7" descr="https://lh5.googleusercontent.com/eNM0H_UEpEZJDOZBbhJFFugzYosNSNHV0X0UqhoH4ynQ7fKalwHpHIcVWBKQD2BlHSZ-D-2JyrA-W0dtK3Wu-jgngshgBfVKxPbKk-nWU79if2GN2sTVSzBnszMOPqfW7SMRS6mmMO5yPo72YQ"/>
          <p:cNvPicPr/>
          <p:nvPr/>
        </p:nvPicPr>
        <p:blipFill>
          <a:blip r:embed="rId3" cstate="print"/>
          <a:srcRect/>
          <a:stretch>
            <a:fillRect/>
          </a:stretch>
        </p:blipFill>
        <p:spPr bwMode="auto">
          <a:xfrm>
            <a:off x="431371" y="188640"/>
            <a:ext cx="3023659" cy="126876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23392" y="260648"/>
            <a:ext cx="10972800" cy="922114"/>
          </a:xfrm>
        </p:spPr>
        <p:txBody>
          <a:bodyPr>
            <a:normAutofit/>
          </a:bodyPr>
          <a:lstStyle/>
          <a:p>
            <a:pPr algn="r"/>
            <a:r>
              <a:rPr lang="fr-CA" sz="4000" dirty="0"/>
              <a:t>ÉNONCÉ DE PRINCIPES</a:t>
            </a:r>
          </a:p>
        </p:txBody>
      </p:sp>
      <p:sp>
        <p:nvSpPr>
          <p:cNvPr id="5" name="Espace réservé du contenu 4"/>
          <p:cNvSpPr>
            <a:spLocks noGrp="1"/>
          </p:cNvSpPr>
          <p:nvPr>
            <p:ph idx="1"/>
          </p:nvPr>
        </p:nvSpPr>
        <p:spPr>
          <a:xfrm>
            <a:off x="623392" y="1628800"/>
            <a:ext cx="10972800" cy="4752528"/>
          </a:xfrm>
        </p:spPr>
        <p:txBody>
          <a:bodyPr>
            <a:normAutofit/>
          </a:bodyPr>
          <a:lstStyle/>
          <a:p>
            <a:pPr algn="just" fontAlgn="base"/>
            <a:r>
              <a:rPr lang="fr-CA" dirty="0">
                <a:latin typeface="+mj-lt"/>
              </a:rPr>
              <a:t>Nous voulons que les gouvernements reconnaissent l’expertise issue de l’autonomie des organismes de l’ACA et assurent leur développement par le financement à la mission </a:t>
            </a:r>
          </a:p>
          <a:p>
            <a:pPr algn="just" fontAlgn="base">
              <a:buNone/>
            </a:pPr>
            <a:endParaRPr lang="fr-CA" dirty="0">
              <a:latin typeface="+mj-lt"/>
            </a:endParaRPr>
          </a:p>
          <a:p>
            <a:pPr algn="just" fontAlgn="base"/>
            <a:r>
              <a:rPr lang="fr-CA" dirty="0">
                <a:latin typeface="+mj-lt"/>
              </a:rPr>
              <a:t>Nous voulons des emplois reconnus et des conditions de travail durables, équitables et de qualité dans le milieu communautaire.</a:t>
            </a:r>
          </a:p>
          <a:p>
            <a:pPr algn="just" fontAlgn="base">
              <a:buNone/>
            </a:pPr>
            <a:endParaRPr lang="fr-CA" dirty="0">
              <a:latin typeface="+mj-lt"/>
            </a:endParaRPr>
          </a:p>
          <a:p>
            <a:pPr algn="just" fontAlgn="base"/>
            <a:r>
              <a:rPr lang="fr-CA" dirty="0">
                <a:latin typeface="+mj-lt"/>
              </a:rPr>
              <a:t>Nous souhaitons développer des partenariats transparents, volontaires, libres, respectueux des valeurs et des principes de l’ACA dans un rapport égalitaire, avec un but commun qui vise la transformation</a:t>
            </a:r>
          </a:p>
        </p:txBody>
      </p:sp>
      <p:pic>
        <p:nvPicPr>
          <p:cNvPr id="8" name="Image 7" descr="https://lh5.googleusercontent.com/eNM0H_UEpEZJDOZBbhJFFugzYosNSNHV0X0UqhoH4ynQ7fKalwHpHIcVWBKQD2BlHSZ-D-2JyrA-W0dtK3Wu-jgngshgBfVKxPbKk-nWU79if2GN2sTVSzBnszMOPqfW7SMRS6mmMO5yPo72YQ"/>
          <p:cNvPicPr/>
          <p:nvPr/>
        </p:nvPicPr>
        <p:blipFill>
          <a:blip r:embed="rId3" cstate="print"/>
          <a:srcRect/>
          <a:stretch>
            <a:fillRect/>
          </a:stretch>
        </p:blipFill>
        <p:spPr bwMode="auto">
          <a:xfrm>
            <a:off x="815413" y="188640"/>
            <a:ext cx="2880320" cy="115212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0589" y="896549"/>
            <a:ext cx="9343263" cy="830997"/>
          </a:xfrm>
          <a:prstGeom prst="rect">
            <a:avLst/>
          </a:prstGeom>
        </p:spPr>
        <p:txBody>
          <a:bodyPr wrap="none">
            <a:spAutoFit/>
          </a:bodyPr>
          <a:lstStyle/>
          <a:p>
            <a:r>
              <a:rPr lang="fr-CA" sz="4800" dirty="0"/>
              <a:t>http://www.ctroc.org/etatsgeneraux</a:t>
            </a:r>
          </a:p>
        </p:txBody>
      </p:sp>
      <p:pic>
        <p:nvPicPr>
          <p:cNvPr id="1026" name="Picture 2"/>
          <p:cNvPicPr>
            <a:picLocks noGrp="1" noChangeAspect="1" noChangeArrowheads="1"/>
          </p:cNvPicPr>
          <p:nvPr>
            <p:ph idx="1"/>
          </p:nvPr>
        </p:nvPicPr>
        <p:blipFill>
          <a:blip r:embed="rId3"/>
          <a:srcRect/>
          <a:stretch>
            <a:fillRect/>
          </a:stretch>
        </p:blipFill>
        <p:spPr bwMode="auto">
          <a:xfrm>
            <a:off x="2548661" y="1846263"/>
            <a:ext cx="7155003" cy="40227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Quelques enjeux</a:t>
            </a:r>
          </a:p>
        </p:txBody>
      </p:sp>
      <p:sp>
        <p:nvSpPr>
          <p:cNvPr id="3" name="Espace réservé du texte 2"/>
          <p:cNvSpPr>
            <a:spLocks noGrp="1"/>
          </p:cNvSpPr>
          <p:nvPr>
            <p:ph type="body" idx="1"/>
            <p:custDataLst>
              <p:tags r:id="rId2"/>
            </p:custDataLst>
          </p:nvPr>
        </p:nvSpPr>
        <p:spPr/>
        <p:txBody>
          <a:bodyPr/>
          <a:lstStyle/>
          <a:p>
            <a:endParaRPr lang="fr-CA" dirty="0"/>
          </a:p>
        </p:txBody>
      </p:sp>
      <p:pic>
        <p:nvPicPr>
          <p:cNvPr id="4" name="Image 3"/>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7486649" y="446314"/>
            <a:ext cx="4422321" cy="2476500"/>
          </a:xfrm>
          <a:prstGeom prst="rect">
            <a:avLst/>
          </a:prstGeom>
        </p:spPr>
      </p:pic>
    </p:spTree>
    <p:extLst>
      <p:ext uri="{BB962C8B-B14F-4D97-AF65-F5344CB8AC3E}">
        <p14:creationId xmlns:p14="http://schemas.microsoft.com/office/powerpoint/2010/main" val="2408391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Des enjeux</a:t>
            </a:r>
          </a:p>
        </p:txBody>
      </p:sp>
      <p:sp>
        <p:nvSpPr>
          <p:cNvPr id="4" name="Espace réservé du texte 3"/>
          <p:cNvSpPr>
            <a:spLocks noGrp="1"/>
          </p:cNvSpPr>
          <p:nvPr>
            <p:ph type="body" sz="half" idx="2"/>
            <p:custDataLst>
              <p:tags r:id="rId2"/>
            </p:custDataLst>
          </p:nvPr>
        </p:nvSpPr>
        <p:spPr/>
        <p:txBody>
          <a:bodyPr/>
          <a:lstStyle/>
          <a:p>
            <a:r>
              <a:rPr lang="fr-CA" dirty="0"/>
              <a:t>Pour les OCA</a:t>
            </a:r>
          </a:p>
        </p:txBody>
      </p:sp>
      <p:sp>
        <p:nvSpPr>
          <p:cNvPr id="5" name="ZoneTexte 4"/>
          <p:cNvSpPr txBox="1"/>
          <p:nvPr>
            <p:custDataLst>
              <p:tags r:id="rId3"/>
            </p:custDataLst>
          </p:nvPr>
        </p:nvSpPr>
        <p:spPr>
          <a:xfrm>
            <a:off x="4711146" y="1335849"/>
            <a:ext cx="6609522" cy="1015663"/>
          </a:xfrm>
          <a:prstGeom prst="rect">
            <a:avLst/>
          </a:prstGeom>
          <a:solidFill>
            <a:schemeClr val="accent2">
              <a:lumMod val="20000"/>
              <a:lumOff val="80000"/>
            </a:schemeClr>
          </a:solidFill>
        </p:spPr>
        <p:txBody>
          <a:bodyPr wrap="square" rtlCol="0">
            <a:spAutoFit/>
          </a:bodyPr>
          <a:lstStyle/>
          <a:p>
            <a:pPr lvl="0"/>
            <a:r>
              <a:rPr lang="fr-CA" sz="2000" dirty="0"/>
              <a:t>L’expertise terrain des OCA n’est pas nécessairement prise en considération dans l’élaboration des politiques municipales de développement social    </a:t>
            </a:r>
          </a:p>
        </p:txBody>
      </p:sp>
      <p:sp>
        <p:nvSpPr>
          <p:cNvPr id="6" name="ZoneTexte 5"/>
          <p:cNvSpPr txBox="1"/>
          <p:nvPr>
            <p:custDataLst>
              <p:tags r:id="rId4"/>
            </p:custDataLst>
          </p:nvPr>
        </p:nvSpPr>
        <p:spPr>
          <a:xfrm>
            <a:off x="4760841" y="2583116"/>
            <a:ext cx="6559827" cy="1015663"/>
          </a:xfrm>
          <a:prstGeom prst="rect">
            <a:avLst/>
          </a:prstGeom>
          <a:solidFill>
            <a:schemeClr val="accent2">
              <a:lumMod val="20000"/>
              <a:lumOff val="80000"/>
            </a:schemeClr>
          </a:solidFill>
        </p:spPr>
        <p:txBody>
          <a:bodyPr wrap="square" rtlCol="0">
            <a:spAutoFit/>
          </a:bodyPr>
          <a:lstStyle/>
          <a:p>
            <a:r>
              <a:rPr lang="fr-CA" sz="2000" dirty="0"/>
              <a:t>Hyper concertation pour les organismes d’un milieu et ingérence ou modification des dynamiques et relations locales</a:t>
            </a:r>
          </a:p>
        </p:txBody>
      </p:sp>
      <p:sp>
        <p:nvSpPr>
          <p:cNvPr id="7" name="ZoneTexte 6"/>
          <p:cNvSpPr txBox="1"/>
          <p:nvPr>
            <p:custDataLst>
              <p:tags r:id="rId5"/>
            </p:custDataLst>
          </p:nvPr>
        </p:nvSpPr>
        <p:spPr>
          <a:xfrm>
            <a:off x="4790658" y="3830383"/>
            <a:ext cx="6559827" cy="707886"/>
          </a:xfrm>
          <a:prstGeom prst="rect">
            <a:avLst/>
          </a:prstGeom>
          <a:solidFill>
            <a:schemeClr val="accent2">
              <a:lumMod val="20000"/>
              <a:lumOff val="80000"/>
            </a:schemeClr>
          </a:solidFill>
        </p:spPr>
        <p:txBody>
          <a:bodyPr wrap="square" rtlCol="0">
            <a:spAutoFit/>
          </a:bodyPr>
          <a:lstStyle/>
          <a:p>
            <a:pPr lvl="0"/>
            <a:r>
              <a:rPr lang="fr-CA" sz="2000" dirty="0"/>
              <a:t>Perte d’autonomie des organismes, liés au financement par projets</a:t>
            </a:r>
            <a:r>
              <a:rPr lang="fr-CA" dirty="0"/>
              <a:t>.</a:t>
            </a:r>
          </a:p>
        </p:txBody>
      </p:sp>
      <p:sp>
        <p:nvSpPr>
          <p:cNvPr id="8" name="ZoneTexte 7"/>
          <p:cNvSpPr txBox="1"/>
          <p:nvPr>
            <p:custDataLst>
              <p:tags r:id="rId6"/>
            </p:custDataLst>
          </p:nvPr>
        </p:nvSpPr>
        <p:spPr>
          <a:xfrm>
            <a:off x="4765812" y="4708960"/>
            <a:ext cx="6559827" cy="707886"/>
          </a:xfrm>
          <a:prstGeom prst="rect">
            <a:avLst/>
          </a:prstGeom>
          <a:solidFill>
            <a:schemeClr val="accent2">
              <a:lumMod val="20000"/>
              <a:lumOff val="80000"/>
            </a:schemeClr>
          </a:solidFill>
        </p:spPr>
        <p:txBody>
          <a:bodyPr wrap="square" rtlCol="0">
            <a:spAutoFit/>
          </a:bodyPr>
          <a:lstStyle/>
          <a:p>
            <a:pPr lvl="0"/>
            <a:r>
              <a:rPr lang="fr-CA" sz="2000" dirty="0"/>
              <a:t>La fin des financements par projets laisse des vides de services dans les milieux. </a:t>
            </a:r>
          </a:p>
        </p:txBody>
      </p:sp>
      <p:sp>
        <p:nvSpPr>
          <p:cNvPr id="9" name="ZoneTexte 8"/>
          <p:cNvSpPr txBox="1"/>
          <p:nvPr>
            <p:custDataLst>
              <p:tags r:id="rId7"/>
            </p:custDataLst>
          </p:nvPr>
        </p:nvSpPr>
        <p:spPr>
          <a:xfrm>
            <a:off x="4790658" y="5587537"/>
            <a:ext cx="6559827" cy="707886"/>
          </a:xfrm>
          <a:prstGeom prst="rect">
            <a:avLst/>
          </a:prstGeom>
          <a:solidFill>
            <a:schemeClr val="accent2">
              <a:lumMod val="20000"/>
              <a:lumOff val="80000"/>
            </a:schemeClr>
          </a:solidFill>
        </p:spPr>
        <p:txBody>
          <a:bodyPr wrap="square" rtlCol="0">
            <a:spAutoFit/>
          </a:bodyPr>
          <a:lstStyle/>
          <a:p>
            <a:pPr lvl="0"/>
            <a:r>
              <a:rPr lang="fr-CA" sz="2000" dirty="0"/>
              <a:t>Tensions entre les organismes qui sont pour et ceux qui sont contre. Effritement de la solidarité. </a:t>
            </a:r>
          </a:p>
        </p:txBody>
      </p:sp>
      <p:sp>
        <p:nvSpPr>
          <p:cNvPr id="11" name="ZoneTexte 10"/>
          <p:cNvSpPr txBox="1"/>
          <p:nvPr>
            <p:custDataLst>
              <p:tags r:id="rId8"/>
            </p:custDataLst>
          </p:nvPr>
        </p:nvSpPr>
        <p:spPr>
          <a:xfrm>
            <a:off x="5158409" y="357809"/>
            <a:ext cx="5715000" cy="400110"/>
          </a:xfrm>
          <a:prstGeom prst="rect">
            <a:avLst/>
          </a:prstGeom>
          <a:noFill/>
        </p:spPr>
        <p:txBody>
          <a:bodyPr wrap="square" rtlCol="0">
            <a:spAutoFit/>
          </a:bodyPr>
          <a:lstStyle/>
          <a:p>
            <a:r>
              <a:rPr lang="fr-CA" sz="2000" b="1" dirty="0"/>
              <a:t>Le développement social et ses enjeux pour les OCA</a:t>
            </a:r>
          </a:p>
        </p:txBody>
      </p:sp>
      <p:sp>
        <p:nvSpPr>
          <p:cNvPr id="12" name="Flèche vers le bas 11"/>
          <p:cNvSpPr/>
          <p:nvPr>
            <p:custDataLst>
              <p:tags r:id="rId9"/>
            </p:custDataLst>
          </p:nvPr>
        </p:nvSpPr>
        <p:spPr>
          <a:xfrm>
            <a:off x="7782337" y="729103"/>
            <a:ext cx="467139" cy="520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90179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Des enjeux</a:t>
            </a:r>
          </a:p>
        </p:txBody>
      </p:sp>
      <p:sp>
        <p:nvSpPr>
          <p:cNvPr id="4" name="Espace réservé du texte 3"/>
          <p:cNvSpPr>
            <a:spLocks noGrp="1"/>
          </p:cNvSpPr>
          <p:nvPr>
            <p:ph type="body" sz="half" idx="2"/>
            <p:custDataLst>
              <p:tags r:id="rId2"/>
            </p:custDataLst>
          </p:nvPr>
        </p:nvSpPr>
        <p:spPr/>
        <p:txBody>
          <a:bodyPr/>
          <a:lstStyle/>
          <a:p>
            <a:r>
              <a:rPr lang="fr-CA" dirty="0"/>
              <a:t>En lien avec l’État</a:t>
            </a:r>
          </a:p>
        </p:txBody>
      </p:sp>
      <p:sp>
        <p:nvSpPr>
          <p:cNvPr id="6" name="ZoneTexte 5"/>
          <p:cNvSpPr txBox="1"/>
          <p:nvPr>
            <p:custDataLst>
              <p:tags r:id="rId3"/>
            </p:custDataLst>
          </p:nvPr>
        </p:nvSpPr>
        <p:spPr>
          <a:xfrm>
            <a:off x="4760841" y="2849484"/>
            <a:ext cx="6559827" cy="707886"/>
          </a:xfrm>
          <a:prstGeom prst="rect">
            <a:avLst/>
          </a:prstGeom>
          <a:solidFill>
            <a:schemeClr val="accent2">
              <a:lumMod val="20000"/>
              <a:lumOff val="80000"/>
            </a:schemeClr>
          </a:solidFill>
        </p:spPr>
        <p:txBody>
          <a:bodyPr wrap="square" rtlCol="0">
            <a:spAutoFit/>
          </a:bodyPr>
          <a:lstStyle/>
          <a:p>
            <a:pPr lvl="0" algn="just"/>
            <a:r>
              <a:rPr lang="fr-CA" sz="2000" dirty="0"/>
              <a:t>Vision utilitariste des organismes communautaires par l’État et différents acteurs. </a:t>
            </a:r>
          </a:p>
        </p:txBody>
      </p:sp>
      <p:sp>
        <p:nvSpPr>
          <p:cNvPr id="7" name="ZoneTexte 6"/>
          <p:cNvSpPr txBox="1"/>
          <p:nvPr>
            <p:custDataLst>
              <p:tags r:id="rId4"/>
            </p:custDataLst>
          </p:nvPr>
        </p:nvSpPr>
        <p:spPr>
          <a:xfrm>
            <a:off x="4760841" y="3935881"/>
            <a:ext cx="6559827" cy="1015663"/>
          </a:xfrm>
          <a:prstGeom prst="rect">
            <a:avLst/>
          </a:prstGeom>
          <a:solidFill>
            <a:schemeClr val="accent2">
              <a:lumMod val="20000"/>
              <a:lumOff val="80000"/>
            </a:schemeClr>
          </a:solidFill>
        </p:spPr>
        <p:txBody>
          <a:bodyPr wrap="square" rtlCol="0">
            <a:spAutoFit/>
          </a:bodyPr>
          <a:lstStyle/>
          <a:p>
            <a:pPr algn="just"/>
            <a:r>
              <a:rPr lang="fr-CA" sz="2000" dirty="0"/>
              <a:t>Orientation du gouvernement à travailler de façon locale et régionale en lutte à la pauvreté plutôt que d’investir dans des mesures systémiques et des politiques sociales</a:t>
            </a:r>
          </a:p>
        </p:txBody>
      </p:sp>
      <p:sp>
        <p:nvSpPr>
          <p:cNvPr id="11" name="ZoneTexte 10"/>
          <p:cNvSpPr txBox="1"/>
          <p:nvPr>
            <p:custDataLst>
              <p:tags r:id="rId5"/>
            </p:custDataLst>
          </p:nvPr>
        </p:nvSpPr>
        <p:spPr>
          <a:xfrm>
            <a:off x="4949683" y="491076"/>
            <a:ext cx="6182139" cy="400110"/>
          </a:xfrm>
          <a:prstGeom prst="rect">
            <a:avLst/>
          </a:prstGeom>
          <a:noFill/>
        </p:spPr>
        <p:txBody>
          <a:bodyPr wrap="square" rtlCol="0">
            <a:spAutoFit/>
          </a:bodyPr>
          <a:lstStyle/>
          <a:p>
            <a:r>
              <a:rPr lang="fr-CA" sz="2000" b="1" dirty="0"/>
              <a:t>Le développement social et ses enjeux en lien avec l’État</a:t>
            </a:r>
          </a:p>
        </p:txBody>
      </p:sp>
      <p:sp>
        <p:nvSpPr>
          <p:cNvPr id="12" name="Flèche vers le bas 11"/>
          <p:cNvSpPr/>
          <p:nvPr>
            <p:custDataLst>
              <p:tags r:id="rId6"/>
            </p:custDataLst>
          </p:nvPr>
        </p:nvSpPr>
        <p:spPr>
          <a:xfrm>
            <a:off x="7797243" y="891186"/>
            <a:ext cx="487020" cy="8047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p:cNvSpPr txBox="1"/>
          <p:nvPr>
            <p:custDataLst>
              <p:tags r:id="rId7"/>
            </p:custDataLst>
          </p:nvPr>
        </p:nvSpPr>
        <p:spPr>
          <a:xfrm>
            <a:off x="4711146" y="1829199"/>
            <a:ext cx="6609522" cy="707886"/>
          </a:xfrm>
          <a:prstGeom prst="rect">
            <a:avLst/>
          </a:prstGeom>
          <a:solidFill>
            <a:schemeClr val="accent2">
              <a:lumMod val="20000"/>
              <a:lumOff val="80000"/>
            </a:schemeClr>
          </a:solidFill>
        </p:spPr>
        <p:txBody>
          <a:bodyPr wrap="square" rtlCol="0">
            <a:spAutoFit/>
          </a:bodyPr>
          <a:lstStyle/>
          <a:p>
            <a:pPr lvl="0" algn="just"/>
            <a:r>
              <a:rPr lang="fr-CA" sz="2000" dirty="0"/>
              <a:t>Désengagement de l’état en soutien à la mission des organismes, pour laisser la place à la philanthropie. </a:t>
            </a:r>
          </a:p>
        </p:txBody>
      </p:sp>
    </p:spTree>
    <p:extLst>
      <p:ext uri="{BB962C8B-B14F-4D97-AF65-F5344CB8AC3E}">
        <p14:creationId xmlns:p14="http://schemas.microsoft.com/office/powerpoint/2010/main" val="488548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Un exemple régional</a:t>
            </a:r>
          </a:p>
        </p:txBody>
      </p:sp>
      <p:sp>
        <p:nvSpPr>
          <p:cNvPr id="3" name="Espace réservé du texte 2"/>
          <p:cNvSpPr>
            <a:spLocks noGrp="1"/>
          </p:cNvSpPr>
          <p:nvPr>
            <p:ph type="body" idx="1"/>
          </p:nvPr>
        </p:nvSpPr>
        <p:spPr/>
        <p:txBody>
          <a:bodyPr/>
          <a:lstStyle/>
          <a:p>
            <a:r>
              <a:rPr lang="fr-CA" dirty="0"/>
              <a:t>LAVAL</a:t>
            </a:r>
          </a:p>
        </p:txBody>
      </p:sp>
    </p:spTree>
    <p:extLst>
      <p:ext uri="{BB962C8B-B14F-4D97-AF65-F5344CB8AC3E}">
        <p14:creationId xmlns:p14="http://schemas.microsoft.com/office/powerpoint/2010/main" val="377412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100051" y="1909022"/>
            <a:ext cx="10058400" cy="2351893"/>
          </a:xfrm>
        </p:spPr>
        <p:txBody>
          <a:bodyPr>
            <a:normAutofit/>
          </a:bodyPr>
          <a:lstStyle/>
          <a:p>
            <a:r>
              <a:rPr lang="fr-CA" sz="6600" b="1" dirty="0"/>
              <a:t>Le développement social :</a:t>
            </a:r>
            <a:br>
              <a:rPr lang="fr-CA" sz="6600" b="1" dirty="0"/>
            </a:br>
            <a:r>
              <a:rPr lang="fr-CA" sz="6600" b="1" dirty="0"/>
              <a:t>évolution et constats</a:t>
            </a:r>
            <a:endParaRPr lang="fr-CA" sz="6600" dirty="0"/>
          </a:p>
        </p:txBody>
      </p:sp>
      <p:sp>
        <p:nvSpPr>
          <p:cNvPr id="3" name="Sous-titre 2"/>
          <p:cNvSpPr>
            <a:spLocks noGrp="1"/>
          </p:cNvSpPr>
          <p:nvPr>
            <p:ph type="subTitle" idx="1"/>
            <p:custDataLst>
              <p:tags r:id="rId2"/>
            </p:custDataLst>
          </p:nvPr>
        </p:nvSpPr>
        <p:spPr/>
        <p:txBody>
          <a:bodyPr>
            <a:normAutofit fontScale="92500" lnSpcReduction="10000"/>
          </a:bodyPr>
          <a:lstStyle/>
          <a:p>
            <a:r>
              <a:rPr lang="fr-CA" dirty="0"/>
              <a:t>Journée de réflexions sur le développement social et la philanthropie</a:t>
            </a:r>
          </a:p>
          <a:p>
            <a:r>
              <a:rPr lang="fr-CA" dirty="0"/>
              <a:t>ESTRIE - SHERBROOKE   22 MARS 2018</a:t>
            </a:r>
          </a:p>
        </p:txBody>
      </p:sp>
      <p:pic>
        <p:nvPicPr>
          <p:cNvPr id="4" name="Image 3" descr="ctroc_abrev_coul_500pix"/>
          <p:cNvPicPr/>
          <p:nvPr/>
        </p:nvPicPr>
        <p:blipFill>
          <a:blip r:embed="rId4" cstate="print"/>
          <a:srcRect/>
          <a:stretch>
            <a:fillRect/>
          </a:stretch>
        </p:blipFill>
        <p:spPr bwMode="auto">
          <a:xfrm>
            <a:off x="1100051" y="298902"/>
            <a:ext cx="2721496" cy="1610120"/>
          </a:xfrm>
          <a:prstGeom prst="rect">
            <a:avLst/>
          </a:prstGeom>
          <a:noFill/>
          <a:ln w="9525">
            <a:noFill/>
            <a:miter lim="800000"/>
            <a:headEnd/>
            <a:tailEnd/>
          </a:ln>
        </p:spPr>
      </p:pic>
    </p:spTree>
    <p:extLst>
      <p:ext uri="{BB962C8B-B14F-4D97-AF65-F5344CB8AC3E}">
        <p14:creationId xmlns:p14="http://schemas.microsoft.com/office/powerpoint/2010/main" val="227809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Objectifs de la présentation</a:t>
            </a:r>
          </a:p>
        </p:txBody>
      </p:sp>
      <p:sp>
        <p:nvSpPr>
          <p:cNvPr id="3" name="Espace réservé du contenu 2"/>
          <p:cNvSpPr>
            <a:spLocks noGrp="1"/>
          </p:cNvSpPr>
          <p:nvPr>
            <p:ph idx="1"/>
          </p:nvPr>
        </p:nvSpPr>
        <p:spPr/>
        <p:txBody>
          <a:bodyPr/>
          <a:lstStyle/>
          <a:p>
            <a:r>
              <a:rPr lang="fr-CA" sz="2800" dirty="0"/>
              <a:t>Partager les enjeux liés au développement social tels que perçus par les différentes régions. </a:t>
            </a:r>
          </a:p>
          <a:p>
            <a:endParaRPr lang="fr-CA"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643" y="2813886"/>
            <a:ext cx="3455514" cy="3133389"/>
          </a:xfrm>
          <a:prstGeom prst="rect">
            <a:avLst/>
          </a:prstGeom>
        </p:spPr>
      </p:pic>
      <p:sp>
        <p:nvSpPr>
          <p:cNvPr id="5" name="ZoneTexte 4"/>
          <p:cNvSpPr txBox="1"/>
          <p:nvPr/>
        </p:nvSpPr>
        <p:spPr>
          <a:xfrm>
            <a:off x="4565151" y="2975830"/>
            <a:ext cx="6111893" cy="2585323"/>
          </a:xfrm>
          <a:prstGeom prst="rect">
            <a:avLst/>
          </a:prstGeom>
          <a:noFill/>
        </p:spPr>
        <p:txBody>
          <a:bodyPr wrap="square" rtlCol="0">
            <a:spAutoFit/>
          </a:bodyPr>
          <a:lstStyle/>
          <a:p>
            <a:pPr algn="just"/>
            <a:r>
              <a:rPr lang="fr-CA" sz="2400" b="1" dirty="0"/>
              <a:t>Pour y arriver…</a:t>
            </a:r>
          </a:p>
          <a:p>
            <a:pPr algn="just">
              <a:buFont typeface="Wingdings" panose="05000000000000000000" pitchFamily="2" charset="2"/>
              <a:buChar char="q"/>
            </a:pPr>
            <a:endParaRPr lang="fr-CA" b="1" dirty="0"/>
          </a:p>
          <a:p>
            <a:pPr algn="just">
              <a:buFont typeface="Wingdings" panose="05000000000000000000" pitchFamily="2" charset="2"/>
              <a:buChar char="q"/>
            </a:pPr>
            <a:r>
              <a:rPr lang="fr-CA" b="1" dirty="0"/>
              <a:t> </a:t>
            </a:r>
            <a:r>
              <a:rPr lang="fr-CA" sz="2400" dirty="0"/>
              <a:t>Bref historique du développement social au Québec</a:t>
            </a:r>
          </a:p>
          <a:p>
            <a:pPr algn="just">
              <a:buFont typeface="Wingdings" panose="05000000000000000000" pitchFamily="2" charset="2"/>
              <a:buChar char="q"/>
            </a:pPr>
            <a:r>
              <a:rPr lang="fr-CA" sz="2400" dirty="0"/>
              <a:t> Contexte actuel</a:t>
            </a:r>
          </a:p>
          <a:p>
            <a:pPr algn="just">
              <a:buFont typeface="Wingdings" panose="05000000000000000000" pitchFamily="2" charset="2"/>
              <a:buChar char="q"/>
            </a:pPr>
            <a:r>
              <a:rPr lang="fr-CA" sz="2400" dirty="0"/>
              <a:t>Portrait des régions </a:t>
            </a:r>
          </a:p>
          <a:p>
            <a:pPr algn="just">
              <a:buFont typeface="Wingdings" panose="05000000000000000000" pitchFamily="2" charset="2"/>
              <a:buChar char="q"/>
            </a:pPr>
            <a:r>
              <a:rPr lang="fr-CA" sz="2400" dirty="0"/>
              <a:t>Enjeux</a:t>
            </a:r>
            <a:endParaRPr lang="fr-CA" sz="2400" b="1" dirty="0"/>
          </a:p>
        </p:txBody>
      </p:sp>
    </p:spTree>
    <p:extLst>
      <p:ext uri="{BB962C8B-B14F-4D97-AF65-F5344CB8AC3E}">
        <p14:creationId xmlns:p14="http://schemas.microsoft.com/office/powerpoint/2010/main" val="211682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Développement social</a:t>
            </a:r>
            <a:br>
              <a:rPr lang="fr-CA" dirty="0"/>
            </a:br>
            <a:r>
              <a:rPr lang="fr-CA" sz="1800" i="1" dirty="0"/>
              <a:t>Définition, un exemple </a:t>
            </a:r>
            <a:endParaRPr lang="fr-CA" i="1" dirty="0"/>
          </a:p>
        </p:txBody>
      </p:sp>
      <p:sp>
        <p:nvSpPr>
          <p:cNvPr id="3" name="Espace réservé du contenu 2"/>
          <p:cNvSpPr>
            <a:spLocks noGrp="1"/>
          </p:cNvSpPr>
          <p:nvPr>
            <p:ph idx="1"/>
            <p:custDataLst>
              <p:tags r:id="rId2"/>
            </p:custDataLst>
          </p:nvPr>
        </p:nvSpPr>
        <p:spPr>
          <a:xfrm>
            <a:off x="4411362" y="2787341"/>
            <a:ext cx="7165553" cy="3279826"/>
          </a:xfrm>
        </p:spPr>
        <p:txBody>
          <a:bodyPr>
            <a:normAutofit/>
          </a:bodyPr>
          <a:lstStyle/>
          <a:p>
            <a:pPr algn="just">
              <a:buFont typeface="Arial" panose="020B0604020202020204" pitchFamily="34" charset="0"/>
              <a:buChar char="•"/>
            </a:pPr>
            <a:r>
              <a:rPr lang="fr-CA" i="1" dirty="0"/>
              <a:t>En d’autres mots:</a:t>
            </a:r>
          </a:p>
          <a:p>
            <a:pPr algn="just">
              <a:buFont typeface="Arial" panose="020B0604020202020204" pitchFamily="34" charset="0"/>
              <a:buChar char="•"/>
            </a:pPr>
            <a:r>
              <a:rPr lang="fr-CA" i="1" dirty="0"/>
              <a:t>Renforcement du potentiel des personnes et l’exercice de la citoyenneté</a:t>
            </a:r>
          </a:p>
          <a:p>
            <a:pPr algn="just">
              <a:buFont typeface="Arial" panose="020B0604020202020204" pitchFamily="34" charset="0"/>
              <a:buChar char="•"/>
            </a:pPr>
            <a:r>
              <a:rPr lang="fr-CA" i="1" dirty="0"/>
              <a:t>Développement local, le renforcement des solidarités locales et des lieux de démocratie</a:t>
            </a:r>
          </a:p>
          <a:p>
            <a:pPr algn="just">
              <a:buFont typeface="Arial" panose="020B0604020202020204" pitchFamily="34" charset="0"/>
              <a:buChar char="•"/>
            </a:pPr>
            <a:r>
              <a:rPr lang="fr-CA" i="1" dirty="0"/>
              <a:t>la justice sociale</a:t>
            </a:r>
          </a:p>
          <a:p>
            <a:pPr algn="just">
              <a:buFont typeface="Arial" panose="020B0604020202020204" pitchFamily="34" charset="0"/>
              <a:buChar char="•"/>
            </a:pPr>
            <a:r>
              <a:rPr lang="fr-CA" i="1" dirty="0"/>
              <a:t>l’</a:t>
            </a:r>
            <a:r>
              <a:rPr lang="fr-CA" i="1" dirty="0" err="1"/>
              <a:t>intersectorialité</a:t>
            </a:r>
            <a:endParaRPr lang="fr-CA" i="1" dirty="0"/>
          </a:p>
          <a:p>
            <a:pPr algn="just">
              <a:buFont typeface="Arial" panose="020B0604020202020204" pitchFamily="34" charset="0"/>
              <a:buChar char="•"/>
            </a:pPr>
            <a:r>
              <a:rPr lang="fr-CA" i="1" dirty="0"/>
              <a:t>Développement durable, une ouverture pour l’innovation</a:t>
            </a:r>
          </a:p>
          <a:p>
            <a:pPr algn="just">
              <a:buFont typeface="Arial" panose="020B0604020202020204" pitchFamily="34" charset="0"/>
              <a:buChar char="•"/>
            </a:pPr>
            <a:endParaRPr lang="fr-CA" i="1" dirty="0"/>
          </a:p>
          <a:p>
            <a:pPr marL="0" indent="0" algn="just">
              <a:buNone/>
            </a:pPr>
            <a:endParaRPr lang="fr-CA" i="1" dirty="0"/>
          </a:p>
        </p:txBody>
      </p:sp>
      <p:sp>
        <p:nvSpPr>
          <p:cNvPr id="4" name="Espace réservé du texte 3"/>
          <p:cNvSpPr>
            <a:spLocks noGrp="1"/>
          </p:cNvSpPr>
          <p:nvPr>
            <p:ph type="body" sz="half" idx="2"/>
            <p:custDataLst>
              <p:tags r:id="rId3"/>
            </p:custDataLst>
          </p:nvPr>
        </p:nvSpPr>
        <p:spPr>
          <a:xfrm>
            <a:off x="457200" y="2926080"/>
            <a:ext cx="3200400" cy="554099"/>
          </a:xfrm>
        </p:spPr>
        <p:txBody>
          <a:bodyPr/>
          <a:lstStyle/>
          <a:p>
            <a:r>
              <a:rPr lang="fr-CA" i="1" dirty="0"/>
              <a:t>Conseil de la santé et du bien-être du gouvernement du Québec, 1997</a:t>
            </a:r>
          </a:p>
        </p:txBody>
      </p:sp>
      <p:sp>
        <p:nvSpPr>
          <p:cNvPr id="5" name="ZoneTexte 4"/>
          <p:cNvSpPr txBox="1"/>
          <p:nvPr>
            <p:custDataLst>
              <p:tags r:id="rId4"/>
            </p:custDataLst>
          </p:nvPr>
        </p:nvSpPr>
        <p:spPr>
          <a:xfrm>
            <a:off x="4418405" y="339364"/>
            <a:ext cx="7183224" cy="2308324"/>
          </a:xfrm>
          <a:prstGeom prst="rect">
            <a:avLst/>
          </a:prstGeom>
          <a:solidFill>
            <a:schemeClr val="accent3">
              <a:lumMod val="20000"/>
              <a:lumOff val="80000"/>
            </a:schemeClr>
          </a:solidFill>
        </p:spPr>
        <p:txBody>
          <a:bodyPr wrap="square" rtlCol="0">
            <a:spAutoFit/>
          </a:bodyPr>
          <a:lstStyle/>
          <a:p>
            <a:pPr algn="just"/>
            <a:r>
              <a:rPr lang="fr-CA" i="1" dirty="0"/>
              <a:t>Le développement social fait référence à la mise en place et au renforcement au sein des communautés, dans les régions et à l’échelle de la collectivité, des conditions requises pour permettre, d’une part, à chaque individu de développer pleinement ses potentiels, de pouvoir participer activement à la vie sociale et tirer sa juste part de l’enrichissement collectif et, d’autre part, à la collectivité de progresser socialement, culturellement et économiquement dans un contexte où le développement économique s’oriente vers un développement durable soucieux de justice sociale.</a:t>
            </a:r>
          </a:p>
        </p:txBody>
      </p:sp>
      <p:sp>
        <p:nvSpPr>
          <p:cNvPr id="6" name="ZoneTexte 5"/>
          <p:cNvSpPr txBox="1"/>
          <p:nvPr>
            <p:custDataLst>
              <p:tags r:id="rId5"/>
            </p:custDataLst>
          </p:nvPr>
        </p:nvSpPr>
        <p:spPr>
          <a:xfrm>
            <a:off x="4418405" y="6099142"/>
            <a:ext cx="7268066" cy="369332"/>
          </a:xfrm>
          <a:prstGeom prst="rect">
            <a:avLst/>
          </a:prstGeom>
          <a:noFill/>
        </p:spPr>
        <p:txBody>
          <a:bodyPr wrap="square" rtlCol="0">
            <a:spAutoFit/>
          </a:bodyPr>
          <a:lstStyle/>
          <a:p>
            <a:pPr algn="just"/>
            <a:r>
              <a:rPr lang="fr-CA" b="1" dirty="0"/>
              <a:t>Bref, le développement social n’est pas qu’une finalité, mais un processus!</a:t>
            </a:r>
          </a:p>
        </p:txBody>
      </p:sp>
      <p:pic>
        <p:nvPicPr>
          <p:cNvPr id="1026" name="Picture 2" descr="Résultats de recherche d'images pour « développement social »"/>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146132" y="4736836"/>
            <a:ext cx="3822536" cy="173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838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Démarche régionale de développement social</a:t>
            </a:r>
          </a:p>
        </p:txBody>
      </p:sp>
      <p:sp>
        <p:nvSpPr>
          <p:cNvPr id="3" name="Espace réservé du contenu 2"/>
          <p:cNvSpPr>
            <a:spLocks noGrp="1"/>
          </p:cNvSpPr>
          <p:nvPr>
            <p:ph idx="1"/>
            <p:custDataLst>
              <p:tags r:id="rId2"/>
            </p:custDataLst>
          </p:nvPr>
        </p:nvSpPr>
        <p:spPr>
          <a:xfrm>
            <a:off x="4236030" y="5391984"/>
            <a:ext cx="7758008" cy="1819373"/>
          </a:xfrm>
        </p:spPr>
        <p:txBody>
          <a:bodyPr>
            <a:normAutofit/>
          </a:bodyPr>
          <a:lstStyle/>
          <a:p>
            <a:pPr algn="just"/>
            <a:r>
              <a:rPr lang="fr-CA" dirty="0"/>
              <a:t>Les multiples démarches régionales de développement social sont des lieux où la lutte contre la pauvreté se retrouve parmi les priorités de l’intervention territoriale, dans presque tous les exemples. </a:t>
            </a:r>
          </a:p>
        </p:txBody>
      </p:sp>
      <p:sp>
        <p:nvSpPr>
          <p:cNvPr id="6" name="ZoneTexte 5"/>
          <p:cNvSpPr txBox="1"/>
          <p:nvPr>
            <p:custDataLst>
              <p:tags r:id="rId3"/>
            </p:custDataLst>
          </p:nvPr>
        </p:nvSpPr>
        <p:spPr>
          <a:xfrm>
            <a:off x="5684364" y="594359"/>
            <a:ext cx="4515439" cy="369332"/>
          </a:xfrm>
          <a:prstGeom prst="rect">
            <a:avLst/>
          </a:prstGeom>
          <a:solidFill>
            <a:schemeClr val="accent2">
              <a:lumMod val="20000"/>
              <a:lumOff val="80000"/>
            </a:schemeClr>
          </a:solidFill>
        </p:spPr>
        <p:txBody>
          <a:bodyPr wrap="square" rtlCol="0">
            <a:spAutoFit/>
          </a:bodyPr>
          <a:lstStyle/>
          <a:p>
            <a:r>
              <a:rPr lang="fr-CA" dirty="0"/>
              <a:t>Démarche régionale de développement social</a:t>
            </a:r>
          </a:p>
        </p:txBody>
      </p:sp>
      <p:cxnSp>
        <p:nvCxnSpPr>
          <p:cNvPr id="8" name="Connecteur droit avec flèche 7"/>
          <p:cNvCxnSpPr/>
          <p:nvPr>
            <p:custDataLst>
              <p:tags r:id="rId4"/>
            </p:custDataLst>
          </p:nvPr>
        </p:nvCxnSpPr>
        <p:spPr>
          <a:xfrm>
            <a:off x="7923231" y="1036949"/>
            <a:ext cx="0" cy="471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ZoneTexte 9"/>
          <p:cNvSpPr txBox="1"/>
          <p:nvPr>
            <p:custDataLst>
              <p:tags r:id="rId5"/>
            </p:custDataLst>
          </p:nvPr>
        </p:nvSpPr>
        <p:spPr>
          <a:xfrm>
            <a:off x="6509208" y="1574947"/>
            <a:ext cx="2865749" cy="646331"/>
          </a:xfrm>
          <a:prstGeom prst="rect">
            <a:avLst/>
          </a:prstGeom>
          <a:solidFill>
            <a:schemeClr val="accent4">
              <a:lumMod val="20000"/>
              <a:lumOff val="80000"/>
            </a:schemeClr>
          </a:solidFill>
        </p:spPr>
        <p:txBody>
          <a:bodyPr wrap="square" rtlCol="0">
            <a:spAutoFit/>
          </a:bodyPr>
          <a:lstStyle/>
          <a:p>
            <a:pPr algn="ctr"/>
            <a:r>
              <a:rPr lang="fr-CA" dirty="0"/>
              <a:t>Concertation intersectorielle d’organismes </a:t>
            </a:r>
          </a:p>
        </p:txBody>
      </p:sp>
      <p:cxnSp>
        <p:nvCxnSpPr>
          <p:cNvPr id="11" name="Connecteur droit avec flèche 10"/>
          <p:cNvCxnSpPr/>
          <p:nvPr>
            <p:custDataLst>
              <p:tags r:id="rId6"/>
            </p:custDataLst>
          </p:nvPr>
        </p:nvCxnSpPr>
        <p:spPr>
          <a:xfrm>
            <a:off x="7942082" y="2311139"/>
            <a:ext cx="0" cy="471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ZoneTexte 11"/>
          <p:cNvSpPr txBox="1"/>
          <p:nvPr>
            <p:custDataLst>
              <p:tags r:id="rId7"/>
            </p:custDataLst>
          </p:nvPr>
        </p:nvSpPr>
        <p:spPr>
          <a:xfrm>
            <a:off x="6490356" y="2832534"/>
            <a:ext cx="2865749" cy="369332"/>
          </a:xfrm>
          <a:prstGeom prst="rect">
            <a:avLst/>
          </a:prstGeom>
          <a:solidFill>
            <a:schemeClr val="accent4">
              <a:lumMod val="20000"/>
              <a:lumOff val="80000"/>
            </a:schemeClr>
          </a:solidFill>
        </p:spPr>
        <p:txBody>
          <a:bodyPr wrap="square" rtlCol="0">
            <a:spAutoFit/>
          </a:bodyPr>
          <a:lstStyle/>
          <a:p>
            <a:r>
              <a:rPr lang="fr-CA" dirty="0"/>
              <a:t>Mobilisation et Concertation</a:t>
            </a:r>
          </a:p>
        </p:txBody>
      </p:sp>
      <p:sp>
        <p:nvSpPr>
          <p:cNvPr id="13" name="Flèche vers le bas 12"/>
          <p:cNvSpPr/>
          <p:nvPr>
            <p:custDataLst>
              <p:tags r:id="rId8"/>
            </p:custDataLst>
          </p:nvPr>
        </p:nvSpPr>
        <p:spPr>
          <a:xfrm>
            <a:off x="7678131" y="3310370"/>
            <a:ext cx="527901" cy="82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p:cNvSpPr txBox="1"/>
          <p:nvPr>
            <p:custDataLst>
              <p:tags r:id="rId9"/>
            </p:custDataLst>
          </p:nvPr>
        </p:nvSpPr>
        <p:spPr>
          <a:xfrm>
            <a:off x="4911366" y="4225757"/>
            <a:ext cx="6023728" cy="646331"/>
          </a:xfrm>
          <a:prstGeom prst="rect">
            <a:avLst/>
          </a:prstGeom>
          <a:solidFill>
            <a:schemeClr val="accent4">
              <a:lumMod val="20000"/>
              <a:lumOff val="80000"/>
            </a:schemeClr>
          </a:solidFill>
        </p:spPr>
        <p:txBody>
          <a:bodyPr wrap="square" rtlCol="0">
            <a:spAutoFit/>
          </a:bodyPr>
          <a:lstStyle/>
          <a:p>
            <a:pPr algn="ctr"/>
            <a:r>
              <a:rPr lang="fr-CA" dirty="0"/>
              <a:t>Améliorer ou faire progresser les interventions régionales en réponse aux besoins formulés dans la région</a:t>
            </a:r>
          </a:p>
        </p:txBody>
      </p:sp>
      <p:sp>
        <p:nvSpPr>
          <p:cNvPr id="5" name="Espace réservé du texte 4"/>
          <p:cNvSpPr>
            <a:spLocks noGrp="1"/>
          </p:cNvSpPr>
          <p:nvPr>
            <p:ph type="body" sz="half" idx="2"/>
            <p:custDataLst>
              <p:tags r:id="rId10"/>
            </p:custDataLst>
          </p:nvPr>
        </p:nvSpPr>
        <p:spPr/>
        <p:txBody>
          <a:bodyPr/>
          <a:lstStyle/>
          <a:p>
            <a:r>
              <a:rPr lang="fr-CA" dirty="0"/>
              <a:t>Selon le </a:t>
            </a:r>
            <a:r>
              <a:rPr lang="fr-CA" i="1" dirty="0"/>
              <a:t>Réseau Québécois en développement social</a:t>
            </a:r>
            <a:r>
              <a:rPr lang="fr-CA" dirty="0"/>
              <a:t>, un exemple</a:t>
            </a:r>
            <a:endParaRPr lang="fr-CA" i="1" dirty="0"/>
          </a:p>
        </p:txBody>
      </p:sp>
    </p:spTree>
    <p:extLst>
      <p:ext uri="{BB962C8B-B14F-4D97-AF65-F5344CB8AC3E}">
        <p14:creationId xmlns:p14="http://schemas.microsoft.com/office/powerpoint/2010/main" val="87420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Approche territoriale intégrée</a:t>
            </a:r>
          </a:p>
        </p:txBody>
      </p:sp>
      <p:sp>
        <p:nvSpPr>
          <p:cNvPr id="3" name="Espace réservé du contenu 2"/>
          <p:cNvSpPr>
            <a:spLocks noGrp="1"/>
          </p:cNvSpPr>
          <p:nvPr>
            <p:ph idx="1"/>
            <p:custDataLst>
              <p:tags r:id="rId2"/>
            </p:custDataLst>
          </p:nvPr>
        </p:nvSpPr>
        <p:spPr>
          <a:xfrm>
            <a:off x="4497859" y="469558"/>
            <a:ext cx="7376984" cy="3991232"/>
          </a:xfrm>
        </p:spPr>
        <p:txBody>
          <a:bodyPr>
            <a:noAutofit/>
          </a:bodyPr>
          <a:lstStyle/>
          <a:p>
            <a:pPr algn="just">
              <a:lnSpc>
                <a:spcPct val="114000"/>
              </a:lnSpc>
              <a:buNone/>
            </a:pPr>
            <a:r>
              <a:rPr lang="fr-CA" sz="2400" dirty="0"/>
              <a:t>L’approche territoriale intégrée mise sur la concertation et sur une meilleure harmonisation des interventions des différents acteurs (ministères et organismes, acteurs sociaux, citoyens, entreprises, etc.) œuvrant sur un territoire donnée afin d’améliorer les conditions de vie des personnes en situation de pauvreté et d’exclusion sociale. Diverses sphères de la vie peuvent être touchées : formation, famille, transport, emploi, loisirs, économique, </a:t>
            </a:r>
            <a:r>
              <a:rPr lang="fr-CA" sz="2400" dirty="0" err="1"/>
              <a:t>etc</a:t>
            </a:r>
            <a:endParaRPr lang="fr-CA" sz="2400" b="1" i="1" dirty="0"/>
          </a:p>
        </p:txBody>
      </p:sp>
      <p:sp>
        <p:nvSpPr>
          <p:cNvPr id="4" name="Espace réservé du texte 3"/>
          <p:cNvSpPr>
            <a:spLocks noGrp="1"/>
          </p:cNvSpPr>
          <p:nvPr>
            <p:ph type="body" sz="half" idx="2"/>
            <p:custDataLst>
              <p:tags r:id="rId3"/>
            </p:custDataLst>
          </p:nvPr>
        </p:nvSpPr>
        <p:spPr/>
        <p:txBody>
          <a:bodyPr/>
          <a:lstStyle/>
          <a:p>
            <a:r>
              <a:rPr lang="fr-CA" dirty="0"/>
              <a:t>Selon le plan d’action gouvernemental pour la solidarité et l’exclusion sociale - 2010</a:t>
            </a:r>
          </a:p>
        </p:txBody>
      </p:sp>
      <p:pic>
        <p:nvPicPr>
          <p:cNvPr id="2050" name="Picture 2" descr="Résultats de recherche d'images pour « territoire »"/>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613248" y="4646142"/>
            <a:ext cx="2698560" cy="195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0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Comprendre le passé!</a:t>
            </a:r>
          </a:p>
        </p:txBody>
      </p:sp>
      <p:sp>
        <p:nvSpPr>
          <p:cNvPr id="3" name="Espace réservé du texte 2"/>
          <p:cNvSpPr>
            <a:spLocks noGrp="1"/>
          </p:cNvSpPr>
          <p:nvPr>
            <p:ph type="body" idx="1"/>
            <p:custDataLst>
              <p:tags r:id="rId2"/>
            </p:custDataLst>
          </p:nvPr>
        </p:nvSpPr>
        <p:spPr/>
        <p:txBody>
          <a:bodyPr/>
          <a:lstStyle/>
          <a:p>
            <a:r>
              <a:rPr lang="fr-CA" dirty="0"/>
              <a:t>1998 à aujourd’hui</a:t>
            </a:r>
          </a:p>
        </p:txBody>
      </p:sp>
      <p:pic>
        <p:nvPicPr>
          <p:cNvPr id="3080" name="Picture 8" descr="Résultats de recherche d'images pour « timeline »"/>
          <p:cNvPicPr>
            <a:picLocks noChangeAspect="1" noChangeArrowheads="1"/>
          </p:cNvPicPr>
          <p:nvPr>
            <p:custDataLst>
              <p:tags r:id="rId3"/>
            </p:custDataLst>
          </p:nvPr>
        </p:nvPicPr>
        <p:blipFill rotWithShape="1">
          <a:blip r:embed="rId5">
            <a:extLst>
              <a:ext uri="{28A0092B-C50C-407E-A947-70E740481C1C}">
                <a14:useLocalDpi xmlns:a14="http://schemas.microsoft.com/office/drawing/2010/main" val="0"/>
              </a:ext>
            </a:extLst>
          </a:blip>
          <a:srcRect r="2325"/>
          <a:stretch/>
        </p:blipFill>
        <p:spPr bwMode="auto">
          <a:xfrm>
            <a:off x="1413428" y="630936"/>
            <a:ext cx="8326920" cy="204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1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r"/>
            <a:r>
              <a:rPr lang="fr-CA" dirty="0"/>
              <a:t>Comprendre le passé! </a:t>
            </a:r>
          </a:p>
        </p:txBody>
      </p:sp>
      <p:sp>
        <p:nvSpPr>
          <p:cNvPr id="9" name="Espace réservé du contenu 8"/>
          <p:cNvSpPr>
            <a:spLocks noGrp="1"/>
          </p:cNvSpPr>
          <p:nvPr>
            <p:ph sz="half" idx="1"/>
            <p:custDataLst>
              <p:tags r:id="rId2"/>
            </p:custDataLst>
          </p:nvPr>
        </p:nvSpPr>
        <p:spPr>
          <a:xfrm>
            <a:off x="1188720" y="1845735"/>
            <a:ext cx="4937760" cy="4023360"/>
          </a:xfrm>
        </p:spPr>
        <p:txBody>
          <a:bodyPr>
            <a:normAutofit/>
          </a:bodyPr>
          <a:lstStyle/>
          <a:p>
            <a:pPr marL="0" indent="0">
              <a:buNone/>
            </a:pPr>
            <a:endParaRPr lang="fr-CA" sz="2400" b="1" dirty="0"/>
          </a:p>
          <a:p>
            <a:pPr marL="0" indent="0">
              <a:buNone/>
            </a:pPr>
            <a:r>
              <a:rPr lang="fr-CA" sz="2400" b="1" dirty="0"/>
              <a:t>Une année charnière</a:t>
            </a:r>
          </a:p>
          <a:p>
            <a:pPr>
              <a:buFont typeface="Wingdings" panose="05000000000000000000" pitchFamily="2" charset="2"/>
              <a:buChar char="q"/>
            </a:pPr>
            <a:r>
              <a:rPr lang="fr-CA" dirty="0"/>
              <a:t> Le 1</a:t>
            </a:r>
            <a:r>
              <a:rPr lang="fr-CA" baseline="30000" dirty="0"/>
              <a:t>er</a:t>
            </a:r>
            <a:r>
              <a:rPr lang="fr-CA" dirty="0"/>
              <a:t> forum de développement social</a:t>
            </a:r>
          </a:p>
          <a:p>
            <a:pPr marL="0" indent="0" algn="just">
              <a:buNone/>
            </a:pPr>
            <a:r>
              <a:rPr lang="fr-CA" b="1" dirty="0"/>
              <a:t>Objectifs</a:t>
            </a:r>
            <a:endParaRPr lang="fr-CA" dirty="0"/>
          </a:p>
          <a:p>
            <a:pPr marL="0" indent="0" algn="just">
              <a:buNone/>
            </a:pPr>
            <a:r>
              <a:rPr lang="fr-CA" dirty="0"/>
              <a:t>Réunir les régions du Québec autour d’un événement de concertation et de participation publique sur les enjeux et les problématiques, les pratiques et les innovations rencontrées dans les milieux de vie et les territoires respectifs.</a:t>
            </a:r>
          </a:p>
        </p:txBody>
      </p:sp>
      <p:sp>
        <p:nvSpPr>
          <p:cNvPr id="10" name="Espace réservé du contenu 9"/>
          <p:cNvSpPr>
            <a:spLocks noGrp="1"/>
          </p:cNvSpPr>
          <p:nvPr>
            <p:ph sz="half" idx="2"/>
            <p:custDataLst>
              <p:tags r:id="rId3"/>
            </p:custDataLst>
          </p:nvPr>
        </p:nvSpPr>
        <p:spPr>
          <a:xfrm>
            <a:off x="6257925" y="1845735"/>
            <a:ext cx="4897755" cy="2209430"/>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fr-CA" b="1" dirty="0"/>
              <a:t>Ce qui sous-tend une nouvelle vision du développement social au Québec</a:t>
            </a:r>
          </a:p>
          <a:p>
            <a:pPr algn="just">
              <a:buFont typeface="Wingdings" panose="05000000000000000000" pitchFamily="2" charset="2"/>
              <a:buChar char="ü"/>
            </a:pPr>
            <a:r>
              <a:rPr lang="fr-CA" dirty="0"/>
              <a:t>La décentralisation des pouvoirs</a:t>
            </a:r>
          </a:p>
          <a:p>
            <a:pPr algn="just">
              <a:buFont typeface="Wingdings" panose="05000000000000000000" pitchFamily="2" charset="2"/>
              <a:buChar char="ü"/>
            </a:pPr>
            <a:r>
              <a:rPr lang="fr-CA" dirty="0"/>
              <a:t>L’</a:t>
            </a:r>
            <a:r>
              <a:rPr lang="fr-CA" dirty="0" err="1"/>
              <a:t>intersectorialité</a:t>
            </a:r>
            <a:endParaRPr lang="fr-CA" dirty="0"/>
          </a:p>
          <a:p>
            <a:pPr algn="just">
              <a:buFont typeface="Wingdings" panose="05000000000000000000" pitchFamily="2" charset="2"/>
              <a:buChar char="ü"/>
            </a:pPr>
            <a:r>
              <a:rPr lang="fr-CA" dirty="0"/>
              <a:t>L’appropriation par la participation sociale</a:t>
            </a:r>
          </a:p>
          <a:p>
            <a:pPr marL="0" indent="0" algn="just">
              <a:buNone/>
            </a:pPr>
            <a:endParaRPr lang="fr-CA" dirty="0"/>
          </a:p>
        </p:txBody>
      </p:sp>
      <p:pic>
        <p:nvPicPr>
          <p:cNvPr id="11" name="Image 10"/>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204976" y="591664"/>
            <a:ext cx="2357437" cy="1568767"/>
          </a:xfrm>
          <a:prstGeom prst="rect">
            <a:avLst/>
          </a:prstGeom>
        </p:spPr>
      </p:pic>
      <p:sp>
        <p:nvSpPr>
          <p:cNvPr id="3" name="ZoneTexte 2"/>
          <p:cNvSpPr txBox="1"/>
          <p:nvPr>
            <p:custDataLst>
              <p:tags r:id="rId5"/>
            </p:custDataLst>
          </p:nvPr>
        </p:nvSpPr>
        <p:spPr>
          <a:xfrm>
            <a:off x="1565401" y="960550"/>
            <a:ext cx="1413862" cy="830997"/>
          </a:xfrm>
          <a:prstGeom prst="rect">
            <a:avLst/>
          </a:prstGeom>
          <a:noFill/>
        </p:spPr>
        <p:txBody>
          <a:bodyPr wrap="square" rtlCol="0">
            <a:spAutoFit/>
          </a:bodyPr>
          <a:lstStyle/>
          <a:p>
            <a:r>
              <a:rPr lang="fr-CA" sz="4800" spc="-50" dirty="0">
                <a:solidFill>
                  <a:schemeClr val="tx1">
                    <a:lumMod val="75000"/>
                    <a:lumOff val="25000"/>
                  </a:schemeClr>
                </a:solidFill>
                <a:latin typeface="+mj-lt"/>
                <a:ea typeface="+mj-ea"/>
                <a:cs typeface="+mj-cs"/>
              </a:rPr>
              <a:t>1998</a:t>
            </a:r>
          </a:p>
        </p:txBody>
      </p:sp>
      <p:sp>
        <p:nvSpPr>
          <p:cNvPr id="4" name="ZoneTexte 3"/>
          <p:cNvSpPr txBox="1"/>
          <p:nvPr>
            <p:custDataLst>
              <p:tags r:id="rId6"/>
            </p:custDataLst>
          </p:nvPr>
        </p:nvSpPr>
        <p:spPr>
          <a:xfrm>
            <a:off x="6878002" y="4055165"/>
            <a:ext cx="3657600" cy="2126223"/>
          </a:xfrm>
          <a:prstGeom prst="rect">
            <a:avLst/>
          </a:prstGeom>
          <a:solidFill>
            <a:schemeClr val="accent2">
              <a:lumMod val="20000"/>
              <a:lumOff val="80000"/>
            </a:schemeClr>
          </a:solidFill>
        </p:spPr>
        <p:txBody>
          <a:bodyPr wrap="square" rtlCol="0">
            <a:spAutoFit/>
          </a:bodyPr>
          <a:lstStyle/>
          <a:p>
            <a:pPr lvl="0" algn="just" defTabSz="914400">
              <a:lnSpc>
                <a:spcPct val="90000"/>
              </a:lnSpc>
              <a:spcBef>
                <a:spcPts val="1200"/>
              </a:spcBef>
              <a:spcAft>
                <a:spcPts val="200"/>
              </a:spcAft>
              <a:buClr>
                <a:srgbClr val="4A66AC"/>
              </a:buClr>
              <a:buSzPct val="100000"/>
            </a:pPr>
            <a:r>
              <a:rPr lang="fr-CA" sz="1900" b="1" dirty="0">
                <a:solidFill>
                  <a:prstClr val="black"/>
                </a:solidFill>
              </a:rPr>
              <a:t>Constats du Forum</a:t>
            </a:r>
          </a:p>
          <a:p>
            <a:pPr marL="91440" lvl="0" indent="-91440" algn="just" defTabSz="914400">
              <a:lnSpc>
                <a:spcPct val="90000"/>
              </a:lnSpc>
              <a:spcBef>
                <a:spcPts val="1200"/>
              </a:spcBef>
              <a:spcAft>
                <a:spcPts val="200"/>
              </a:spcAft>
              <a:buClr>
                <a:srgbClr val="4A66AC"/>
              </a:buClr>
              <a:buSzPct val="100000"/>
              <a:buFont typeface="Wingdings" panose="05000000000000000000" pitchFamily="2" charset="2"/>
              <a:buChar char="ü"/>
            </a:pPr>
            <a:r>
              <a:rPr lang="fr-CA" sz="1900" b="1" dirty="0">
                <a:solidFill>
                  <a:prstClr val="black"/>
                </a:solidFill>
              </a:rPr>
              <a:t>Pauvreté</a:t>
            </a:r>
          </a:p>
          <a:p>
            <a:pPr marL="91440" lvl="0" indent="-91440" algn="just" defTabSz="914400">
              <a:lnSpc>
                <a:spcPct val="90000"/>
              </a:lnSpc>
              <a:spcBef>
                <a:spcPts val="1200"/>
              </a:spcBef>
              <a:spcAft>
                <a:spcPts val="200"/>
              </a:spcAft>
              <a:buClr>
                <a:srgbClr val="4A66AC"/>
              </a:buClr>
              <a:buSzPct val="100000"/>
              <a:buFont typeface="Wingdings" panose="05000000000000000000" pitchFamily="2" charset="2"/>
              <a:buChar char="ü"/>
            </a:pPr>
            <a:r>
              <a:rPr lang="fr-CA" sz="1900" b="1" dirty="0">
                <a:solidFill>
                  <a:prstClr val="black"/>
                </a:solidFill>
              </a:rPr>
              <a:t>Exclusion des jeunes</a:t>
            </a:r>
          </a:p>
          <a:p>
            <a:pPr marL="91440" lvl="0" indent="-91440" algn="just" defTabSz="914400">
              <a:lnSpc>
                <a:spcPct val="90000"/>
              </a:lnSpc>
              <a:spcBef>
                <a:spcPts val="1200"/>
              </a:spcBef>
              <a:spcAft>
                <a:spcPts val="200"/>
              </a:spcAft>
              <a:buClr>
                <a:srgbClr val="4A66AC"/>
              </a:buClr>
              <a:buSzPct val="100000"/>
              <a:buFont typeface="Wingdings" panose="05000000000000000000" pitchFamily="2" charset="2"/>
              <a:buChar char="ü"/>
            </a:pPr>
            <a:r>
              <a:rPr lang="fr-CA" sz="1900" b="1" dirty="0">
                <a:solidFill>
                  <a:prstClr val="black"/>
                </a:solidFill>
              </a:rPr>
              <a:t>Besoins en emploi</a:t>
            </a:r>
          </a:p>
          <a:p>
            <a:pPr marL="91440" lvl="0" indent="-91440" algn="just" defTabSz="914400">
              <a:lnSpc>
                <a:spcPct val="90000"/>
              </a:lnSpc>
              <a:spcBef>
                <a:spcPts val="1200"/>
              </a:spcBef>
              <a:spcAft>
                <a:spcPts val="200"/>
              </a:spcAft>
              <a:buClr>
                <a:srgbClr val="4A66AC"/>
              </a:buClr>
              <a:buSzPct val="100000"/>
              <a:buFont typeface="Wingdings" panose="05000000000000000000" pitchFamily="2" charset="2"/>
              <a:buChar char="ü"/>
            </a:pPr>
            <a:r>
              <a:rPr lang="fr-CA" sz="1900" b="1" dirty="0">
                <a:solidFill>
                  <a:prstClr val="black"/>
                </a:solidFill>
              </a:rPr>
              <a:t>Détérioration des liens sociaux</a:t>
            </a:r>
          </a:p>
        </p:txBody>
      </p:sp>
    </p:spTree>
    <p:extLst>
      <p:ext uri="{BB962C8B-B14F-4D97-AF65-F5344CB8AC3E}">
        <p14:creationId xmlns:p14="http://schemas.microsoft.com/office/powerpoint/2010/main" val="259955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Rétrospectiv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1457</TotalTime>
  <Words>5738</Words>
  <Application>Microsoft Office PowerPoint</Application>
  <PresentationFormat>Grand écran</PresentationFormat>
  <Paragraphs>376</Paragraphs>
  <Slides>28</Slides>
  <Notes>19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Calibri Light</vt:lpstr>
      <vt:lpstr>Wingdings</vt:lpstr>
      <vt:lpstr>Rétrospective</vt:lpstr>
      <vt:lpstr>TOURNÉE CTROC</vt:lpstr>
      <vt:lpstr>OBJECTIFS </vt:lpstr>
      <vt:lpstr>Le développement social : évolution et constats</vt:lpstr>
      <vt:lpstr>Objectifs de la présentation</vt:lpstr>
      <vt:lpstr>Développement social Définition, un exemple </vt:lpstr>
      <vt:lpstr>Démarche régionale de développement social</vt:lpstr>
      <vt:lpstr>Approche territoriale intégrée</vt:lpstr>
      <vt:lpstr>Comprendre le passé!</vt:lpstr>
      <vt:lpstr>Comprendre le passé! </vt:lpstr>
      <vt:lpstr>Comprendre le passé! </vt:lpstr>
      <vt:lpstr>« Dans l’optique actuelle, quand nous parlons de développement social, nous parlons de mobiliser les forces vives du milieu dans la définition d’un partenariat à responsabilité partagée entre le gouvernement, la région et le milieu, où tous se sentent solidairement responsables des résultats ». Extrait du Sommet des régions</vt:lpstr>
      <vt:lpstr>Comprendre le passé! </vt:lpstr>
      <vt:lpstr>Comprendre le passé! </vt:lpstr>
      <vt:lpstr>Comprendre le passé! </vt:lpstr>
      <vt:lpstr>Comprendre le passé! </vt:lpstr>
      <vt:lpstr>Quelques constats de la CTROC</vt:lpstr>
      <vt:lpstr>Sous quelles formes se présentent les politique de DS dans votre région?</vt:lpstr>
      <vt:lpstr>Sous quelles formes se présentent les politique de DS dans votre région?</vt:lpstr>
      <vt:lpstr>Est-ce que votre regroupement a un mandat clair en développement social?</vt:lpstr>
      <vt:lpstr>Est-ce que votre regroupement/votre région a adopté une position à l'égard de l'approche de développement social qui serait basé sur le modèle philanthropique?</vt:lpstr>
      <vt:lpstr>Est-ce que vous avez des inquiétudes à l'égard des politiques de développement social?</vt:lpstr>
      <vt:lpstr>ÉNONCÉ DE PRINCIPES</vt:lpstr>
      <vt:lpstr>ÉNONCÉ DE PRINCIPES</vt:lpstr>
      <vt:lpstr>Présentation PowerPoint</vt:lpstr>
      <vt:lpstr>Quelques enjeux</vt:lpstr>
      <vt:lpstr>Des enjeux</vt:lpstr>
      <vt:lpstr>Des enjeux</vt:lpstr>
      <vt:lpstr>Un exemple régional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développement social contexte-portrait-enjeux</dc:title>
  <dc:creator>Maya Fernet</dc:creator>
  <cp:lastModifiedBy>Maxime Tremblay</cp:lastModifiedBy>
  <cp:revision>147</cp:revision>
  <cp:lastPrinted>2016-11-17T05:31:04Z</cp:lastPrinted>
  <dcterms:created xsi:type="dcterms:W3CDTF">2016-06-08T13:08:34Z</dcterms:created>
  <dcterms:modified xsi:type="dcterms:W3CDTF">2024-04-18T13:20:53Z</dcterms:modified>
</cp:coreProperties>
</file>