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12192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94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hfHJEO3yVpGQ7t/xfYzi3SqG7Hd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Valérie Larouche"/>
  <p:cmAuthor clrIdx="1" id="1" initials="" lastIdx="4" name="Noémie Raby Chassé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  <p:guide pos="21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CenturyGothic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11-14T16:00:54.268">
    <p:pos x="344" y="1572"/>
    <p:text>CArtographier nos données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-u7Ik7s"/>
      </p:ext>
    </p:extLst>
  </p:cm>
  <p:cm authorId="1" idx="1" dt="2023-11-14T15:58:14.376">
    <p:pos x="344" y="1572"/>
    <p:text>Garder des données permanentes des participantes, des donateurs/partenaires et des bénévoles ; Nom prénom, adresse courriel téléphone
bénévole et participantes : date de naissance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IxMBA"/>
      </p:ext>
    </p:extLst>
  </p:cm>
  <p:cm authorId="1" idx="2" dt="2023-11-14T15:59:39.737">
    <p:pos x="344" y="1572"/>
    <p:text>Canaux de partage d'informations : courriels, plateformes, site internet, téléphone.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IxMBE"/>
      </p:ext>
    </p:extLst>
  </p:cm>
  <p:cm authorId="1" idx="3" dt="2023-11-14T16:00:54.268">
    <p:pos x="344" y="1572"/>
    <p:text>Politique de destruction de documents pour les participantes mais pas les donateurs. Est-ce qu'on est tenu d'en avoir une? À partir de combien de temps le membre inactif doit être détruit?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IxMBM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3-11-14T16:02:40.547">
    <p:pos x="358" y="1237"/>
    <p:text>LE faire et la mettre sur la page don avec la mention "lors que vous faite un don, nous recuillons vos information. à lire. bla bla bla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-u7Ik7w"/>
      </p:ext>
    </p:extLst>
  </p:cm>
  <p:cm authorId="1" idx="4" dt="2023-11-14T16:02:40.547">
    <p:pos x="358" y="1237"/>
    <p:text>sur la page de don ou bénévole du site internet.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BAdIxMBg"/>
      </p:ext>
    </p:extLst>
  </p:cm>
  <p:cm authorId="0" idx="3" dt="2023-10-19T18:58:26.899">
    <p:pos x="358" y="1337"/>
    <p:text>ici les mères le font lorsuq'elle viennent à MAP d'office + en partageant notre forumlaire sur la page de don les gens ont l'opportunité de savoir (on vire pas fou, on fera pas signer tout le monde)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-u7Ik70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18" name="Google Shape;11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25" name="Google Shape;12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12dedb2d3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12dedb2d3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912dedb2d3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52" name="Google Shape;15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59" name="Google Shape;159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66" name="Google Shape;166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73" name="Google Shape;173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C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" name="Google Shape;17;p10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panoramique avec légende">
  <p:cSld name="Image panoramique avec légend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1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ion avec légende">
  <p:cSld name="Citation avec légen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0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20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nom">
  <p:cSld name="Carte nom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1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2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23"/>
          <p:cNvSpPr txBox="1"/>
          <p:nvPr>
            <p:ph type="title"/>
          </p:nvPr>
        </p:nvSpPr>
        <p:spPr>
          <a:xfrm rot="5400000">
            <a:off x="6863536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p1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p1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1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5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15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17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8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egisquebec.gouv.qc.ca/fr/document/lc/P-34.1" TargetMode="External"/><Relationship Id="rId4" Type="http://schemas.openxmlformats.org/officeDocument/2006/relationships/hyperlink" Target="https://laws-lois.justice.gc.ca/fra/lois/c-47/TexteComplet.html" TargetMode="External"/><Relationship Id="rId5" Type="http://schemas.openxmlformats.org/officeDocument/2006/relationships/hyperlink" Target="https://www.legisquebec.gouv.qc.ca/fr/document/lc/S-4.2/19990401" TargetMode="External"/><Relationship Id="rId6" Type="http://schemas.openxmlformats.org/officeDocument/2006/relationships/hyperlink" Target="https://www.legisquebec.gouv.qc.ca/fr/document/lc/A-29?&amp;cible=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cai.gouv.qc.ca/documents/CAI_Guide_obligations_entreprises_vf.pdf" TargetMode="External"/><Relationship Id="rId4" Type="http://schemas.openxmlformats.org/officeDocument/2006/relationships/hyperlink" Target="https://www.legisquebec.gouv.qc.ca/fr/pdf/lc/P-39.1.pdf" TargetMode="External"/><Relationship Id="rId5" Type="http://schemas.openxmlformats.org/officeDocument/2006/relationships/hyperlink" Target="https://www.cai.gouv.qc.ca/documents/CAI_Loi_prive_version_administrative.pdf" TargetMode="External"/><Relationship Id="rId6" Type="http://schemas.openxmlformats.org/officeDocument/2006/relationships/hyperlink" Target="https://www.cai.gouv.qc.ca/entrepri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/>
          <p:nvPr>
            <p:ph idx="1" type="subTitle"/>
          </p:nvPr>
        </p:nvSpPr>
        <p:spPr>
          <a:xfrm>
            <a:off x="810001" y="5252270"/>
            <a:ext cx="10572000" cy="135228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fr-CA" sz="4000" cap="small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Loi sur la protection des</a:t>
            </a:r>
            <a:br>
              <a:rPr b="1" lang="fr-CA" sz="4000" cap="small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fr-CA" sz="4000" cap="small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renseignements personnels (Loi 25)</a:t>
            </a:r>
            <a:endParaRPr/>
          </a:p>
        </p:txBody>
      </p:sp>
      <p:pic>
        <p:nvPicPr>
          <p:cNvPr id="121" name="Google Shape;1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98767" y="253450"/>
            <a:ext cx="4394468" cy="449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/>
          <p:nvPr>
            <p:ph type="title"/>
          </p:nvPr>
        </p:nvSpPr>
        <p:spPr>
          <a:xfrm>
            <a:off x="810001" y="207278"/>
            <a:ext cx="10571998" cy="159105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fr-CA"/>
              <a:t>Application de la loi aux organismes communautaires</a:t>
            </a:r>
            <a:endParaRPr cap="small">
              <a:solidFill>
                <a:srgbClr val="7030A0"/>
              </a:solidFill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985838" y="2538116"/>
            <a:ext cx="1057199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Constitue l’</a:t>
            </a:r>
            <a:r>
              <a:rPr lang="fr-CA" sz="2000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b="0" i="0" lang="fr-CA" sz="2000" u="none" cap="none" strike="noStrike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xploitation d’une entreprise l’exercice, par une ou plusieurs personnes, d’une activité économique organisée, qu’elle soit ou non à caractère commercial, consistant dans la production ou la réalisation de biens, leur administration ou leur aliénation, ou dans la prestation de services.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57575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2800"/>
              <a:buFont typeface="Arial"/>
              <a:buChar char="•"/>
            </a:pPr>
            <a:r>
              <a:rPr b="0" i="0" lang="fr-CA" sz="2800" u="none" cap="none" strike="noStrike">
                <a:solidFill>
                  <a:srgbClr val="57575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 un renseignement personnel (RP), tout renseignement qui concerne une personne physique et permet de l’identifier.</a:t>
            </a:r>
            <a:endParaRPr/>
          </a:p>
          <a:p>
            <a:pPr indent="-330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57575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912dedb2d3_1_0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>
            <p:ph type="title"/>
          </p:nvPr>
        </p:nvSpPr>
        <p:spPr>
          <a:xfrm>
            <a:off x="700275" y="0"/>
            <a:ext cx="10791450" cy="136902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fr-CA"/>
              <a:t>Contexte de modernisation de la loi</a:t>
            </a:r>
            <a:endParaRPr cap="small">
              <a:solidFill>
                <a:schemeClr val="lt1"/>
              </a:solidFill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69773" y="2293514"/>
            <a:ext cx="11421952" cy="520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1" marL="61722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Loi modernisant des dispositions législatives en matière de protection des RP apporte des modifications importantes à la Loi sur le privé.</a:t>
            </a:r>
            <a:endParaRPr/>
          </a:p>
          <a:p>
            <a:pPr indent="-165100" lvl="1" marL="61722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61722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Sanctionnée en septembre 2022, des changements concernant les droits et obligations vont intervenir progressivement.</a:t>
            </a:r>
            <a:endParaRPr/>
          </a:p>
          <a:p>
            <a:pPr indent="-514350" lvl="2" marL="124587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entury Gothic"/>
              <a:buAutoNum type="arabicPeriod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Septembre 2022</a:t>
            </a:r>
            <a:endParaRPr/>
          </a:p>
          <a:p>
            <a:pPr indent="-514350" lvl="2" marL="124587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entury Gothic"/>
              <a:buAutoNum type="arabicPeriod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Septembre 2023</a:t>
            </a:r>
            <a:endParaRPr/>
          </a:p>
          <a:p>
            <a:pPr indent="-514350" lvl="2" marL="124587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entury Gothic"/>
              <a:buAutoNum type="arabicPeriod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Septembre 2024</a:t>
            </a:r>
            <a:endParaRPr/>
          </a:p>
          <a:p>
            <a:pPr indent="-165100" lvl="1" marL="61722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90500" lvl="1" marL="61722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/>
          <p:nvPr>
            <p:ph type="title"/>
          </p:nvPr>
        </p:nvSpPr>
        <p:spPr>
          <a:xfrm>
            <a:off x="810000" y="775636"/>
            <a:ext cx="102057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fr-CA"/>
              <a:t>1. Septembre 2022: nouvelles obligations</a:t>
            </a:r>
            <a:endParaRPr cap="small">
              <a:solidFill>
                <a:schemeClr val="lt1"/>
              </a:solidFill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547345" y="2496745"/>
            <a:ext cx="11097300" cy="3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1" marL="73152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Désigner une personne responsable </a:t>
            </a: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la protection des RP et publier ses coordonnées sur le site de l’OC.</a:t>
            </a:r>
            <a:endParaRPr/>
          </a:p>
          <a:p>
            <a:pPr indent="0" lvl="1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1" marL="73152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r-CA" sz="2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 cas de violation de la confidentialité, prendre les mesures pour que cela n’arrive plus, avertir la Commission d’accès à l’information et la personne concernée en cas de préjudice, tenir un registre des incidents.</a:t>
            </a:r>
            <a:endParaRPr/>
          </a:p>
          <a:p>
            <a:pPr indent="0" lvl="1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1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A" sz="28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Bonne pratique</a:t>
            </a:r>
            <a:r>
              <a:rPr b="0" i="0" lang="fr-CA" sz="28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b="0" i="0" lang="fr-CA" sz="28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faire l’inventaire des RP que détient l’OC.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/>
          <p:nvPr/>
        </p:nvSpPr>
        <p:spPr>
          <a:xfrm>
            <a:off x="569899" y="1964353"/>
            <a:ext cx="11945951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tablir une politique et des pratiques de gestion des RP et les publier sur le site de l’OC.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Respecter les nouvelles règles pour le consentement à la collecte et à l’utilisation des RP.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Détruire les renseignements quand la finalité est accomplie ou les anonymiser.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Respecter les nouvelles règles d’utilisation des RP.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Bonnes pratiques: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Tenir à jour l’inventaire des RP détenus.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Préciser les rôles et responsabilités des employés·es impliqués·es dans la protection des RP.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Rédiger et faire remplir systématiquement le consentement des personnes collectées.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 faire signer sur un papier distinct.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0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Traiter les demandes et les plaintes des participants·es concernant les RP.</a:t>
            </a:r>
            <a:endParaRPr/>
          </a:p>
        </p:txBody>
      </p:sp>
      <p:sp>
        <p:nvSpPr>
          <p:cNvPr id="155" name="Google Shape;155;p5"/>
          <p:cNvSpPr txBox="1"/>
          <p:nvPr/>
        </p:nvSpPr>
        <p:spPr>
          <a:xfrm>
            <a:off x="569899" y="640887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fr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Septembre 2023: obligations</a:t>
            </a:r>
            <a:endParaRPr b="1" i="0" sz="6000" u="none" cap="small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/>
          <p:nvPr/>
        </p:nvSpPr>
        <p:spPr>
          <a:xfrm>
            <a:off x="569899" y="2181090"/>
            <a:ext cx="103458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Répondre aux demandes de portabilité* des RP.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Portabilité: communiquer un RP informatisé accessible à la personne concernée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A" sz="24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Bonne pratique: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entury Gothic"/>
              <a:buNone/>
            </a:pPr>
            <a:r>
              <a:rPr b="0" i="0" lang="fr-CA" sz="24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Informer son webmestre que dorénavant le système informatique devra pouvoir fournir un RP informatisé aux participants·es ou à un organisme autorisé par la Loi à recueillir le renseignement, à la demande de la personne.</a:t>
            </a:r>
            <a:endParaRPr/>
          </a:p>
        </p:txBody>
      </p:sp>
      <p:sp>
        <p:nvSpPr>
          <p:cNvPr id="162" name="Google Shape;162;p6"/>
          <p:cNvSpPr txBox="1"/>
          <p:nvPr/>
        </p:nvSpPr>
        <p:spPr>
          <a:xfrm>
            <a:off x="569899" y="640887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fr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Septembre 2024: obligations</a:t>
            </a:r>
            <a:endParaRPr b="1" i="0" sz="6000" u="none" cap="small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/>
          <p:nvPr/>
        </p:nvSpPr>
        <p:spPr>
          <a:xfrm>
            <a:off x="569899" y="2295390"/>
            <a:ext cx="10345800" cy="41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 qui travaille avec des personnes mineures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ex.: le consentement des personnes mineures est régi par une 	loi 	sectorielle (</a:t>
            </a: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Loi sur la protection de la jeunesse</a:t>
            </a: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 qui doivent vérifier les antécédents judiciaires de leur 			personnel permanent et/ou des bénévoles (</a:t>
            </a: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Loi sur le casier 	judiciaire</a:t>
            </a: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D’autres obligations pourraient aussi s’ajouter par la </a:t>
            </a: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Loi sur les services de santé et les services sociaux</a:t>
            </a: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et la </a:t>
            </a: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Loi sur l’assurance maladie</a:t>
            </a: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</p:txBody>
      </p:sp>
      <p:sp>
        <p:nvSpPr>
          <p:cNvPr id="169" name="Google Shape;169;p7"/>
          <p:cNvSpPr txBox="1"/>
          <p:nvPr/>
        </p:nvSpPr>
        <p:spPr>
          <a:xfrm>
            <a:off x="569899" y="640887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fr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Selon le secteur, d’autres obligations peuvent s’ajouter</a:t>
            </a:r>
            <a:endParaRPr b="1" i="0" sz="6000" u="none" cap="small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/>
          <p:nvPr/>
        </p:nvSpPr>
        <p:spPr>
          <a:xfrm>
            <a:off x="569899" y="2904990"/>
            <a:ext cx="10345751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Aide-mémoire sur les nouvelles responsabilités, les pistes d’action et les bonnes pratique</a:t>
            </a:r>
            <a:r>
              <a:rPr lang="fr-CA" sz="24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Loi sur la protection des renseignements personnels dans le secteur privé </a:t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Tableau comparant la loi actuelle et les changements à venir</a:t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Site de la </a:t>
            </a:r>
            <a:r>
              <a:rPr b="0" i="0" lang="fr-CA" sz="24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Commission d’accès à l’information du Québec</a:t>
            </a:r>
            <a:br>
              <a:rPr b="0" i="0" lang="fr-CA" sz="2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569899" y="640887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fr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Outils et références</a:t>
            </a:r>
            <a:endParaRPr b="1" i="0" sz="6000" u="none" cap="small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cis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2019-05-14T14:40:53Z</dcterms:created>
  <dc:creator>Caroline Toupin</dc:creator>
</cp:coreProperties>
</file>