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60" r:id="rId5"/>
    <p:sldId id="258" r:id="rId6"/>
    <p:sldId id="261" r:id="rId7"/>
    <p:sldId id="278" r:id="rId8"/>
    <p:sldId id="304"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4" r:id="rId22"/>
    <p:sldId id="292" r:id="rId23"/>
    <p:sldId id="293" r:id="rId24"/>
    <p:sldId id="291" r:id="rId25"/>
    <p:sldId id="295" r:id="rId26"/>
    <p:sldId id="297" r:id="rId27"/>
    <p:sldId id="296" r:id="rId28"/>
    <p:sldId id="298" r:id="rId29"/>
    <p:sldId id="299" r:id="rId30"/>
    <p:sldId id="305" r:id="rId31"/>
    <p:sldId id="274" r:id="rId32"/>
    <p:sldId id="300" r:id="rId33"/>
    <p:sldId id="301" r:id="rId34"/>
    <p:sldId id="306" r:id="rId35"/>
    <p:sldId id="276" r:id="rId36"/>
    <p:sldId id="302" r:id="rId37"/>
    <p:sldId id="303" r:id="rId38"/>
    <p:sldId id="277"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p:scale>
          <a:sx n="125" d="100"/>
          <a:sy n="125" d="100"/>
        </p:scale>
        <p:origin x="-123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E528CE5-0A86-4546-ACF2-8B562E1D284F}" type="datetimeFigureOut">
              <a:rPr lang="fr-CA" smtClean="0"/>
              <a:t>2017-03-16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68DC78D-6B50-426C-B8BC-9FB036738767}" type="slidenum">
              <a:rPr lang="fr-CA" smtClean="0"/>
              <a:t>‹N°›</a:t>
            </a:fld>
            <a:endParaRPr lang="fr-CA"/>
          </a:p>
        </p:txBody>
      </p:sp>
    </p:spTree>
    <p:extLst>
      <p:ext uri="{BB962C8B-B14F-4D97-AF65-F5344CB8AC3E}">
        <p14:creationId xmlns:p14="http://schemas.microsoft.com/office/powerpoint/2010/main" val="62124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E528CE5-0A86-4546-ACF2-8B562E1D284F}" type="datetimeFigureOut">
              <a:rPr lang="fr-CA" smtClean="0"/>
              <a:t>2017-03-16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68DC78D-6B50-426C-B8BC-9FB036738767}" type="slidenum">
              <a:rPr lang="fr-CA" smtClean="0"/>
              <a:t>‹N°›</a:t>
            </a:fld>
            <a:endParaRPr lang="fr-CA"/>
          </a:p>
        </p:txBody>
      </p:sp>
    </p:spTree>
    <p:extLst>
      <p:ext uri="{BB962C8B-B14F-4D97-AF65-F5344CB8AC3E}">
        <p14:creationId xmlns:p14="http://schemas.microsoft.com/office/powerpoint/2010/main" val="267205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E528CE5-0A86-4546-ACF2-8B562E1D284F}" type="datetimeFigureOut">
              <a:rPr lang="fr-CA" smtClean="0"/>
              <a:t>2017-03-16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68DC78D-6B50-426C-B8BC-9FB036738767}" type="slidenum">
              <a:rPr lang="fr-CA" smtClean="0"/>
              <a:t>‹N°›</a:t>
            </a:fld>
            <a:endParaRPr lang="fr-CA"/>
          </a:p>
        </p:txBody>
      </p:sp>
    </p:spTree>
    <p:extLst>
      <p:ext uri="{BB962C8B-B14F-4D97-AF65-F5344CB8AC3E}">
        <p14:creationId xmlns:p14="http://schemas.microsoft.com/office/powerpoint/2010/main" val="58991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E528CE5-0A86-4546-ACF2-8B562E1D284F}" type="datetimeFigureOut">
              <a:rPr lang="fr-CA" smtClean="0"/>
              <a:t>2017-03-16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68DC78D-6B50-426C-B8BC-9FB036738767}" type="slidenum">
              <a:rPr lang="fr-CA" smtClean="0"/>
              <a:t>‹N°›</a:t>
            </a:fld>
            <a:endParaRPr lang="fr-CA"/>
          </a:p>
        </p:txBody>
      </p:sp>
    </p:spTree>
    <p:extLst>
      <p:ext uri="{BB962C8B-B14F-4D97-AF65-F5344CB8AC3E}">
        <p14:creationId xmlns:p14="http://schemas.microsoft.com/office/powerpoint/2010/main" val="180528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E528CE5-0A86-4546-ACF2-8B562E1D284F}" type="datetimeFigureOut">
              <a:rPr lang="fr-CA" smtClean="0"/>
              <a:t>2017-03-16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68DC78D-6B50-426C-B8BC-9FB036738767}" type="slidenum">
              <a:rPr lang="fr-CA" smtClean="0"/>
              <a:t>‹N°›</a:t>
            </a:fld>
            <a:endParaRPr lang="fr-CA"/>
          </a:p>
        </p:txBody>
      </p:sp>
    </p:spTree>
    <p:extLst>
      <p:ext uri="{BB962C8B-B14F-4D97-AF65-F5344CB8AC3E}">
        <p14:creationId xmlns:p14="http://schemas.microsoft.com/office/powerpoint/2010/main" val="293039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E528CE5-0A86-4546-ACF2-8B562E1D284F}" type="datetimeFigureOut">
              <a:rPr lang="fr-CA" smtClean="0"/>
              <a:t>2017-03-16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68DC78D-6B50-426C-B8BC-9FB036738767}" type="slidenum">
              <a:rPr lang="fr-CA" smtClean="0"/>
              <a:t>‹N°›</a:t>
            </a:fld>
            <a:endParaRPr lang="fr-CA"/>
          </a:p>
        </p:txBody>
      </p:sp>
    </p:spTree>
    <p:extLst>
      <p:ext uri="{BB962C8B-B14F-4D97-AF65-F5344CB8AC3E}">
        <p14:creationId xmlns:p14="http://schemas.microsoft.com/office/powerpoint/2010/main" val="42448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E528CE5-0A86-4546-ACF2-8B562E1D284F}" type="datetimeFigureOut">
              <a:rPr lang="fr-CA" smtClean="0"/>
              <a:t>2017-03-16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268DC78D-6B50-426C-B8BC-9FB036738767}" type="slidenum">
              <a:rPr lang="fr-CA" smtClean="0"/>
              <a:t>‹N°›</a:t>
            </a:fld>
            <a:endParaRPr lang="fr-CA"/>
          </a:p>
        </p:txBody>
      </p:sp>
    </p:spTree>
    <p:extLst>
      <p:ext uri="{BB962C8B-B14F-4D97-AF65-F5344CB8AC3E}">
        <p14:creationId xmlns:p14="http://schemas.microsoft.com/office/powerpoint/2010/main" val="146820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E528CE5-0A86-4546-ACF2-8B562E1D284F}" type="datetimeFigureOut">
              <a:rPr lang="fr-CA" smtClean="0"/>
              <a:t>2017-03-16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268DC78D-6B50-426C-B8BC-9FB036738767}" type="slidenum">
              <a:rPr lang="fr-CA" smtClean="0"/>
              <a:t>‹N°›</a:t>
            </a:fld>
            <a:endParaRPr lang="fr-CA"/>
          </a:p>
        </p:txBody>
      </p:sp>
    </p:spTree>
    <p:extLst>
      <p:ext uri="{BB962C8B-B14F-4D97-AF65-F5344CB8AC3E}">
        <p14:creationId xmlns:p14="http://schemas.microsoft.com/office/powerpoint/2010/main" val="167030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28CE5-0A86-4546-ACF2-8B562E1D284F}" type="datetimeFigureOut">
              <a:rPr lang="fr-CA" smtClean="0"/>
              <a:t>2017-03-16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268DC78D-6B50-426C-B8BC-9FB036738767}" type="slidenum">
              <a:rPr lang="fr-CA" smtClean="0"/>
              <a:t>‹N°›</a:t>
            </a:fld>
            <a:endParaRPr lang="fr-CA"/>
          </a:p>
        </p:txBody>
      </p:sp>
    </p:spTree>
    <p:extLst>
      <p:ext uri="{BB962C8B-B14F-4D97-AF65-F5344CB8AC3E}">
        <p14:creationId xmlns:p14="http://schemas.microsoft.com/office/powerpoint/2010/main" val="315180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E528CE5-0A86-4546-ACF2-8B562E1D284F}" type="datetimeFigureOut">
              <a:rPr lang="fr-CA" smtClean="0"/>
              <a:t>2017-03-16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68DC78D-6B50-426C-B8BC-9FB036738767}" type="slidenum">
              <a:rPr lang="fr-CA" smtClean="0"/>
              <a:t>‹N°›</a:t>
            </a:fld>
            <a:endParaRPr lang="fr-CA"/>
          </a:p>
        </p:txBody>
      </p:sp>
    </p:spTree>
    <p:extLst>
      <p:ext uri="{BB962C8B-B14F-4D97-AF65-F5344CB8AC3E}">
        <p14:creationId xmlns:p14="http://schemas.microsoft.com/office/powerpoint/2010/main" val="161146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E528CE5-0A86-4546-ACF2-8B562E1D284F}" type="datetimeFigureOut">
              <a:rPr lang="fr-CA" smtClean="0"/>
              <a:t>2017-03-16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68DC78D-6B50-426C-B8BC-9FB036738767}" type="slidenum">
              <a:rPr lang="fr-CA" smtClean="0"/>
              <a:t>‹N°›</a:t>
            </a:fld>
            <a:endParaRPr lang="fr-CA"/>
          </a:p>
        </p:txBody>
      </p:sp>
    </p:spTree>
    <p:extLst>
      <p:ext uri="{BB962C8B-B14F-4D97-AF65-F5344CB8AC3E}">
        <p14:creationId xmlns:p14="http://schemas.microsoft.com/office/powerpoint/2010/main" val="4273957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28CE5-0A86-4546-ACF2-8B562E1D284F}" type="datetimeFigureOut">
              <a:rPr lang="fr-CA" smtClean="0"/>
              <a:t>2017-03-16</a:t>
            </a:fld>
            <a:endParaRPr lang="fr-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DC78D-6B50-426C-B8BC-9FB036738767}" type="slidenum">
              <a:rPr lang="fr-CA" smtClean="0"/>
              <a:t>‹N°›</a:t>
            </a:fld>
            <a:endParaRPr lang="fr-CA"/>
          </a:p>
        </p:txBody>
      </p:sp>
    </p:spTree>
    <p:extLst>
      <p:ext uri="{BB962C8B-B14F-4D97-AF65-F5344CB8AC3E}">
        <p14:creationId xmlns:p14="http://schemas.microsoft.com/office/powerpoint/2010/main" val="3927809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CA"/>
          </a:p>
        </p:txBody>
      </p:sp>
      <p:sp>
        <p:nvSpPr>
          <p:cNvPr id="3" name="Sous-titre 2"/>
          <p:cNvSpPr>
            <a:spLocks noGrp="1"/>
          </p:cNvSpPr>
          <p:nvPr>
            <p:ph type="subTitle" idx="1"/>
          </p:nvPr>
        </p:nvSpPr>
        <p:spPr/>
        <p:txBody>
          <a:bodyPr/>
          <a:lstStyle/>
          <a:p>
            <a:endParaRPr lang="fr-CA"/>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ZoneTexte 4"/>
          <p:cNvSpPr txBox="1"/>
          <p:nvPr/>
        </p:nvSpPr>
        <p:spPr>
          <a:xfrm>
            <a:off x="3361386" y="5049773"/>
            <a:ext cx="5782614" cy="1646605"/>
          </a:xfrm>
          <a:prstGeom prst="rect">
            <a:avLst/>
          </a:prstGeom>
          <a:noFill/>
        </p:spPr>
        <p:txBody>
          <a:bodyPr wrap="square" rtlCol="0">
            <a:spAutoFit/>
          </a:bodyPr>
          <a:lstStyle/>
          <a:p>
            <a:pPr algn="r"/>
            <a:r>
              <a:rPr lang="fr-CA" sz="1600" dirty="0" smtClean="0">
                <a:solidFill>
                  <a:schemeClr val="bg1"/>
                </a:solidFill>
                <a:latin typeface="ITC Avant Garde Std Md" panose="020B0602020202020204" pitchFamily="34" charset="0"/>
              </a:rPr>
              <a:t>Webinaire</a:t>
            </a:r>
          </a:p>
          <a:p>
            <a:pPr algn="r"/>
            <a:r>
              <a:rPr lang="fr-CA" sz="1600" dirty="0" smtClean="0">
                <a:solidFill>
                  <a:schemeClr val="bg1"/>
                </a:solidFill>
                <a:latin typeface="ITC Avant Garde Std Md" panose="020B0602020202020204" pitchFamily="34" charset="0"/>
              </a:rPr>
              <a:t>Par </a:t>
            </a:r>
            <a:r>
              <a:rPr lang="fr-CA" sz="1600" dirty="0" smtClean="0">
                <a:solidFill>
                  <a:srgbClr val="FFC000"/>
                </a:solidFill>
                <a:latin typeface="ITC Avant Garde Std Md" panose="020B0602020202020204" pitchFamily="34" charset="0"/>
              </a:rPr>
              <a:t>Maya Fernet</a:t>
            </a:r>
            <a:r>
              <a:rPr lang="fr-CA" sz="1600" smtClean="0">
                <a:solidFill>
                  <a:schemeClr val="bg1"/>
                </a:solidFill>
                <a:latin typeface="ITC Avant Garde Std Md" panose="020B0602020202020204" pitchFamily="34" charset="0"/>
              </a:rPr>
              <a:t/>
            </a:r>
            <a:br>
              <a:rPr lang="fr-CA" sz="1600" smtClean="0">
                <a:solidFill>
                  <a:schemeClr val="bg1"/>
                </a:solidFill>
                <a:latin typeface="ITC Avant Garde Std Md" panose="020B0602020202020204" pitchFamily="34" charset="0"/>
              </a:rPr>
            </a:br>
            <a:r>
              <a:rPr lang="fr-CA" sz="1600" smtClean="0">
                <a:solidFill>
                  <a:schemeClr val="bg1"/>
                </a:solidFill>
                <a:latin typeface="ITC Avant Garde Std Md" panose="020B0602020202020204" pitchFamily="34" charset="0"/>
              </a:rPr>
              <a:t>28 </a:t>
            </a:r>
            <a:r>
              <a:rPr lang="fr-CA" sz="1600" dirty="0" smtClean="0">
                <a:solidFill>
                  <a:schemeClr val="bg1"/>
                </a:solidFill>
                <a:latin typeface="ITC Avant Garde Std Md" panose="020B0602020202020204" pitchFamily="34" charset="0"/>
              </a:rPr>
              <a:t>février 2017</a:t>
            </a:r>
            <a:endParaRPr lang="fr-CA" sz="1600" dirty="0">
              <a:solidFill>
                <a:schemeClr val="bg1"/>
              </a:solidFill>
              <a:latin typeface="ITC Avant Garde Std Md" panose="020B0602020202020204" pitchFamily="34" charset="0"/>
            </a:endParaRPr>
          </a:p>
          <a:p>
            <a:pPr algn="r"/>
            <a:r>
              <a:rPr lang="fr-CA" sz="2100" b="1" dirty="0" smtClean="0">
                <a:solidFill>
                  <a:srgbClr val="FFC000"/>
                </a:solidFill>
                <a:latin typeface="ITC Avant Garde Std Md" panose="020B0602020202020204" pitchFamily="34" charset="0"/>
              </a:rPr>
              <a:t>Révolutionnez votre rapport d’activités!</a:t>
            </a:r>
          </a:p>
          <a:p>
            <a:pPr algn="r"/>
            <a:r>
              <a:rPr lang="fr-CA" sz="1600" dirty="0" smtClean="0">
                <a:solidFill>
                  <a:schemeClr val="bg1"/>
                </a:solidFill>
                <a:latin typeface="ITC Avant Garde Std Md" panose="020B0602020202020204" pitchFamily="34" charset="0"/>
              </a:rPr>
              <a:t>En collaboration avec le Centre régional de formation de </a:t>
            </a:r>
            <a:r>
              <a:rPr lang="fr-CA" sz="1600" dirty="0" err="1" smtClean="0">
                <a:solidFill>
                  <a:schemeClr val="bg1"/>
                </a:solidFill>
                <a:latin typeface="ITC Avant Garde Std Md" panose="020B0602020202020204" pitchFamily="34" charset="0"/>
              </a:rPr>
              <a:t>Lanaudiere</a:t>
            </a:r>
            <a:endParaRPr lang="fr-CA" sz="1600" dirty="0">
              <a:solidFill>
                <a:schemeClr val="bg1"/>
              </a:solidFill>
              <a:latin typeface="ITC Avant Garde Std Md" panose="020B0602020202020204" pitchFamily="34" charset="0"/>
            </a:endParaRPr>
          </a:p>
        </p:txBody>
      </p:sp>
    </p:spTree>
    <p:extLst>
      <p:ext uri="{BB962C8B-B14F-4D97-AF65-F5344CB8AC3E}">
        <p14:creationId xmlns:p14="http://schemas.microsoft.com/office/powerpoint/2010/main" val="67226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p:spPr>
      </p:pic>
      <p:sp>
        <p:nvSpPr>
          <p:cNvPr id="2" name="Titre 1"/>
          <p:cNvSpPr>
            <a:spLocks noGrp="1"/>
          </p:cNvSpPr>
          <p:nvPr>
            <p:ph type="title"/>
          </p:nvPr>
        </p:nvSpPr>
        <p:spPr>
          <a:xfrm>
            <a:off x="231819" y="309759"/>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D’abord et avant tout pour vos membres!</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ZoneTexte 2"/>
          <p:cNvSpPr txBox="1"/>
          <p:nvPr/>
        </p:nvSpPr>
        <p:spPr>
          <a:xfrm>
            <a:off x="961534" y="1376314"/>
            <a:ext cx="2403835" cy="369332"/>
          </a:xfrm>
          <a:prstGeom prst="rect">
            <a:avLst/>
          </a:prstGeom>
          <a:solidFill>
            <a:schemeClr val="accent1">
              <a:lumMod val="20000"/>
              <a:lumOff val="80000"/>
            </a:schemeClr>
          </a:solidFill>
        </p:spPr>
        <p:txBody>
          <a:bodyPr wrap="square" rtlCol="0">
            <a:spAutoFit/>
          </a:bodyPr>
          <a:lstStyle/>
          <a:p>
            <a:r>
              <a:rPr lang="fr-CA" b="1" dirty="0" smtClean="0"/>
              <a:t>Le rapport d’activités…</a:t>
            </a:r>
            <a:endParaRPr lang="fr-CA" b="1" dirty="0"/>
          </a:p>
        </p:txBody>
      </p:sp>
      <p:sp>
        <p:nvSpPr>
          <p:cNvPr id="5" name="ZoneTexte 4"/>
          <p:cNvSpPr txBox="1"/>
          <p:nvPr/>
        </p:nvSpPr>
        <p:spPr>
          <a:xfrm>
            <a:off x="3365369" y="1745646"/>
            <a:ext cx="5307291" cy="646331"/>
          </a:xfrm>
          <a:prstGeom prst="rect">
            <a:avLst/>
          </a:prstGeom>
          <a:solidFill>
            <a:schemeClr val="accent3">
              <a:lumMod val="20000"/>
              <a:lumOff val="80000"/>
            </a:schemeClr>
          </a:solidFill>
        </p:spPr>
        <p:txBody>
          <a:bodyPr wrap="square" rtlCol="0">
            <a:spAutoFit/>
          </a:bodyPr>
          <a:lstStyle/>
          <a:p>
            <a:r>
              <a:rPr lang="fr-CA" dirty="0" smtClean="0"/>
              <a:t>Permet aux membres d’avoir une vision complète et globale des réalisations de l’organisme.</a:t>
            </a:r>
            <a:endParaRPr lang="fr-CA" dirty="0"/>
          </a:p>
        </p:txBody>
      </p:sp>
      <p:sp>
        <p:nvSpPr>
          <p:cNvPr id="6" name="ZoneTexte 5"/>
          <p:cNvSpPr txBox="1"/>
          <p:nvPr/>
        </p:nvSpPr>
        <p:spPr>
          <a:xfrm>
            <a:off x="3365369" y="2489035"/>
            <a:ext cx="5307291" cy="646331"/>
          </a:xfrm>
          <a:prstGeom prst="rect">
            <a:avLst/>
          </a:prstGeom>
          <a:solidFill>
            <a:schemeClr val="accent3">
              <a:lumMod val="20000"/>
              <a:lumOff val="80000"/>
            </a:schemeClr>
          </a:solidFill>
        </p:spPr>
        <p:txBody>
          <a:bodyPr wrap="square" rtlCol="0">
            <a:spAutoFit/>
          </a:bodyPr>
          <a:lstStyle/>
          <a:p>
            <a:r>
              <a:rPr lang="fr-CA" dirty="0" smtClean="0"/>
              <a:t>Permet de développer le sentiment d’appartenance et de fierté face à l’organisme.</a:t>
            </a:r>
            <a:endParaRPr lang="fr-CA" dirty="0"/>
          </a:p>
        </p:txBody>
      </p:sp>
      <p:sp>
        <p:nvSpPr>
          <p:cNvPr id="7" name="ZoneTexte 6"/>
          <p:cNvSpPr txBox="1"/>
          <p:nvPr/>
        </p:nvSpPr>
        <p:spPr>
          <a:xfrm>
            <a:off x="3365369" y="3249361"/>
            <a:ext cx="5307291" cy="646331"/>
          </a:xfrm>
          <a:prstGeom prst="rect">
            <a:avLst/>
          </a:prstGeom>
          <a:solidFill>
            <a:schemeClr val="accent3">
              <a:lumMod val="20000"/>
              <a:lumOff val="80000"/>
            </a:schemeClr>
          </a:solidFill>
        </p:spPr>
        <p:txBody>
          <a:bodyPr wrap="square" rtlCol="0">
            <a:spAutoFit/>
          </a:bodyPr>
          <a:lstStyle/>
          <a:p>
            <a:r>
              <a:rPr lang="fr-CA" dirty="0" smtClean="0"/>
              <a:t>Permet de parler de l’importance de l’ACA et ainsi les membres peuvent se l’approprier.</a:t>
            </a:r>
            <a:endParaRPr lang="fr-CA" dirty="0"/>
          </a:p>
        </p:txBody>
      </p:sp>
      <p:sp>
        <p:nvSpPr>
          <p:cNvPr id="8" name="ZoneTexte 7"/>
          <p:cNvSpPr txBox="1"/>
          <p:nvPr/>
        </p:nvSpPr>
        <p:spPr>
          <a:xfrm>
            <a:off x="3365369" y="3978658"/>
            <a:ext cx="5307291" cy="646331"/>
          </a:xfrm>
          <a:prstGeom prst="rect">
            <a:avLst/>
          </a:prstGeom>
          <a:solidFill>
            <a:schemeClr val="accent3">
              <a:lumMod val="20000"/>
              <a:lumOff val="80000"/>
            </a:schemeClr>
          </a:solidFill>
        </p:spPr>
        <p:txBody>
          <a:bodyPr wrap="square" rtlCol="0">
            <a:spAutoFit/>
          </a:bodyPr>
          <a:lstStyle/>
          <a:p>
            <a:r>
              <a:rPr lang="fr-CA" dirty="0" smtClean="0"/>
              <a:t>Permet d’écrire l’histoire de l’organisme, c’est la mémoire de l’organisme. </a:t>
            </a:r>
            <a:endParaRPr lang="fr-CA" dirty="0"/>
          </a:p>
        </p:txBody>
      </p:sp>
      <p:sp>
        <p:nvSpPr>
          <p:cNvPr id="13" name="ZoneTexte 12"/>
          <p:cNvSpPr txBox="1"/>
          <p:nvPr/>
        </p:nvSpPr>
        <p:spPr>
          <a:xfrm>
            <a:off x="1805232" y="4707955"/>
            <a:ext cx="6245259" cy="923330"/>
          </a:xfrm>
          <a:prstGeom prst="rect">
            <a:avLst/>
          </a:prstGeom>
          <a:noFill/>
        </p:spPr>
        <p:txBody>
          <a:bodyPr wrap="square" rtlCol="0">
            <a:spAutoFit/>
          </a:bodyPr>
          <a:lstStyle/>
          <a:p>
            <a:r>
              <a:rPr lang="fr-CA" b="1" dirty="0" smtClean="0"/>
              <a:t>EN BREF</a:t>
            </a:r>
            <a:r>
              <a:rPr lang="fr-CA" dirty="0" smtClean="0"/>
              <a:t>:  réfléchir votre rapport d’activités en fonction de vos membres influence votre façon de le rédiger et du même coup fera en sorte de mettre l’accent sur l’ACA. </a:t>
            </a:r>
            <a:endParaRPr lang="fr-CA" dirty="0"/>
          </a:p>
        </p:txBody>
      </p:sp>
    </p:spTree>
    <p:extLst>
      <p:ext uri="{BB962C8B-B14F-4D97-AF65-F5344CB8AC3E}">
        <p14:creationId xmlns:p14="http://schemas.microsoft.com/office/powerpoint/2010/main" val="2201068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p:spPr>
      </p:pic>
      <p:sp>
        <p:nvSpPr>
          <p:cNvPr id="2" name="Titre 1"/>
          <p:cNvSpPr>
            <a:spLocks noGrp="1"/>
          </p:cNvSpPr>
          <p:nvPr>
            <p:ph type="title"/>
          </p:nvPr>
        </p:nvSpPr>
        <p:spPr>
          <a:xfrm>
            <a:off x="231819" y="309759"/>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Le rapport d’activités et les critères d’ACA</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ZoneTexte 2"/>
          <p:cNvSpPr txBox="1"/>
          <p:nvPr/>
        </p:nvSpPr>
        <p:spPr>
          <a:xfrm>
            <a:off x="2121031" y="1435043"/>
            <a:ext cx="5071621" cy="369332"/>
          </a:xfrm>
          <a:prstGeom prst="rect">
            <a:avLst/>
          </a:prstGeom>
          <a:solidFill>
            <a:schemeClr val="accent1">
              <a:lumMod val="20000"/>
              <a:lumOff val="80000"/>
            </a:schemeClr>
          </a:solidFill>
        </p:spPr>
        <p:txBody>
          <a:bodyPr wrap="square" rtlCol="0">
            <a:spAutoFit/>
          </a:bodyPr>
          <a:lstStyle/>
          <a:p>
            <a:r>
              <a:rPr lang="fr-CA" b="1" dirty="0" smtClean="0"/>
              <a:t>Les 8 critères de l’action communautaire autonome </a:t>
            </a:r>
            <a:endParaRPr lang="fr-CA" b="1" dirty="0"/>
          </a:p>
        </p:txBody>
      </p:sp>
      <p:pic>
        <p:nvPicPr>
          <p:cNvPr id="9" name="Image 8"/>
          <p:cNvPicPr>
            <a:picLocks noChangeAspect="1"/>
          </p:cNvPicPr>
          <p:nvPr/>
        </p:nvPicPr>
        <p:blipFill>
          <a:blip r:embed="rId3"/>
          <a:stretch>
            <a:fillRect/>
          </a:stretch>
        </p:blipFill>
        <p:spPr>
          <a:xfrm>
            <a:off x="743379" y="1929253"/>
            <a:ext cx="7657240" cy="2999492"/>
          </a:xfrm>
          <a:prstGeom prst="rect">
            <a:avLst/>
          </a:prstGeom>
        </p:spPr>
      </p:pic>
      <p:sp>
        <p:nvSpPr>
          <p:cNvPr id="11" name="ZoneTexte 10"/>
          <p:cNvSpPr txBox="1"/>
          <p:nvPr/>
        </p:nvSpPr>
        <p:spPr>
          <a:xfrm>
            <a:off x="1884181" y="4970042"/>
            <a:ext cx="5545319" cy="923330"/>
          </a:xfrm>
          <a:prstGeom prst="rect">
            <a:avLst/>
          </a:prstGeom>
          <a:noFill/>
        </p:spPr>
        <p:txBody>
          <a:bodyPr wrap="square" rtlCol="0">
            <a:spAutoFit/>
          </a:bodyPr>
          <a:lstStyle/>
          <a:p>
            <a:r>
              <a:rPr lang="fr-CA" b="1" dirty="0" smtClean="0"/>
              <a:t>EN BREF</a:t>
            </a:r>
            <a:r>
              <a:rPr lang="fr-CA" dirty="0" smtClean="0"/>
              <a:t>:  la 3</a:t>
            </a:r>
            <a:r>
              <a:rPr lang="fr-CA" baseline="30000" dirty="0" smtClean="0"/>
              <a:t>ème</a:t>
            </a:r>
            <a:r>
              <a:rPr lang="fr-CA" dirty="0" smtClean="0"/>
              <a:t> partie du Cadre de référence en matière d’action communautaire est un bel outil pour voir comment démontrer les 8 critères d’ACA.</a:t>
            </a:r>
            <a:endParaRPr lang="fr-CA" dirty="0"/>
          </a:p>
        </p:txBody>
      </p:sp>
    </p:spTree>
    <p:extLst>
      <p:ext uri="{BB962C8B-B14F-4D97-AF65-F5344CB8AC3E}">
        <p14:creationId xmlns:p14="http://schemas.microsoft.com/office/powerpoint/2010/main" val="2465775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p:spPr>
      </p:pic>
      <p:sp>
        <p:nvSpPr>
          <p:cNvPr id="2" name="Titre 1"/>
          <p:cNvSpPr>
            <a:spLocks noGrp="1"/>
          </p:cNvSpPr>
          <p:nvPr>
            <p:ph type="title"/>
          </p:nvPr>
        </p:nvSpPr>
        <p:spPr>
          <a:xfrm>
            <a:off x="231819" y="46058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Survol des 8 critères de l’ACA</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5" name="ZoneTexte 4"/>
          <p:cNvSpPr txBox="1"/>
          <p:nvPr/>
        </p:nvSpPr>
        <p:spPr>
          <a:xfrm>
            <a:off x="716436" y="1398534"/>
            <a:ext cx="7711126" cy="1477328"/>
          </a:xfrm>
          <a:prstGeom prst="rect">
            <a:avLst/>
          </a:prstGeom>
          <a:solidFill>
            <a:schemeClr val="accent1">
              <a:lumMod val="20000"/>
              <a:lumOff val="80000"/>
            </a:schemeClr>
          </a:solidFill>
        </p:spPr>
        <p:txBody>
          <a:bodyPr wrap="square" rtlCol="0">
            <a:spAutoFit/>
          </a:bodyPr>
          <a:lstStyle/>
          <a:p>
            <a:pPr algn="ctr"/>
            <a:r>
              <a:rPr lang="fr-CA" b="1" dirty="0" smtClean="0"/>
              <a:t>1</a:t>
            </a:r>
          </a:p>
          <a:p>
            <a:pPr algn="ctr"/>
            <a:r>
              <a:rPr lang="fr-CA" b="1" dirty="0" smtClean="0"/>
              <a:t>Être un organisme à but non lucratif</a:t>
            </a:r>
          </a:p>
          <a:p>
            <a:pPr algn="ctr"/>
            <a:endParaRPr lang="fr-CA" dirty="0"/>
          </a:p>
          <a:p>
            <a:pPr algn="ctr"/>
            <a:endParaRPr lang="fr-CA" dirty="0" smtClean="0"/>
          </a:p>
          <a:p>
            <a:pPr algn="ctr"/>
            <a:r>
              <a:rPr lang="fr-CA" dirty="0" smtClean="0"/>
              <a:t>Se conformer à la loi sur les compagnies partie 3</a:t>
            </a:r>
          </a:p>
        </p:txBody>
      </p:sp>
      <p:sp>
        <p:nvSpPr>
          <p:cNvPr id="6" name="Flèche vers le bas 5"/>
          <p:cNvSpPr/>
          <p:nvPr/>
        </p:nvSpPr>
        <p:spPr>
          <a:xfrm>
            <a:off x="4477730" y="2040027"/>
            <a:ext cx="188536" cy="471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p:cNvSpPr txBox="1"/>
          <p:nvPr/>
        </p:nvSpPr>
        <p:spPr>
          <a:xfrm>
            <a:off x="713048" y="2972573"/>
            <a:ext cx="7711126" cy="2308324"/>
          </a:xfrm>
          <a:prstGeom prst="rect">
            <a:avLst/>
          </a:prstGeom>
          <a:solidFill>
            <a:schemeClr val="accent1">
              <a:lumMod val="20000"/>
              <a:lumOff val="80000"/>
            </a:schemeClr>
          </a:solidFill>
        </p:spPr>
        <p:txBody>
          <a:bodyPr wrap="square" rtlCol="0">
            <a:spAutoFit/>
          </a:bodyPr>
          <a:lstStyle/>
          <a:p>
            <a:pPr algn="ctr"/>
            <a:r>
              <a:rPr lang="fr-CA" b="1" dirty="0"/>
              <a:t>2</a:t>
            </a:r>
            <a:endParaRPr lang="fr-CA" b="1" dirty="0" smtClean="0"/>
          </a:p>
          <a:p>
            <a:pPr algn="ctr"/>
            <a:r>
              <a:rPr lang="fr-CA" b="1" dirty="0" smtClean="0"/>
              <a:t>Être enraciné dans sa communauté</a:t>
            </a:r>
          </a:p>
          <a:p>
            <a:pPr algn="ctr"/>
            <a:endParaRPr lang="fr-CA" dirty="0"/>
          </a:p>
          <a:p>
            <a:pPr algn="ctr"/>
            <a:endParaRPr lang="fr-CA" dirty="0" smtClean="0"/>
          </a:p>
          <a:p>
            <a:pPr algn="ctr"/>
            <a:r>
              <a:rPr lang="fr-CA" dirty="0" smtClean="0"/>
              <a:t>La communauté visée par sa mission est représentée sur le CA</a:t>
            </a:r>
          </a:p>
          <a:p>
            <a:pPr algn="ctr"/>
            <a:r>
              <a:rPr lang="fr-CA" dirty="0" smtClean="0"/>
              <a:t>L’organisme a des liens avec d’autres organismes et partenaires</a:t>
            </a:r>
          </a:p>
          <a:p>
            <a:pPr algn="ctr"/>
            <a:r>
              <a:rPr lang="fr-CA" dirty="0" smtClean="0"/>
              <a:t>Implication de bénévoles</a:t>
            </a:r>
          </a:p>
          <a:p>
            <a:pPr algn="ctr"/>
            <a:endParaRPr lang="fr-CA" dirty="0"/>
          </a:p>
        </p:txBody>
      </p:sp>
      <p:pic>
        <p:nvPicPr>
          <p:cNvPr id="7" name="Image 6"/>
          <p:cNvPicPr>
            <a:picLocks noChangeAspect="1"/>
          </p:cNvPicPr>
          <p:nvPr/>
        </p:nvPicPr>
        <p:blipFill>
          <a:blip r:embed="rId3"/>
          <a:stretch>
            <a:fillRect/>
          </a:stretch>
        </p:blipFill>
        <p:spPr>
          <a:xfrm>
            <a:off x="4458873" y="3632916"/>
            <a:ext cx="219475" cy="493819"/>
          </a:xfrm>
          <a:prstGeom prst="rect">
            <a:avLst/>
          </a:prstGeom>
        </p:spPr>
      </p:pic>
    </p:spTree>
    <p:extLst>
      <p:ext uri="{BB962C8B-B14F-4D97-AF65-F5344CB8AC3E}">
        <p14:creationId xmlns:p14="http://schemas.microsoft.com/office/powerpoint/2010/main" val="2587286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1188" y="-212652"/>
            <a:ext cx="9144000" cy="6858001"/>
          </a:xfrm>
        </p:spPr>
      </p:pic>
      <p:sp>
        <p:nvSpPr>
          <p:cNvPr id="2" name="Titre 1"/>
          <p:cNvSpPr>
            <a:spLocks noGrp="1"/>
          </p:cNvSpPr>
          <p:nvPr>
            <p:ph type="title"/>
          </p:nvPr>
        </p:nvSpPr>
        <p:spPr>
          <a:xfrm>
            <a:off x="231819" y="46058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Survol des 8 critères de l’ACA</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5" name="ZoneTexte 4"/>
          <p:cNvSpPr txBox="1"/>
          <p:nvPr/>
        </p:nvSpPr>
        <p:spPr>
          <a:xfrm>
            <a:off x="716436" y="1398534"/>
            <a:ext cx="7711126" cy="646331"/>
          </a:xfrm>
          <a:prstGeom prst="rect">
            <a:avLst/>
          </a:prstGeom>
          <a:solidFill>
            <a:schemeClr val="accent1">
              <a:lumMod val="20000"/>
              <a:lumOff val="80000"/>
            </a:schemeClr>
          </a:solidFill>
        </p:spPr>
        <p:txBody>
          <a:bodyPr wrap="square" rtlCol="0">
            <a:spAutoFit/>
          </a:bodyPr>
          <a:lstStyle/>
          <a:p>
            <a:pPr algn="ctr"/>
            <a:r>
              <a:rPr lang="fr-CA" b="1" dirty="0"/>
              <a:t>3</a:t>
            </a:r>
            <a:endParaRPr lang="fr-CA" b="1" dirty="0" smtClean="0"/>
          </a:p>
          <a:p>
            <a:pPr algn="ctr"/>
            <a:r>
              <a:rPr lang="fr-CA" b="1" dirty="0" smtClean="0"/>
              <a:t>Entretenir une vie associative et démocratique</a:t>
            </a:r>
          </a:p>
        </p:txBody>
      </p:sp>
      <p:sp>
        <p:nvSpPr>
          <p:cNvPr id="6" name="Flèche vers le bas 5"/>
          <p:cNvSpPr/>
          <p:nvPr/>
        </p:nvSpPr>
        <p:spPr>
          <a:xfrm>
            <a:off x="4477731" y="2525747"/>
            <a:ext cx="188536" cy="471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p:cNvSpPr txBox="1"/>
          <p:nvPr/>
        </p:nvSpPr>
        <p:spPr>
          <a:xfrm>
            <a:off x="9441712" y="2743200"/>
            <a:ext cx="308344" cy="369332"/>
          </a:xfrm>
          <a:prstGeom prst="rect">
            <a:avLst/>
          </a:prstGeom>
          <a:noFill/>
        </p:spPr>
        <p:txBody>
          <a:bodyPr wrap="square" rtlCol="0">
            <a:spAutoFit/>
          </a:bodyPr>
          <a:lstStyle/>
          <a:p>
            <a:endParaRPr lang="fr-CA" dirty="0"/>
          </a:p>
        </p:txBody>
      </p:sp>
      <p:sp>
        <p:nvSpPr>
          <p:cNvPr id="9" name="ZoneTexte 8"/>
          <p:cNvSpPr txBox="1"/>
          <p:nvPr/>
        </p:nvSpPr>
        <p:spPr>
          <a:xfrm>
            <a:off x="9750056" y="2106033"/>
            <a:ext cx="184731" cy="369332"/>
          </a:xfrm>
          <a:prstGeom prst="rect">
            <a:avLst/>
          </a:prstGeom>
          <a:noFill/>
        </p:spPr>
        <p:txBody>
          <a:bodyPr wrap="none" rtlCol="0">
            <a:spAutoFit/>
          </a:bodyPr>
          <a:lstStyle/>
          <a:p>
            <a:endParaRPr lang="fr-CA" dirty="0"/>
          </a:p>
        </p:txBody>
      </p:sp>
      <p:sp>
        <p:nvSpPr>
          <p:cNvPr id="10" name="ZoneTexte 9"/>
          <p:cNvSpPr txBox="1"/>
          <p:nvPr/>
        </p:nvSpPr>
        <p:spPr>
          <a:xfrm>
            <a:off x="1127051" y="2202581"/>
            <a:ext cx="6783572" cy="3970318"/>
          </a:xfrm>
          <a:prstGeom prst="rect">
            <a:avLst/>
          </a:prstGeom>
          <a:noFill/>
        </p:spPr>
        <p:txBody>
          <a:bodyPr wrap="square" rtlCol="0">
            <a:spAutoFit/>
          </a:bodyPr>
          <a:lstStyle/>
          <a:p>
            <a:pPr algn="ctr"/>
            <a:r>
              <a:rPr lang="fr-CA" b="1" dirty="0" smtClean="0"/>
              <a:t>Volet vie associative</a:t>
            </a:r>
          </a:p>
          <a:p>
            <a:pPr algn="ctr"/>
            <a:endParaRPr lang="fr-CA" b="1" dirty="0" smtClean="0"/>
          </a:p>
          <a:p>
            <a:pPr algn="ctr"/>
            <a:endParaRPr lang="fr-CA" b="1" dirty="0"/>
          </a:p>
          <a:p>
            <a:pPr algn="ctr"/>
            <a:r>
              <a:rPr lang="fr-CA" dirty="0"/>
              <a:t>L</a:t>
            </a:r>
            <a:r>
              <a:rPr lang="fr-CA" dirty="0" smtClean="0"/>
              <a:t>’organisme chercher l’engagement de ses membres</a:t>
            </a:r>
          </a:p>
          <a:p>
            <a:pPr algn="ctr"/>
            <a:endParaRPr lang="fr-CA" dirty="0" smtClean="0"/>
          </a:p>
          <a:p>
            <a:pPr algn="ctr"/>
            <a:r>
              <a:rPr lang="fr-CA" dirty="0" smtClean="0"/>
              <a:t>L’organisme favorise la participation des membres</a:t>
            </a:r>
          </a:p>
          <a:p>
            <a:pPr algn="ctr"/>
            <a:endParaRPr lang="fr-CA" dirty="0" smtClean="0"/>
          </a:p>
          <a:p>
            <a:pPr algn="ctr"/>
            <a:r>
              <a:rPr lang="fr-CA" dirty="0" smtClean="0"/>
              <a:t>L’organisme consulte ses membres, participantes, bénévoles, etc…</a:t>
            </a:r>
          </a:p>
          <a:p>
            <a:pPr algn="ctr"/>
            <a:endParaRPr lang="fr-CA" dirty="0" smtClean="0"/>
          </a:p>
          <a:p>
            <a:pPr algn="ctr"/>
            <a:r>
              <a:rPr lang="fr-CA" dirty="0" smtClean="0"/>
              <a:t>L’organisme met à profit l’expérience des membres, employés, etc…</a:t>
            </a:r>
          </a:p>
          <a:p>
            <a:pPr algn="ctr"/>
            <a:endParaRPr lang="fr-CA" dirty="0"/>
          </a:p>
          <a:p>
            <a:pPr algn="ctr"/>
            <a:endParaRPr lang="fr-CA" b="1" dirty="0" smtClean="0"/>
          </a:p>
          <a:p>
            <a:pPr algn="ctr"/>
            <a:endParaRPr lang="fr-CA" b="1" dirty="0" smtClean="0"/>
          </a:p>
          <a:p>
            <a:pPr algn="ctr"/>
            <a:endParaRPr lang="fr-CA" b="1" dirty="0"/>
          </a:p>
        </p:txBody>
      </p:sp>
    </p:spTree>
    <p:extLst>
      <p:ext uri="{BB962C8B-B14F-4D97-AF65-F5344CB8AC3E}">
        <p14:creationId xmlns:p14="http://schemas.microsoft.com/office/powerpoint/2010/main" val="3065842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1188" y="-212652"/>
            <a:ext cx="9144000" cy="6858001"/>
          </a:xfrm>
        </p:spPr>
      </p:pic>
      <p:sp>
        <p:nvSpPr>
          <p:cNvPr id="2" name="Titre 1"/>
          <p:cNvSpPr>
            <a:spLocks noGrp="1"/>
          </p:cNvSpPr>
          <p:nvPr>
            <p:ph type="title"/>
          </p:nvPr>
        </p:nvSpPr>
        <p:spPr>
          <a:xfrm>
            <a:off x="231819" y="46058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Survol des 8 critères de l’ACA</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5" name="ZoneTexte 4"/>
          <p:cNvSpPr txBox="1"/>
          <p:nvPr/>
        </p:nvSpPr>
        <p:spPr>
          <a:xfrm>
            <a:off x="716436" y="1398534"/>
            <a:ext cx="7711126" cy="646331"/>
          </a:xfrm>
          <a:prstGeom prst="rect">
            <a:avLst/>
          </a:prstGeom>
          <a:solidFill>
            <a:schemeClr val="accent1">
              <a:lumMod val="20000"/>
              <a:lumOff val="80000"/>
            </a:schemeClr>
          </a:solidFill>
        </p:spPr>
        <p:txBody>
          <a:bodyPr wrap="square" rtlCol="0">
            <a:spAutoFit/>
          </a:bodyPr>
          <a:lstStyle/>
          <a:p>
            <a:pPr algn="ctr"/>
            <a:r>
              <a:rPr lang="fr-CA" b="1" dirty="0"/>
              <a:t>3</a:t>
            </a:r>
            <a:endParaRPr lang="fr-CA" b="1" dirty="0" smtClean="0"/>
          </a:p>
          <a:p>
            <a:pPr algn="ctr"/>
            <a:r>
              <a:rPr lang="fr-CA" b="1" dirty="0" smtClean="0"/>
              <a:t>Entretenir une vie associative et démocratique</a:t>
            </a:r>
          </a:p>
        </p:txBody>
      </p:sp>
      <p:sp>
        <p:nvSpPr>
          <p:cNvPr id="6" name="Flèche vers le bas 5"/>
          <p:cNvSpPr/>
          <p:nvPr/>
        </p:nvSpPr>
        <p:spPr>
          <a:xfrm>
            <a:off x="4477731" y="2525747"/>
            <a:ext cx="188536" cy="471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p:cNvSpPr txBox="1"/>
          <p:nvPr/>
        </p:nvSpPr>
        <p:spPr>
          <a:xfrm>
            <a:off x="9441712" y="2743200"/>
            <a:ext cx="308344" cy="369332"/>
          </a:xfrm>
          <a:prstGeom prst="rect">
            <a:avLst/>
          </a:prstGeom>
          <a:noFill/>
        </p:spPr>
        <p:txBody>
          <a:bodyPr wrap="square" rtlCol="0">
            <a:spAutoFit/>
          </a:bodyPr>
          <a:lstStyle/>
          <a:p>
            <a:endParaRPr lang="fr-CA" dirty="0"/>
          </a:p>
        </p:txBody>
      </p:sp>
      <p:sp>
        <p:nvSpPr>
          <p:cNvPr id="9" name="ZoneTexte 8"/>
          <p:cNvSpPr txBox="1"/>
          <p:nvPr/>
        </p:nvSpPr>
        <p:spPr>
          <a:xfrm>
            <a:off x="9750056" y="2106033"/>
            <a:ext cx="184731" cy="369332"/>
          </a:xfrm>
          <a:prstGeom prst="rect">
            <a:avLst/>
          </a:prstGeom>
          <a:noFill/>
        </p:spPr>
        <p:txBody>
          <a:bodyPr wrap="none" rtlCol="0">
            <a:spAutoFit/>
          </a:bodyPr>
          <a:lstStyle/>
          <a:p>
            <a:endParaRPr lang="fr-CA" dirty="0"/>
          </a:p>
        </p:txBody>
      </p:sp>
      <p:sp>
        <p:nvSpPr>
          <p:cNvPr id="10" name="ZoneTexte 9"/>
          <p:cNvSpPr txBox="1"/>
          <p:nvPr/>
        </p:nvSpPr>
        <p:spPr>
          <a:xfrm>
            <a:off x="1127051" y="2202581"/>
            <a:ext cx="6783572" cy="3416320"/>
          </a:xfrm>
          <a:prstGeom prst="rect">
            <a:avLst/>
          </a:prstGeom>
          <a:noFill/>
        </p:spPr>
        <p:txBody>
          <a:bodyPr wrap="square" rtlCol="0">
            <a:spAutoFit/>
          </a:bodyPr>
          <a:lstStyle/>
          <a:p>
            <a:pPr algn="ctr"/>
            <a:r>
              <a:rPr lang="fr-CA" b="1" dirty="0" smtClean="0"/>
              <a:t>Volet vie démocratique</a:t>
            </a:r>
          </a:p>
          <a:p>
            <a:pPr algn="ctr"/>
            <a:endParaRPr lang="fr-CA" b="1" dirty="0" smtClean="0"/>
          </a:p>
          <a:p>
            <a:pPr algn="ctr"/>
            <a:endParaRPr lang="fr-CA" b="1" dirty="0"/>
          </a:p>
          <a:p>
            <a:pPr algn="ctr"/>
            <a:r>
              <a:rPr lang="fr-CA" dirty="0"/>
              <a:t>L</a:t>
            </a:r>
            <a:r>
              <a:rPr lang="fr-CA" dirty="0" smtClean="0"/>
              <a:t>’organisme agit conformément aux objets de sa charte</a:t>
            </a:r>
          </a:p>
          <a:p>
            <a:pPr algn="ctr"/>
            <a:endParaRPr lang="fr-CA" dirty="0" smtClean="0"/>
          </a:p>
          <a:p>
            <a:pPr algn="ctr"/>
            <a:r>
              <a:rPr lang="fr-CA" dirty="0" smtClean="0"/>
              <a:t>L’organisme tient une assemblée générale annuelle</a:t>
            </a:r>
          </a:p>
          <a:p>
            <a:pPr algn="ctr"/>
            <a:endParaRPr lang="fr-CA" dirty="0" smtClean="0"/>
          </a:p>
          <a:p>
            <a:pPr algn="ctr"/>
            <a:r>
              <a:rPr lang="fr-CA" dirty="0" smtClean="0"/>
              <a:t>L’organisme respecte ses règlements généraux</a:t>
            </a:r>
          </a:p>
          <a:p>
            <a:pPr algn="ctr"/>
            <a:endParaRPr lang="fr-CA" dirty="0" smtClean="0"/>
          </a:p>
          <a:p>
            <a:pPr algn="ctr"/>
            <a:r>
              <a:rPr lang="fr-CA" dirty="0" smtClean="0"/>
              <a:t>L’organisme tient des conseils d’administration de manière régulière</a:t>
            </a:r>
          </a:p>
          <a:p>
            <a:pPr algn="ctr"/>
            <a:endParaRPr lang="fr-CA" dirty="0"/>
          </a:p>
          <a:p>
            <a:pPr algn="ctr"/>
            <a:r>
              <a:rPr lang="fr-CA" dirty="0" smtClean="0"/>
              <a:t>Membres </a:t>
            </a:r>
            <a:r>
              <a:rPr lang="fr-CA" dirty="0" err="1" smtClean="0"/>
              <a:t>éluEs</a:t>
            </a:r>
            <a:r>
              <a:rPr lang="fr-CA" dirty="0" smtClean="0"/>
              <a:t> de manière démocratique</a:t>
            </a:r>
          </a:p>
        </p:txBody>
      </p:sp>
    </p:spTree>
    <p:extLst>
      <p:ext uri="{BB962C8B-B14F-4D97-AF65-F5344CB8AC3E}">
        <p14:creationId xmlns:p14="http://schemas.microsoft.com/office/powerpoint/2010/main" val="2513529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p:spPr>
      </p:pic>
      <p:sp>
        <p:nvSpPr>
          <p:cNvPr id="2" name="Titre 1"/>
          <p:cNvSpPr>
            <a:spLocks noGrp="1"/>
          </p:cNvSpPr>
          <p:nvPr>
            <p:ph type="title"/>
          </p:nvPr>
        </p:nvSpPr>
        <p:spPr>
          <a:xfrm>
            <a:off x="231819" y="46058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Survol des 8 critères de l’ACA</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5" name="ZoneTexte 4"/>
          <p:cNvSpPr txBox="1"/>
          <p:nvPr/>
        </p:nvSpPr>
        <p:spPr>
          <a:xfrm>
            <a:off x="716436" y="1398534"/>
            <a:ext cx="7711126" cy="2308324"/>
          </a:xfrm>
          <a:prstGeom prst="rect">
            <a:avLst/>
          </a:prstGeom>
          <a:solidFill>
            <a:schemeClr val="accent1">
              <a:lumMod val="20000"/>
              <a:lumOff val="80000"/>
            </a:schemeClr>
          </a:solidFill>
        </p:spPr>
        <p:txBody>
          <a:bodyPr wrap="square" rtlCol="0">
            <a:spAutoFit/>
          </a:bodyPr>
          <a:lstStyle/>
          <a:p>
            <a:pPr algn="ctr"/>
            <a:r>
              <a:rPr lang="fr-CA" b="1" dirty="0" smtClean="0"/>
              <a:t>4</a:t>
            </a:r>
          </a:p>
          <a:p>
            <a:pPr algn="ctr"/>
            <a:r>
              <a:rPr lang="fr-CA" b="1" dirty="0" smtClean="0"/>
              <a:t>Être libre de déterminer sa mission, ses approches, ses pratiques et ses orientations</a:t>
            </a:r>
          </a:p>
          <a:p>
            <a:pPr algn="ctr"/>
            <a:endParaRPr lang="fr-CA" dirty="0"/>
          </a:p>
          <a:p>
            <a:pPr algn="ctr"/>
            <a:endParaRPr lang="fr-CA" dirty="0" smtClean="0"/>
          </a:p>
          <a:p>
            <a:pPr algn="just"/>
            <a:r>
              <a:rPr lang="fr-CA" dirty="0"/>
              <a:t>La définition de la mission et des orientations de l’organisme résulte de la volonté des membres de l’organisme et des administrateurs qui prennent leurs décisions au sein d’instances démocratiques.</a:t>
            </a:r>
            <a:endParaRPr lang="fr-CA" dirty="0" smtClean="0"/>
          </a:p>
        </p:txBody>
      </p:sp>
      <p:sp>
        <p:nvSpPr>
          <p:cNvPr id="6" name="Flèche vers le bas 5"/>
          <p:cNvSpPr/>
          <p:nvPr/>
        </p:nvSpPr>
        <p:spPr>
          <a:xfrm>
            <a:off x="4474342" y="2284814"/>
            <a:ext cx="188536" cy="471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8"/>
          <p:cNvSpPr txBox="1"/>
          <p:nvPr/>
        </p:nvSpPr>
        <p:spPr>
          <a:xfrm>
            <a:off x="713047" y="3840502"/>
            <a:ext cx="7711126" cy="1477328"/>
          </a:xfrm>
          <a:prstGeom prst="rect">
            <a:avLst/>
          </a:prstGeom>
          <a:solidFill>
            <a:schemeClr val="accent1">
              <a:lumMod val="20000"/>
              <a:lumOff val="80000"/>
            </a:schemeClr>
          </a:solidFill>
        </p:spPr>
        <p:txBody>
          <a:bodyPr wrap="square" rtlCol="0">
            <a:spAutoFit/>
          </a:bodyPr>
          <a:lstStyle/>
          <a:p>
            <a:pPr algn="ctr"/>
            <a:r>
              <a:rPr lang="fr-CA" b="1" dirty="0"/>
              <a:t>5</a:t>
            </a:r>
            <a:endParaRPr lang="fr-CA" b="1" dirty="0" smtClean="0"/>
          </a:p>
          <a:p>
            <a:pPr algn="ctr"/>
            <a:r>
              <a:rPr lang="fr-CA" b="1" dirty="0" smtClean="0"/>
              <a:t>Avoir été constitué à l’initiative des gens de la communauté</a:t>
            </a:r>
          </a:p>
          <a:p>
            <a:pPr algn="ctr"/>
            <a:endParaRPr lang="fr-CA" dirty="0"/>
          </a:p>
          <a:p>
            <a:pPr algn="ctr"/>
            <a:endParaRPr lang="fr-CA" dirty="0" smtClean="0"/>
          </a:p>
          <a:p>
            <a:pPr algn="ctr"/>
            <a:r>
              <a:rPr lang="fr-CA" dirty="0" smtClean="0"/>
              <a:t>La </a:t>
            </a:r>
            <a:r>
              <a:rPr lang="fr-CA" dirty="0"/>
              <a:t>création de l’organisme résulte de la volonté de citoyennes ou de </a:t>
            </a:r>
            <a:r>
              <a:rPr lang="fr-CA" dirty="0" smtClean="0"/>
              <a:t>citoyens.</a:t>
            </a:r>
          </a:p>
        </p:txBody>
      </p:sp>
      <p:sp>
        <p:nvSpPr>
          <p:cNvPr id="10" name="Flèche vers le bas 9"/>
          <p:cNvSpPr/>
          <p:nvPr/>
        </p:nvSpPr>
        <p:spPr>
          <a:xfrm>
            <a:off x="4474342" y="4440666"/>
            <a:ext cx="188536" cy="471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340955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p:spPr>
      </p:pic>
      <p:sp>
        <p:nvSpPr>
          <p:cNvPr id="2" name="Titre 1"/>
          <p:cNvSpPr>
            <a:spLocks noGrp="1"/>
          </p:cNvSpPr>
          <p:nvPr>
            <p:ph type="title"/>
          </p:nvPr>
        </p:nvSpPr>
        <p:spPr>
          <a:xfrm>
            <a:off x="231819" y="46058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Survol des 8 critères de l’ACA</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5" name="ZoneTexte 4"/>
          <p:cNvSpPr txBox="1"/>
          <p:nvPr/>
        </p:nvSpPr>
        <p:spPr>
          <a:xfrm>
            <a:off x="716436" y="1398534"/>
            <a:ext cx="7711126" cy="3693319"/>
          </a:xfrm>
          <a:prstGeom prst="rect">
            <a:avLst/>
          </a:prstGeom>
          <a:solidFill>
            <a:schemeClr val="accent1">
              <a:lumMod val="20000"/>
              <a:lumOff val="80000"/>
            </a:schemeClr>
          </a:solidFill>
        </p:spPr>
        <p:txBody>
          <a:bodyPr wrap="square" rtlCol="0">
            <a:spAutoFit/>
          </a:bodyPr>
          <a:lstStyle/>
          <a:p>
            <a:pPr algn="ctr"/>
            <a:r>
              <a:rPr lang="fr-CA" b="1" dirty="0"/>
              <a:t>6</a:t>
            </a:r>
            <a:endParaRPr lang="fr-CA" b="1" dirty="0" smtClean="0"/>
          </a:p>
          <a:p>
            <a:pPr algn="ctr"/>
            <a:r>
              <a:rPr lang="fr-CA" b="1" dirty="0" smtClean="0"/>
              <a:t>Poursuivre une mission sociale propre à l’organisme qui favorise la transformation sociale</a:t>
            </a:r>
          </a:p>
          <a:p>
            <a:pPr algn="ctr"/>
            <a:endParaRPr lang="fr-CA" dirty="0"/>
          </a:p>
          <a:p>
            <a:pPr algn="ctr"/>
            <a:endParaRPr lang="fr-CA" dirty="0" smtClean="0"/>
          </a:p>
          <a:p>
            <a:pPr marL="285750" indent="-285750" algn="just">
              <a:buFont typeface="Arial" panose="020B0604020202020204" pitchFamily="34" charset="0"/>
              <a:buChar char="•"/>
            </a:pPr>
            <a:r>
              <a:rPr lang="fr-CA" dirty="0"/>
              <a:t>C’est l’organisme lui-même qui définit sa mission et ses orientations, et cela se traduit dans l’originalité et la spécificité de son action (approches d’intervention et pratiques</a:t>
            </a:r>
            <a:r>
              <a:rPr lang="fr-CA" dirty="0" smtClean="0"/>
              <a:t>).</a:t>
            </a:r>
          </a:p>
          <a:p>
            <a:pPr algn="just"/>
            <a:endParaRPr lang="fr-CA" dirty="0" smtClean="0"/>
          </a:p>
          <a:p>
            <a:pPr marL="285750" indent="-285750" algn="just">
              <a:buFont typeface="Arial" panose="020B0604020202020204" pitchFamily="34" charset="0"/>
              <a:buChar char="•"/>
            </a:pPr>
            <a:r>
              <a:rPr lang="fr-CA" dirty="0"/>
              <a:t>L’organisme vise, tant sur le plan </a:t>
            </a:r>
            <a:r>
              <a:rPr lang="fr-CA" dirty="0" smtClean="0"/>
              <a:t>collectif qu’individuel </a:t>
            </a:r>
            <a:r>
              <a:rPr lang="fr-CA" dirty="0"/>
              <a:t>:</a:t>
            </a:r>
          </a:p>
          <a:p>
            <a:pPr marL="742950" lvl="1" indent="-285750" algn="just">
              <a:buFont typeface="Wingdings" panose="05000000000000000000" pitchFamily="2" charset="2"/>
              <a:buChar char="ü"/>
            </a:pPr>
            <a:r>
              <a:rPr lang="fr-CA" dirty="0" smtClean="0"/>
              <a:t>l’appropriation </a:t>
            </a:r>
            <a:r>
              <a:rPr lang="fr-CA" dirty="0"/>
              <a:t>des situations problématiques</a:t>
            </a:r>
            <a:r>
              <a:rPr lang="fr-CA" dirty="0" smtClean="0"/>
              <a:t>;</a:t>
            </a:r>
          </a:p>
          <a:p>
            <a:pPr marL="742950" lvl="1" indent="-285750" algn="just">
              <a:buFont typeface="Wingdings" panose="05000000000000000000" pitchFamily="2" charset="2"/>
              <a:buChar char="ü"/>
            </a:pPr>
            <a:r>
              <a:rPr lang="fr-CA" dirty="0" smtClean="0"/>
              <a:t>la </a:t>
            </a:r>
            <a:r>
              <a:rPr lang="fr-CA" dirty="0"/>
              <a:t>prise ou la reprise de </a:t>
            </a:r>
            <a:r>
              <a:rPr lang="fr-CA" dirty="0" smtClean="0"/>
              <a:t>pouvoir;</a:t>
            </a:r>
          </a:p>
          <a:p>
            <a:pPr marL="742950" lvl="1" indent="-285750" algn="just">
              <a:buFont typeface="Wingdings" panose="05000000000000000000" pitchFamily="2" charset="2"/>
              <a:buChar char="ü"/>
            </a:pPr>
            <a:r>
              <a:rPr lang="fr-CA" dirty="0" smtClean="0"/>
              <a:t>la </a:t>
            </a:r>
            <a:r>
              <a:rPr lang="fr-CA" dirty="0"/>
              <a:t>prise en </a:t>
            </a:r>
            <a:r>
              <a:rPr lang="fr-CA" dirty="0" smtClean="0"/>
              <a:t>charge.</a:t>
            </a:r>
          </a:p>
        </p:txBody>
      </p:sp>
      <p:sp>
        <p:nvSpPr>
          <p:cNvPr id="6" name="Flèche vers le bas 5"/>
          <p:cNvSpPr/>
          <p:nvPr/>
        </p:nvSpPr>
        <p:spPr>
          <a:xfrm>
            <a:off x="4474342" y="2284814"/>
            <a:ext cx="188536" cy="471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456288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p:spPr>
      </p:pic>
      <p:sp>
        <p:nvSpPr>
          <p:cNvPr id="2" name="Titre 1"/>
          <p:cNvSpPr>
            <a:spLocks noGrp="1"/>
          </p:cNvSpPr>
          <p:nvPr>
            <p:ph type="title"/>
          </p:nvPr>
        </p:nvSpPr>
        <p:spPr>
          <a:xfrm>
            <a:off x="231819" y="46058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Survol des 8 critères de l’ACA</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5" name="ZoneTexte 4"/>
          <p:cNvSpPr txBox="1"/>
          <p:nvPr/>
        </p:nvSpPr>
        <p:spPr>
          <a:xfrm>
            <a:off x="716436" y="1398534"/>
            <a:ext cx="7711126" cy="3416320"/>
          </a:xfrm>
          <a:prstGeom prst="rect">
            <a:avLst/>
          </a:prstGeom>
          <a:solidFill>
            <a:schemeClr val="accent1">
              <a:lumMod val="20000"/>
              <a:lumOff val="80000"/>
            </a:schemeClr>
          </a:solidFill>
        </p:spPr>
        <p:txBody>
          <a:bodyPr wrap="square" rtlCol="0">
            <a:spAutoFit/>
          </a:bodyPr>
          <a:lstStyle/>
          <a:p>
            <a:pPr algn="ctr"/>
            <a:r>
              <a:rPr lang="fr-CA" b="1" dirty="0"/>
              <a:t>6</a:t>
            </a:r>
            <a:endParaRPr lang="fr-CA" b="1" dirty="0" smtClean="0"/>
          </a:p>
          <a:p>
            <a:pPr algn="ctr"/>
            <a:r>
              <a:rPr lang="fr-CA" b="1" dirty="0" smtClean="0"/>
              <a:t>Poursuivre une mission sociale propre à l’organisme qui favorise la transformation sociale - SUITE</a:t>
            </a:r>
          </a:p>
          <a:p>
            <a:pPr algn="ctr"/>
            <a:endParaRPr lang="fr-CA" dirty="0"/>
          </a:p>
          <a:p>
            <a:pPr algn="ctr"/>
            <a:endParaRPr lang="fr-CA" dirty="0" smtClean="0"/>
          </a:p>
          <a:p>
            <a:pPr marL="285750" indent="-285750" algn="just">
              <a:buFont typeface="Arial" panose="020B0604020202020204" pitchFamily="34" charset="0"/>
              <a:buChar char="•"/>
            </a:pPr>
            <a:r>
              <a:rPr lang="fr-CA" dirty="0"/>
              <a:t>L’organisme </a:t>
            </a:r>
            <a:r>
              <a:rPr lang="fr-CA" dirty="0" smtClean="0"/>
              <a:t>démontre qu’il </a:t>
            </a:r>
            <a:r>
              <a:rPr lang="fr-CA" dirty="0"/>
              <a:t>répond aux besoins de la </a:t>
            </a:r>
            <a:r>
              <a:rPr lang="fr-CA" dirty="0" smtClean="0"/>
              <a:t>communauté visée</a:t>
            </a:r>
            <a:r>
              <a:rPr lang="fr-CA" dirty="0"/>
              <a:t>, entre autres par sa participation à </a:t>
            </a:r>
            <a:r>
              <a:rPr lang="fr-CA" dirty="0" smtClean="0"/>
              <a:t>des luttes </a:t>
            </a:r>
            <a:r>
              <a:rPr lang="fr-CA" dirty="0"/>
              <a:t>visant des changements à </a:t>
            </a:r>
            <a:r>
              <a:rPr lang="fr-CA" dirty="0" smtClean="0"/>
              <a:t>caractère politique </a:t>
            </a:r>
            <a:r>
              <a:rPr lang="fr-CA" dirty="0"/>
              <a:t>ou conduisant à une plus grande </a:t>
            </a:r>
            <a:r>
              <a:rPr lang="fr-CA" dirty="0" smtClean="0"/>
              <a:t>justice sociale </a:t>
            </a:r>
            <a:r>
              <a:rPr lang="fr-CA" dirty="0"/>
              <a:t>et au respect des droits des </a:t>
            </a:r>
            <a:r>
              <a:rPr lang="fr-CA" dirty="0" smtClean="0"/>
              <a:t>citoyennes et </a:t>
            </a:r>
            <a:r>
              <a:rPr lang="fr-CA" dirty="0"/>
              <a:t>des </a:t>
            </a:r>
            <a:r>
              <a:rPr lang="fr-CA" dirty="0" smtClean="0"/>
              <a:t>citoyens.</a:t>
            </a:r>
          </a:p>
          <a:p>
            <a:pPr algn="just"/>
            <a:endParaRPr lang="fr-CA" dirty="0"/>
          </a:p>
          <a:p>
            <a:pPr marL="285750" indent="-285750" algn="just">
              <a:buFont typeface="Arial" panose="020B0604020202020204" pitchFamily="34" charset="0"/>
              <a:buChar char="•"/>
            </a:pPr>
            <a:r>
              <a:rPr lang="fr-CA" dirty="0"/>
              <a:t>L’organisme démontre qu’il contribue à l’amélioration des conditions </a:t>
            </a:r>
            <a:r>
              <a:rPr lang="fr-CA" dirty="0" smtClean="0"/>
              <a:t>de vie des citoyennes et des citoyens. </a:t>
            </a:r>
            <a:endParaRPr lang="fr-CA" dirty="0"/>
          </a:p>
        </p:txBody>
      </p:sp>
      <p:sp>
        <p:nvSpPr>
          <p:cNvPr id="6" name="Flèche vers le bas 5"/>
          <p:cNvSpPr/>
          <p:nvPr/>
        </p:nvSpPr>
        <p:spPr>
          <a:xfrm>
            <a:off x="4474342" y="2284814"/>
            <a:ext cx="188536" cy="471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143648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p:spPr>
      </p:pic>
      <p:sp>
        <p:nvSpPr>
          <p:cNvPr id="2" name="Titre 1"/>
          <p:cNvSpPr>
            <a:spLocks noGrp="1"/>
          </p:cNvSpPr>
          <p:nvPr>
            <p:ph type="title"/>
          </p:nvPr>
        </p:nvSpPr>
        <p:spPr>
          <a:xfrm>
            <a:off x="231819" y="46058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Survol des 8 critères de l’ACA</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5" name="ZoneTexte 4"/>
          <p:cNvSpPr txBox="1"/>
          <p:nvPr/>
        </p:nvSpPr>
        <p:spPr>
          <a:xfrm>
            <a:off x="716436" y="1398534"/>
            <a:ext cx="7711126" cy="3693319"/>
          </a:xfrm>
          <a:prstGeom prst="rect">
            <a:avLst/>
          </a:prstGeom>
          <a:solidFill>
            <a:schemeClr val="accent1">
              <a:lumMod val="20000"/>
              <a:lumOff val="80000"/>
            </a:schemeClr>
          </a:solidFill>
        </p:spPr>
        <p:txBody>
          <a:bodyPr wrap="square" rtlCol="0">
            <a:spAutoFit/>
          </a:bodyPr>
          <a:lstStyle/>
          <a:p>
            <a:pPr algn="ctr"/>
            <a:r>
              <a:rPr lang="fr-CA" b="1" dirty="0" smtClean="0"/>
              <a:t>7</a:t>
            </a:r>
          </a:p>
          <a:p>
            <a:pPr algn="ctr"/>
            <a:r>
              <a:rPr lang="fr-CA" b="1" dirty="0" smtClean="0"/>
              <a:t>Avoir des pratiques citoyennes et une approche globale</a:t>
            </a:r>
          </a:p>
          <a:p>
            <a:pPr algn="ctr"/>
            <a:endParaRPr lang="fr-CA" dirty="0"/>
          </a:p>
          <a:p>
            <a:pPr algn="ctr"/>
            <a:endParaRPr lang="fr-CA" dirty="0" smtClean="0"/>
          </a:p>
          <a:p>
            <a:pPr marL="285750" indent="-285750" algn="just">
              <a:buFont typeface="Arial" panose="020B0604020202020204" pitchFamily="34" charset="0"/>
              <a:buChar char="•"/>
            </a:pPr>
            <a:r>
              <a:rPr lang="fr-CA" dirty="0"/>
              <a:t>L’approche de l’organisme comporte une dimension collective : entre autres, l’organisme essaie de mobiliser les personnes visées autour d’enjeux </a:t>
            </a:r>
            <a:r>
              <a:rPr lang="fr-CA" dirty="0" smtClean="0"/>
              <a:t>collectifs.</a:t>
            </a:r>
          </a:p>
          <a:p>
            <a:pPr marL="285750" indent="-285750" algn="just">
              <a:buFont typeface="Arial" panose="020B0604020202020204" pitchFamily="34" charset="0"/>
              <a:buChar char="•"/>
            </a:pPr>
            <a:endParaRPr lang="fr-CA" dirty="0"/>
          </a:p>
          <a:p>
            <a:pPr marL="285750" indent="-285750" algn="just">
              <a:buFont typeface="Arial" panose="020B0604020202020204" pitchFamily="34" charset="0"/>
              <a:buChar char="•"/>
            </a:pPr>
            <a:r>
              <a:rPr lang="fr-CA" dirty="0"/>
              <a:t>L’organisme a </a:t>
            </a:r>
            <a:r>
              <a:rPr lang="fr-CA" dirty="0" smtClean="0"/>
              <a:t>des </a:t>
            </a:r>
            <a:r>
              <a:rPr lang="fr-CA" dirty="0"/>
              <a:t>approches qui font appel à l’initiative des personnes qui participent à ses </a:t>
            </a:r>
            <a:r>
              <a:rPr lang="fr-CA" dirty="0" smtClean="0"/>
              <a:t>activités.</a:t>
            </a:r>
          </a:p>
          <a:p>
            <a:pPr marL="285750" indent="-285750" algn="just">
              <a:buFont typeface="Arial" panose="020B0604020202020204" pitchFamily="34" charset="0"/>
              <a:buChar char="•"/>
            </a:pPr>
            <a:endParaRPr lang="fr-CA" dirty="0"/>
          </a:p>
          <a:p>
            <a:pPr marL="285750" indent="-285750" algn="just">
              <a:buFont typeface="Arial" panose="020B0604020202020204" pitchFamily="34" charset="0"/>
              <a:buChar char="•"/>
            </a:pPr>
            <a:r>
              <a:rPr lang="fr-CA" dirty="0" smtClean="0"/>
              <a:t>L’action de l’organisme agit sur l’ensemble des causes qui sont à la base de la situation des personnes auprès desquelles l’organisme intervient. </a:t>
            </a:r>
            <a:endParaRPr lang="fr-CA" dirty="0"/>
          </a:p>
        </p:txBody>
      </p:sp>
      <p:sp>
        <p:nvSpPr>
          <p:cNvPr id="6" name="Flèche vers le bas 5"/>
          <p:cNvSpPr/>
          <p:nvPr/>
        </p:nvSpPr>
        <p:spPr>
          <a:xfrm>
            <a:off x="4477731" y="2020654"/>
            <a:ext cx="188536" cy="471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339719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p:spPr>
      </p:pic>
      <p:sp>
        <p:nvSpPr>
          <p:cNvPr id="2" name="Titre 1"/>
          <p:cNvSpPr>
            <a:spLocks noGrp="1"/>
          </p:cNvSpPr>
          <p:nvPr>
            <p:ph type="title"/>
          </p:nvPr>
        </p:nvSpPr>
        <p:spPr>
          <a:xfrm>
            <a:off x="231819" y="46058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Survol des 8 critères de l’ACA</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5" name="ZoneTexte 4"/>
          <p:cNvSpPr txBox="1"/>
          <p:nvPr/>
        </p:nvSpPr>
        <p:spPr>
          <a:xfrm>
            <a:off x="716436" y="1398534"/>
            <a:ext cx="7711126" cy="3693319"/>
          </a:xfrm>
          <a:prstGeom prst="rect">
            <a:avLst/>
          </a:prstGeom>
          <a:solidFill>
            <a:schemeClr val="accent1">
              <a:lumMod val="20000"/>
              <a:lumOff val="80000"/>
            </a:schemeClr>
          </a:solidFill>
        </p:spPr>
        <p:txBody>
          <a:bodyPr wrap="square" rtlCol="0">
            <a:spAutoFit/>
          </a:bodyPr>
          <a:lstStyle/>
          <a:p>
            <a:pPr algn="ctr"/>
            <a:r>
              <a:rPr lang="fr-CA" b="1" dirty="0"/>
              <a:t>8</a:t>
            </a:r>
            <a:endParaRPr lang="fr-CA" b="1" dirty="0" smtClean="0"/>
          </a:p>
          <a:p>
            <a:pPr algn="ctr"/>
            <a:r>
              <a:rPr lang="fr-CA" b="1" dirty="0" smtClean="0"/>
              <a:t>Avoir un CA indépendant du réseau public</a:t>
            </a:r>
          </a:p>
          <a:p>
            <a:pPr algn="ctr"/>
            <a:endParaRPr lang="fr-CA" dirty="0"/>
          </a:p>
          <a:p>
            <a:pPr algn="ctr"/>
            <a:endParaRPr lang="fr-CA" dirty="0" smtClean="0"/>
          </a:p>
          <a:p>
            <a:pPr marL="285750" indent="-285750" algn="just">
              <a:buFont typeface="Arial" panose="020B0604020202020204" pitchFamily="34" charset="0"/>
              <a:buChar char="•"/>
            </a:pPr>
            <a:r>
              <a:rPr lang="fr-CA" dirty="0" smtClean="0"/>
              <a:t>L’organisme est libre de déterminer la composition de son CA. Celui-ci doit être élu démocratiquement et représentatif de la communauté visée.</a:t>
            </a:r>
            <a:endParaRPr lang="fr-CA" dirty="0"/>
          </a:p>
          <a:p>
            <a:pPr marL="285750" indent="-285750" algn="just">
              <a:buFont typeface="Arial" panose="020B0604020202020204" pitchFamily="34" charset="0"/>
              <a:buChar char="•"/>
            </a:pPr>
            <a:r>
              <a:rPr lang="fr-CA" dirty="0" smtClean="0"/>
              <a:t>Aucun siège ne peut être réservé pour un représentant du réseau public.</a:t>
            </a:r>
            <a:endParaRPr lang="fr-CA" dirty="0"/>
          </a:p>
          <a:p>
            <a:pPr marL="285750" indent="-285750" algn="just">
              <a:buFont typeface="Arial" panose="020B0604020202020204" pitchFamily="34" charset="0"/>
              <a:buChar char="•"/>
            </a:pPr>
            <a:r>
              <a:rPr lang="fr-CA" dirty="0" smtClean="0"/>
              <a:t>Comme le mentionne le Cadre de référence en matière d’action communautaire:</a:t>
            </a:r>
          </a:p>
          <a:p>
            <a:pPr marL="285750" indent="-285750" algn="just">
              <a:buFont typeface="Arial" panose="020B0604020202020204" pitchFamily="34" charset="0"/>
              <a:buChar char="•"/>
            </a:pPr>
            <a:endParaRPr lang="fr-CA" dirty="0" smtClean="0"/>
          </a:p>
          <a:p>
            <a:pPr algn="just"/>
            <a:r>
              <a:rPr lang="fr-CA" i="1" dirty="0"/>
              <a:t>les administrateurs d’un organisme doivent maintenir une distance avec les instances susceptibles de les soutenir; c’est une question d’autonomie et de neutralité dans les rapports avec les instances </a:t>
            </a:r>
            <a:r>
              <a:rPr lang="fr-CA" i="1" dirty="0" smtClean="0"/>
              <a:t>publiques.</a:t>
            </a:r>
            <a:endParaRPr lang="fr-CA" i="1" dirty="0"/>
          </a:p>
        </p:txBody>
      </p:sp>
      <p:sp>
        <p:nvSpPr>
          <p:cNvPr id="6" name="Flèche vers le bas 5"/>
          <p:cNvSpPr/>
          <p:nvPr/>
        </p:nvSpPr>
        <p:spPr>
          <a:xfrm>
            <a:off x="4477731" y="2020654"/>
            <a:ext cx="188536" cy="471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309738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9144000" cy="6858001"/>
          </a:xfrm>
        </p:spPr>
      </p:pic>
      <p:sp>
        <p:nvSpPr>
          <p:cNvPr id="2" name="Titre 1"/>
          <p:cNvSpPr>
            <a:spLocks noGrp="1"/>
          </p:cNvSpPr>
          <p:nvPr>
            <p:ph type="title"/>
          </p:nvPr>
        </p:nvSpPr>
        <p:spPr>
          <a:xfrm>
            <a:off x="231819" y="399245"/>
            <a:ext cx="8680361" cy="1184856"/>
          </a:xfrm>
        </p:spPr>
        <p:txBody>
          <a:bodyPr>
            <a:normAutofit fontScale="90000"/>
          </a:bodyPr>
          <a:lstStyle/>
          <a:p>
            <a:pPr algn="ctr"/>
            <a:r>
              <a:rPr lang="fr-CA" sz="3600" b="1" dirty="0" smtClean="0">
                <a:solidFill>
                  <a:srgbClr val="FFC000"/>
                </a:solidFill>
                <a:latin typeface="ITC Avant Garde Std Md" panose="020B0602020202020204" pitchFamily="34" charset="0"/>
              </a:rPr>
              <a:t>Révolutionnez </a:t>
            </a:r>
            <a:r>
              <a:rPr lang="fr-CA" sz="3600" b="1" dirty="0">
                <a:solidFill>
                  <a:srgbClr val="FFC000"/>
                </a:solidFill>
                <a:latin typeface="ITC Avant Garde Std Md" panose="020B0602020202020204" pitchFamily="34" charset="0"/>
              </a:rPr>
              <a:t>votre </a:t>
            </a:r>
            <a:r>
              <a:rPr lang="fr-CA" sz="3600" b="1" dirty="0" smtClean="0">
                <a:solidFill>
                  <a:srgbClr val="FFC000"/>
                </a:solidFill>
                <a:latin typeface="ITC Avant Garde Std Md" panose="020B0602020202020204" pitchFamily="34" charset="0"/>
              </a:rPr>
              <a:t>rapport d’activités!</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6" name="ZoneTexte 5"/>
          <p:cNvSpPr txBox="1"/>
          <p:nvPr/>
        </p:nvSpPr>
        <p:spPr>
          <a:xfrm>
            <a:off x="528034" y="991673"/>
            <a:ext cx="8281115" cy="3970318"/>
          </a:xfrm>
          <a:prstGeom prst="rect">
            <a:avLst/>
          </a:prstGeom>
          <a:noFill/>
        </p:spPr>
        <p:txBody>
          <a:bodyPr wrap="square" rtlCol="0">
            <a:spAutoFit/>
          </a:bodyPr>
          <a:lstStyle/>
          <a:p>
            <a:r>
              <a:rPr lang="fr-CA" dirty="0" smtClean="0"/>
              <a:t>Plan du webinaire</a:t>
            </a:r>
          </a:p>
          <a:p>
            <a:endParaRPr lang="fr-CA" dirty="0"/>
          </a:p>
          <a:p>
            <a:pPr marL="285750" indent="-285750">
              <a:lnSpc>
                <a:spcPct val="150000"/>
              </a:lnSpc>
              <a:buFont typeface="Arial" panose="020B0604020202020204" pitchFamily="34" charset="0"/>
              <a:buChar char="•"/>
            </a:pPr>
            <a:r>
              <a:rPr lang="fr-CA" dirty="0" smtClean="0"/>
              <a:t>Présentation de la formatrice</a:t>
            </a:r>
          </a:p>
          <a:p>
            <a:pPr marL="285750" indent="-285750">
              <a:lnSpc>
                <a:spcPct val="150000"/>
              </a:lnSpc>
              <a:buFont typeface="Arial" panose="020B0604020202020204" pitchFamily="34" charset="0"/>
              <a:buChar char="•"/>
            </a:pPr>
            <a:r>
              <a:rPr lang="fr-CA" dirty="0" smtClean="0"/>
              <a:t>Vos défis face au rapport d’activités</a:t>
            </a:r>
          </a:p>
          <a:p>
            <a:pPr marL="285750" indent="-285750">
              <a:lnSpc>
                <a:spcPct val="150000"/>
              </a:lnSpc>
              <a:buFont typeface="Arial" panose="020B0604020202020204" pitchFamily="34" charset="0"/>
              <a:buChar char="•"/>
            </a:pPr>
            <a:r>
              <a:rPr lang="fr-CA" dirty="0" smtClean="0"/>
              <a:t>Les objectifs du Webinaire</a:t>
            </a:r>
          </a:p>
          <a:p>
            <a:pPr marL="285750" indent="-285750">
              <a:lnSpc>
                <a:spcPct val="150000"/>
              </a:lnSpc>
              <a:buFont typeface="Arial" panose="020B0604020202020204" pitchFamily="34" charset="0"/>
              <a:buChar char="•"/>
            </a:pPr>
            <a:r>
              <a:rPr lang="fr-CA" dirty="0" smtClean="0"/>
              <a:t>Reddition de comptes vs rapport d’activités</a:t>
            </a:r>
          </a:p>
          <a:p>
            <a:pPr marL="285750" indent="-285750">
              <a:lnSpc>
                <a:spcPct val="150000"/>
              </a:lnSpc>
              <a:buFont typeface="Arial" panose="020B0604020202020204" pitchFamily="34" charset="0"/>
              <a:buChar char="•"/>
            </a:pPr>
            <a:r>
              <a:rPr lang="fr-CA" dirty="0" smtClean="0"/>
              <a:t>Le rapport d’activités comme outil pour promouvoir et défendre l’ACA</a:t>
            </a:r>
          </a:p>
          <a:p>
            <a:pPr marL="285750" indent="-285750">
              <a:lnSpc>
                <a:spcPct val="150000"/>
              </a:lnSpc>
              <a:buFont typeface="Arial" panose="020B0604020202020204" pitchFamily="34" charset="0"/>
              <a:buChar char="•"/>
            </a:pPr>
            <a:r>
              <a:rPr lang="fr-CA" dirty="0" smtClean="0"/>
              <a:t>Des idées pratiques pour révolutionner votre rapport d’activités</a:t>
            </a:r>
          </a:p>
          <a:p>
            <a:pPr marL="285750" indent="-285750">
              <a:lnSpc>
                <a:spcPct val="150000"/>
              </a:lnSpc>
              <a:buFont typeface="Arial" panose="020B0604020202020204" pitchFamily="34" charset="0"/>
              <a:buChar char="•"/>
            </a:pPr>
            <a:r>
              <a:rPr lang="fr-CA" dirty="0" smtClean="0"/>
              <a:t>Conclusion</a:t>
            </a:r>
          </a:p>
          <a:p>
            <a:pPr marL="285750" indent="-285750">
              <a:lnSpc>
                <a:spcPct val="150000"/>
              </a:lnSpc>
              <a:buFont typeface="Arial" panose="020B0604020202020204" pitchFamily="34" charset="0"/>
              <a:buChar char="•"/>
            </a:pPr>
            <a:r>
              <a:rPr lang="fr-CA" dirty="0" smtClean="0"/>
              <a:t>Questions</a:t>
            </a:r>
            <a:endParaRPr lang="fr-CA" dirty="0"/>
          </a:p>
        </p:txBody>
      </p:sp>
    </p:spTree>
    <p:extLst>
      <p:ext uri="{BB962C8B-B14F-4D97-AF65-F5344CB8AC3E}">
        <p14:creationId xmlns:p14="http://schemas.microsoft.com/office/powerpoint/2010/main" val="2683913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2081"/>
            <a:ext cx="9144000" cy="6858001"/>
          </a:xfrm>
        </p:spPr>
      </p:pic>
      <p:sp>
        <p:nvSpPr>
          <p:cNvPr id="2" name="Titre 1"/>
          <p:cNvSpPr>
            <a:spLocks noGrp="1"/>
          </p:cNvSpPr>
          <p:nvPr>
            <p:ph type="title"/>
          </p:nvPr>
        </p:nvSpPr>
        <p:spPr>
          <a:xfrm>
            <a:off x="231819" y="46058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Sondage rapide!</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7" name="ZoneTexte 6"/>
          <p:cNvSpPr txBox="1"/>
          <p:nvPr/>
        </p:nvSpPr>
        <p:spPr>
          <a:xfrm>
            <a:off x="980388" y="1404594"/>
            <a:ext cx="7560297" cy="646331"/>
          </a:xfrm>
          <a:prstGeom prst="rect">
            <a:avLst/>
          </a:prstGeom>
          <a:solidFill>
            <a:schemeClr val="accent1">
              <a:lumMod val="20000"/>
              <a:lumOff val="80000"/>
            </a:schemeClr>
          </a:solidFill>
        </p:spPr>
        <p:txBody>
          <a:bodyPr wrap="square" rtlCol="0">
            <a:spAutoFit/>
          </a:bodyPr>
          <a:lstStyle/>
          <a:p>
            <a:r>
              <a:rPr lang="fr-CA" dirty="0" smtClean="0"/>
              <a:t>Utilisez les estampes pour identifier quel critère vous semble le plus difficile à illustrer dans votre rapport d’activités.</a:t>
            </a:r>
            <a:endParaRPr lang="fr-CA" dirty="0"/>
          </a:p>
        </p:txBody>
      </p:sp>
      <p:sp>
        <p:nvSpPr>
          <p:cNvPr id="3" name="ZoneTexte 2"/>
          <p:cNvSpPr txBox="1"/>
          <p:nvPr/>
        </p:nvSpPr>
        <p:spPr>
          <a:xfrm>
            <a:off x="980388" y="2407920"/>
            <a:ext cx="7249212" cy="2308324"/>
          </a:xfrm>
          <a:prstGeom prst="rect">
            <a:avLst/>
          </a:prstGeom>
          <a:noFill/>
        </p:spPr>
        <p:txBody>
          <a:bodyPr wrap="square" rtlCol="0">
            <a:spAutoFit/>
          </a:bodyPr>
          <a:lstStyle/>
          <a:p>
            <a:pPr marL="285750" indent="-285750">
              <a:buFont typeface="Wingdings" panose="05000000000000000000" pitchFamily="2" charset="2"/>
              <a:buChar char="§"/>
            </a:pPr>
            <a:r>
              <a:rPr lang="fr-CA" dirty="0"/>
              <a:t>Avoir des pratiques citoyennes et approche </a:t>
            </a:r>
            <a:r>
              <a:rPr lang="fr-CA" dirty="0" smtClean="0"/>
              <a:t>globale</a:t>
            </a:r>
          </a:p>
          <a:p>
            <a:pPr marL="285750" indent="-285750">
              <a:buFont typeface="Wingdings" panose="05000000000000000000" pitchFamily="2" charset="2"/>
              <a:buChar char="§"/>
            </a:pPr>
            <a:endParaRPr lang="fr-CA" dirty="0"/>
          </a:p>
          <a:p>
            <a:pPr marL="285750" indent="-285750">
              <a:buFont typeface="Wingdings" panose="05000000000000000000" pitchFamily="2" charset="2"/>
              <a:buChar char="§"/>
            </a:pPr>
            <a:r>
              <a:rPr lang="fr-CA" dirty="0" smtClean="0"/>
              <a:t>Entretenir une vie associative et démocratique</a:t>
            </a:r>
          </a:p>
          <a:p>
            <a:pPr marL="285750" indent="-285750">
              <a:buFont typeface="Wingdings" panose="05000000000000000000" pitchFamily="2" charset="2"/>
              <a:buChar char="§"/>
            </a:pPr>
            <a:endParaRPr lang="fr-CA" dirty="0"/>
          </a:p>
          <a:p>
            <a:pPr marL="285750" indent="-285750">
              <a:buFont typeface="Wingdings" panose="05000000000000000000" pitchFamily="2" charset="2"/>
              <a:buChar char="§"/>
            </a:pPr>
            <a:r>
              <a:rPr lang="fr-CA" dirty="0" smtClean="0"/>
              <a:t>Poursuivre une mission sociale qui favorise la transformation sociale</a:t>
            </a:r>
          </a:p>
          <a:p>
            <a:pPr marL="285750" indent="-285750">
              <a:buFont typeface="Wingdings" panose="05000000000000000000" pitchFamily="2" charset="2"/>
              <a:buChar char="§"/>
            </a:pPr>
            <a:endParaRPr lang="fr-CA" dirty="0"/>
          </a:p>
          <a:p>
            <a:pPr marL="285750" indent="-285750">
              <a:buFont typeface="Wingdings" panose="05000000000000000000" pitchFamily="2" charset="2"/>
              <a:buChar char="§"/>
            </a:pPr>
            <a:r>
              <a:rPr lang="fr-CA" dirty="0" smtClean="0"/>
              <a:t>Être </a:t>
            </a:r>
            <a:r>
              <a:rPr lang="fr-CA" dirty="0"/>
              <a:t>enraciné dans la communauté</a:t>
            </a:r>
          </a:p>
          <a:p>
            <a:endParaRPr lang="fr-CA" dirty="0" smtClean="0"/>
          </a:p>
        </p:txBody>
      </p:sp>
    </p:spTree>
    <p:extLst>
      <p:ext uri="{BB962C8B-B14F-4D97-AF65-F5344CB8AC3E}">
        <p14:creationId xmlns:p14="http://schemas.microsoft.com/office/powerpoint/2010/main" val="751567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28321"/>
            <a:ext cx="9144000" cy="6858001"/>
          </a:xfrm>
        </p:spPr>
      </p:pic>
      <p:sp>
        <p:nvSpPr>
          <p:cNvPr id="2" name="Titre 1"/>
          <p:cNvSpPr>
            <a:spLocks noGrp="1"/>
          </p:cNvSpPr>
          <p:nvPr>
            <p:ph type="title"/>
          </p:nvPr>
        </p:nvSpPr>
        <p:spPr>
          <a:xfrm>
            <a:off x="231819" y="46058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Quand les critères d’ACA sont liés à des approches</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6" name="ZoneTexte 5"/>
          <p:cNvSpPr txBox="1"/>
          <p:nvPr/>
        </p:nvSpPr>
        <p:spPr>
          <a:xfrm>
            <a:off x="843280" y="1645444"/>
            <a:ext cx="7691120" cy="923330"/>
          </a:xfrm>
          <a:prstGeom prst="rect">
            <a:avLst/>
          </a:prstGeom>
          <a:noFill/>
        </p:spPr>
        <p:txBody>
          <a:bodyPr wrap="square" rtlCol="0">
            <a:spAutoFit/>
          </a:bodyPr>
          <a:lstStyle/>
          <a:p>
            <a:r>
              <a:rPr lang="fr-CA" dirty="0" smtClean="0"/>
              <a:t>La transformation sociale, les pratiques citoyennes et l’approche globale ne sont pas des finalités, ce sont des processus. Ces processus se vivent par le biais de différentes approches que vous utilisez quotidiennement. Pensons à:</a:t>
            </a:r>
          </a:p>
        </p:txBody>
      </p:sp>
      <p:sp>
        <p:nvSpPr>
          <p:cNvPr id="8" name="ZoneTexte 7"/>
          <p:cNvSpPr txBox="1"/>
          <p:nvPr/>
        </p:nvSpPr>
        <p:spPr>
          <a:xfrm>
            <a:off x="3434079" y="2830300"/>
            <a:ext cx="2275840" cy="369332"/>
          </a:xfrm>
          <a:prstGeom prst="rect">
            <a:avLst/>
          </a:prstGeom>
          <a:noFill/>
        </p:spPr>
        <p:txBody>
          <a:bodyPr wrap="square" rtlCol="0">
            <a:spAutoFit/>
          </a:bodyPr>
          <a:lstStyle/>
          <a:p>
            <a:r>
              <a:rPr lang="fr-CA" dirty="0" smtClean="0"/>
              <a:t>L’éducation populaire</a:t>
            </a:r>
            <a:endParaRPr lang="fr-CA" dirty="0"/>
          </a:p>
        </p:txBody>
      </p:sp>
      <p:sp>
        <p:nvSpPr>
          <p:cNvPr id="9" name="ZoneTexte 8"/>
          <p:cNvSpPr txBox="1"/>
          <p:nvPr/>
        </p:nvSpPr>
        <p:spPr>
          <a:xfrm>
            <a:off x="3769359" y="3461158"/>
            <a:ext cx="2275840" cy="369332"/>
          </a:xfrm>
          <a:prstGeom prst="rect">
            <a:avLst/>
          </a:prstGeom>
          <a:noFill/>
        </p:spPr>
        <p:txBody>
          <a:bodyPr wrap="square" rtlCol="0">
            <a:spAutoFit/>
          </a:bodyPr>
          <a:lstStyle/>
          <a:p>
            <a:r>
              <a:rPr lang="fr-CA" dirty="0" smtClean="0"/>
              <a:t> La prévention</a:t>
            </a:r>
            <a:endParaRPr lang="fr-CA" dirty="0"/>
          </a:p>
        </p:txBody>
      </p:sp>
      <p:sp>
        <p:nvSpPr>
          <p:cNvPr id="10" name="ZoneTexte 9"/>
          <p:cNvSpPr txBox="1"/>
          <p:nvPr/>
        </p:nvSpPr>
        <p:spPr>
          <a:xfrm>
            <a:off x="3088639" y="4099712"/>
            <a:ext cx="3200401" cy="369332"/>
          </a:xfrm>
          <a:prstGeom prst="rect">
            <a:avLst/>
          </a:prstGeom>
          <a:noFill/>
        </p:spPr>
        <p:txBody>
          <a:bodyPr wrap="square" rtlCol="0">
            <a:spAutoFit/>
          </a:bodyPr>
          <a:lstStyle/>
          <a:p>
            <a:r>
              <a:rPr lang="fr-CA" dirty="0" smtClean="0"/>
              <a:t>La défense collective des droits</a:t>
            </a:r>
            <a:endParaRPr lang="fr-CA" dirty="0"/>
          </a:p>
        </p:txBody>
      </p:sp>
    </p:spTree>
    <p:extLst>
      <p:ext uri="{BB962C8B-B14F-4D97-AF65-F5344CB8AC3E}">
        <p14:creationId xmlns:p14="http://schemas.microsoft.com/office/powerpoint/2010/main" val="2162510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1121"/>
            <a:ext cx="9144000" cy="6858001"/>
          </a:xfrm>
        </p:spPr>
      </p:pic>
      <p:sp>
        <p:nvSpPr>
          <p:cNvPr id="2" name="Titre 1"/>
          <p:cNvSpPr>
            <a:spLocks noGrp="1"/>
          </p:cNvSpPr>
          <p:nvPr>
            <p:ph type="title"/>
          </p:nvPr>
        </p:nvSpPr>
        <p:spPr>
          <a:xfrm>
            <a:off x="231819" y="46058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6" name="ZoneTexte 5"/>
          <p:cNvSpPr txBox="1"/>
          <p:nvPr/>
        </p:nvSpPr>
        <p:spPr>
          <a:xfrm>
            <a:off x="846070" y="737274"/>
            <a:ext cx="7691120" cy="2031325"/>
          </a:xfrm>
          <a:prstGeom prst="rect">
            <a:avLst/>
          </a:prstGeom>
          <a:solidFill>
            <a:schemeClr val="accent1">
              <a:lumMod val="20000"/>
              <a:lumOff val="80000"/>
            </a:schemeClr>
          </a:solidFill>
        </p:spPr>
        <p:txBody>
          <a:bodyPr wrap="square" rtlCol="0">
            <a:spAutoFit/>
          </a:bodyPr>
          <a:lstStyle/>
          <a:p>
            <a:r>
              <a:rPr lang="fr-CA" b="1" dirty="0" smtClean="0"/>
              <a:t>L’éducation populaire </a:t>
            </a:r>
            <a:r>
              <a:rPr lang="fr-CA" dirty="0" smtClean="0"/>
              <a:t>est une approche incontournable de ce qui définit l’ACA. Elle vise à :</a:t>
            </a:r>
          </a:p>
          <a:p>
            <a:endParaRPr lang="fr-CA" dirty="0"/>
          </a:p>
          <a:p>
            <a:pPr marL="285750" indent="-285750">
              <a:buFont typeface="Arial" panose="020B0604020202020204" pitchFamily="34" charset="0"/>
              <a:buChar char="•"/>
            </a:pPr>
            <a:r>
              <a:rPr lang="fr-CA" dirty="0" smtClean="0"/>
              <a:t>Mettre à contribution les expériences et compétences de chacun.</a:t>
            </a:r>
          </a:p>
          <a:p>
            <a:pPr marL="285750" indent="-285750">
              <a:buFont typeface="Arial" panose="020B0604020202020204" pitchFamily="34" charset="0"/>
              <a:buChar char="•"/>
            </a:pPr>
            <a:r>
              <a:rPr lang="fr-CA" dirty="0" smtClean="0"/>
              <a:t>Favoriser un éveil critique aux causes des problématiques sociales.</a:t>
            </a:r>
          </a:p>
          <a:p>
            <a:pPr marL="285750" indent="-285750">
              <a:buFont typeface="Arial" panose="020B0604020202020204" pitchFamily="34" charset="0"/>
              <a:buChar char="•"/>
            </a:pPr>
            <a:r>
              <a:rPr lang="fr-CA" dirty="0" smtClean="0"/>
              <a:t>Agir ensemble dans le but de faire changer les choses.</a:t>
            </a:r>
          </a:p>
          <a:p>
            <a:pPr marL="285750" indent="-285750">
              <a:buFont typeface="Arial" panose="020B0604020202020204" pitchFamily="34" charset="0"/>
              <a:buChar char="•"/>
            </a:pPr>
            <a:r>
              <a:rPr lang="fr-CA" dirty="0" smtClean="0"/>
              <a:t>Permettre aux individus de reprendre du pouvoir sur leur vie.</a:t>
            </a:r>
          </a:p>
        </p:txBody>
      </p:sp>
      <p:sp>
        <p:nvSpPr>
          <p:cNvPr id="11" name="ZoneTexte 10"/>
          <p:cNvSpPr txBox="1"/>
          <p:nvPr/>
        </p:nvSpPr>
        <p:spPr>
          <a:xfrm>
            <a:off x="846070" y="3196060"/>
            <a:ext cx="7691120" cy="1754326"/>
          </a:xfrm>
          <a:prstGeom prst="rect">
            <a:avLst/>
          </a:prstGeom>
          <a:solidFill>
            <a:schemeClr val="accent1">
              <a:lumMod val="20000"/>
              <a:lumOff val="80000"/>
            </a:schemeClr>
          </a:solidFill>
        </p:spPr>
        <p:txBody>
          <a:bodyPr wrap="square" rtlCol="0">
            <a:spAutoFit/>
          </a:bodyPr>
          <a:lstStyle/>
          <a:p>
            <a:r>
              <a:rPr lang="fr-CA" b="1" dirty="0" smtClean="0"/>
              <a:t>La prévention </a:t>
            </a:r>
            <a:r>
              <a:rPr lang="fr-CA" dirty="0" smtClean="0"/>
              <a:t>fait partie des pratiques qui donnent à l’ACA son caractère unique.</a:t>
            </a:r>
          </a:p>
          <a:p>
            <a:r>
              <a:rPr lang="fr-CA" dirty="0" smtClean="0"/>
              <a:t>Pourtant peu d’organismes ont spontanément le réflexe de dire qu’ils en font. </a:t>
            </a:r>
          </a:p>
          <a:p>
            <a:endParaRPr lang="fr-CA" dirty="0"/>
          </a:p>
          <a:p>
            <a:r>
              <a:rPr lang="fr-CA" dirty="0" smtClean="0"/>
              <a:t>Dans le communautaire la prévention réfère à:</a:t>
            </a:r>
          </a:p>
          <a:p>
            <a:pPr marL="285750" indent="-285750">
              <a:buFont typeface="Arial" panose="020B0604020202020204" pitchFamily="34" charset="0"/>
              <a:buChar char="•"/>
            </a:pPr>
            <a:r>
              <a:rPr lang="fr-CA" dirty="0" smtClean="0"/>
              <a:t>L’intégration sociale, le renforcement du potentiel des individus, la solidarisation des collectivités, l’amélioration de la qualité de vie. </a:t>
            </a:r>
            <a:endParaRPr lang="fr-CA" dirty="0"/>
          </a:p>
        </p:txBody>
      </p:sp>
    </p:spTree>
    <p:extLst>
      <p:ext uri="{BB962C8B-B14F-4D97-AF65-F5344CB8AC3E}">
        <p14:creationId xmlns:p14="http://schemas.microsoft.com/office/powerpoint/2010/main" val="1340423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9144000" cy="6858001"/>
          </a:xfrm>
        </p:spPr>
      </p:pic>
      <p:sp>
        <p:nvSpPr>
          <p:cNvPr id="2" name="Titre 1"/>
          <p:cNvSpPr>
            <a:spLocks noGrp="1"/>
          </p:cNvSpPr>
          <p:nvPr>
            <p:ph type="title"/>
          </p:nvPr>
        </p:nvSpPr>
        <p:spPr>
          <a:xfrm>
            <a:off x="231819" y="46058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6" name="ZoneTexte 5"/>
          <p:cNvSpPr txBox="1"/>
          <p:nvPr/>
        </p:nvSpPr>
        <p:spPr>
          <a:xfrm>
            <a:off x="846070" y="1018130"/>
            <a:ext cx="7691120" cy="1754326"/>
          </a:xfrm>
          <a:prstGeom prst="rect">
            <a:avLst/>
          </a:prstGeom>
          <a:solidFill>
            <a:schemeClr val="accent1">
              <a:lumMod val="20000"/>
              <a:lumOff val="80000"/>
            </a:schemeClr>
          </a:solidFill>
        </p:spPr>
        <p:txBody>
          <a:bodyPr wrap="square" rtlCol="0">
            <a:spAutoFit/>
          </a:bodyPr>
          <a:lstStyle/>
          <a:p>
            <a:r>
              <a:rPr lang="fr-CA" b="1" dirty="0" smtClean="0"/>
              <a:t>La défense collective des droits </a:t>
            </a:r>
            <a:r>
              <a:rPr lang="fr-CA" dirty="0" smtClean="0"/>
              <a:t>est intimement liée au concept de transformation sociale, le coeur de l’ACA. Elle se caractérise par:</a:t>
            </a:r>
          </a:p>
          <a:p>
            <a:endParaRPr lang="fr-CA" dirty="0"/>
          </a:p>
          <a:p>
            <a:pPr marL="285750" indent="-285750">
              <a:buFont typeface="Arial" panose="020B0604020202020204" pitchFamily="34" charset="0"/>
              <a:buChar char="•"/>
            </a:pPr>
            <a:r>
              <a:rPr lang="fr-CA" dirty="0" smtClean="0"/>
              <a:t>Une action politique non partisane</a:t>
            </a:r>
          </a:p>
          <a:p>
            <a:pPr marL="285750" indent="-285750">
              <a:buFont typeface="Arial" panose="020B0604020202020204" pitchFamily="34" charset="0"/>
              <a:buChar char="•"/>
            </a:pPr>
            <a:r>
              <a:rPr lang="fr-CA" dirty="0" smtClean="0"/>
              <a:t>La représentation des personnes auprès des différentes instances</a:t>
            </a:r>
          </a:p>
          <a:p>
            <a:pPr marL="285750" indent="-285750">
              <a:buFont typeface="Arial" panose="020B0604020202020204" pitchFamily="34" charset="0"/>
              <a:buChar char="•"/>
            </a:pPr>
            <a:r>
              <a:rPr lang="fr-CA" dirty="0" smtClean="0"/>
              <a:t>La mobilisation sociale</a:t>
            </a:r>
          </a:p>
        </p:txBody>
      </p:sp>
      <p:sp>
        <p:nvSpPr>
          <p:cNvPr id="5" name="ZoneTexte 4"/>
          <p:cNvSpPr txBox="1"/>
          <p:nvPr/>
        </p:nvSpPr>
        <p:spPr>
          <a:xfrm>
            <a:off x="846070" y="2959060"/>
            <a:ext cx="7691120" cy="2585323"/>
          </a:xfrm>
          <a:prstGeom prst="rect">
            <a:avLst/>
          </a:prstGeom>
          <a:noFill/>
        </p:spPr>
        <p:txBody>
          <a:bodyPr wrap="square" rtlCol="0">
            <a:spAutoFit/>
          </a:bodyPr>
          <a:lstStyle/>
          <a:p>
            <a:r>
              <a:rPr lang="fr-CA" b="1" dirty="0" smtClean="0"/>
              <a:t>EN BREF…</a:t>
            </a:r>
            <a:r>
              <a:rPr lang="fr-CA" dirty="0" smtClean="0"/>
              <a:t> l’action des organismes communautaires autonomes est bien différente de celle du réseau public. À nous de démontrer comment les OCA:</a:t>
            </a:r>
          </a:p>
          <a:p>
            <a:endParaRPr lang="fr-CA" b="1" dirty="0"/>
          </a:p>
          <a:p>
            <a:pPr marL="285750" indent="-285750">
              <a:buFont typeface="Arial" panose="020B0604020202020204" pitchFamily="34" charset="0"/>
              <a:buChar char="•"/>
            </a:pPr>
            <a:r>
              <a:rPr lang="fr-CA" dirty="0" smtClean="0"/>
              <a:t>Font avec les personnes</a:t>
            </a:r>
          </a:p>
          <a:p>
            <a:pPr marL="285750" indent="-285750">
              <a:buFont typeface="Arial" panose="020B0604020202020204" pitchFamily="34" charset="0"/>
              <a:buChar char="•"/>
            </a:pPr>
            <a:r>
              <a:rPr lang="fr-CA" dirty="0" smtClean="0"/>
              <a:t>Vont au-delà de la simple prestation de services</a:t>
            </a:r>
          </a:p>
          <a:p>
            <a:pPr marL="285750" indent="-285750">
              <a:buFont typeface="Arial" panose="020B0604020202020204" pitchFamily="34" charset="0"/>
              <a:buChar char="•"/>
            </a:pPr>
            <a:r>
              <a:rPr lang="fr-CA" dirty="0" smtClean="0"/>
              <a:t>Travaillent dans une perspective de réappropriation individuelle et collective du pouvoir des personnes sur leur vie</a:t>
            </a:r>
          </a:p>
          <a:p>
            <a:pPr marL="285750" indent="-285750">
              <a:buFont typeface="Arial" panose="020B0604020202020204" pitchFamily="34" charset="0"/>
              <a:buChar char="•"/>
            </a:pPr>
            <a:r>
              <a:rPr lang="fr-CA" dirty="0" smtClean="0"/>
              <a:t>Identifient des solutions adaptées aux causes des problématiques</a:t>
            </a:r>
          </a:p>
          <a:p>
            <a:pPr marL="285750" indent="-285750">
              <a:buFont typeface="Arial" panose="020B0604020202020204" pitchFamily="34" charset="0"/>
              <a:buChar char="•"/>
            </a:pPr>
            <a:endParaRPr lang="fr-CA" dirty="0"/>
          </a:p>
        </p:txBody>
      </p:sp>
    </p:spTree>
    <p:extLst>
      <p:ext uri="{BB962C8B-B14F-4D97-AF65-F5344CB8AC3E}">
        <p14:creationId xmlns:p14="http://schemas.microsoft.com/office/powerpoint/2010/main" val="288863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28321"/>
            <a:ext cx="9144000" cy="6858001"/>
          </a:xfrm>
        </p:spPr>
      </p:pic>
      <p:sp>
        <p:nvSpPr>
          <p:cNvPr id="2" name="Titre 1"/>
          <p:cNvSpPr>
            <a:spLocks noGrp="1"/>
          </p:cNvSpPr>
          <p:nvPr>
            <p:ph type="title"/>
          </p:nvPr>
        </p:nvSpPr>
        <p:spPr>
          <a:xfrm>
            <a:off x="231819" y="460588"/>
            <a:ext cx="8680361" cy="1032932"/>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Sondage rapide</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11" name="ZoneTexte 10"/>
          <p:cNvSpPr txBox="1"/>
          <p:nvPr/>
        </p:nvSpPr>
        <p:spPr>
          <a:xfrm>
            <a:off x="1000759" y="1432560"/>
            <a:ext cx="7142480" cy="646331"/>
          </a:xfrm>
          <a:prstGeom prst="rect">
            <a:avLst/>
          </a:prstGeom>
          <a:noFill/>
        </p:spPr>
        <p:txBody>
          <a:bodyPr wrap="square" rtlCol="0">
            <a:spAutoFit/>
          </a:bodyPr>
          <a:lstStyle/>
          <a:p>
            <a:r>
              <a:rPr lang="fr-CA" dirty="0"/>
              <a:t>Utilisez les estampes pour </a:t>
            </a:r>
            <a:r>
              <a:rPr lang="fr-CA" dirty="0" smtClean="0"/>
              <a:t>dire si vous démontrez bien, dans votre rapport d’activités, les approches dont nous venons de parler.</a:t>
            </a:r>
            <a:endParaRPr lang="fr-CA" dirty="0"/>
          </a:p>
        </p:txBody>
      </p:sp>
      <p:cxnSp>
        <p:nvCxnSpPr>
          <p:cNvPr id="13" name="Connecteur droit 12"/>
          <p:cNvCxnSpPr/>
          <p:nvPr/>
        </p:nvCxnSpPr>
        <p:spPr>
          <a:xfrm>
            <a:off x="4470400" y="2245360"/>
            <a:ext cx="20320" cy="3362960"/>
          </a:xfrm>
          <a:prstGeom prst="line">
            <a:avLst/>
          </a:prstGeom>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778000" y="2346960"/>
            <a:ext cx="1869440" cy="369332"/>
          </a:xfrm>
          <a:prstGeom prst="rect">
            <a:avLst/>
          </a:prstGeom>
          <a:noFill/>
        </p:spPr>
        <p:txBody>
          <a:bodyPr wrap="square" rtlCol="0">
            <a:spAutoFit/>
          </a:bodyPr>
          <a:lstStyle/>
          <a:p>
            <a:pPr algn="ctr"/>
            <a:r>
              <a:rPr lang="fr-CA" b="1" dirty="0" smtClean="0"/>
              <a:t>OUI</a:t>
            </a:r>
            <a:endParaRPr lang="fr-CA" b="1" dirty="0"/>
          </a:p>
        </p:txBody>
      </p:sp>
      <p:sp>
        <p:nvSpPr>
          <p:cNvPr id="16" name="ZoneTexte 15"/>
          <p:cNvSpPr txBox="1"/>
          <p:nvPr/>
        </p:nvSpPr>
        <p:spPr>
          <a:xfrm>
            <a:off x="5527040" y="2346960"/>
            <a:ext cx="1991360" cy="369332"/>
          </a:xfrm>
          <a:prstGeom prst="rect">
            <a:avLst/>
          </a:prstGeom>
          <a:noFill/>
        </p:spPr>
        <p:txBody>
          <a:bodyPr wrap="square" rtlCol="0">
            <a:spAutoFit/>
          </a:bodyPr>
          <a:lstStyle/>
          <a:p>
            <a:pPr algn="ctr"/>
            <a:r>
              <a:rPr lang="fr-CA" b="1" dirty="0" smtClean="0"/>
              <a:t>NON</a:t>
            </a:r>
            <a:endParaRPr lang="fr-CA" b="1" dirty="0"/>
          </a:p>
        </p:txBody>
      </p:sp>
    </p:spTree>
    <p:extLst>
      <p:ext uri="{BB962C8B-B14F-4D97-AF65-F5344CB8AC3E}">
        <p14:creationId xmlns:p14="http://schemas.microsoft.com/office/powerpoint/2010/main" val="783283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p:spPr>
      </p:pic>
      <p:sp>
        <p:nvSpPr>
          <p:cNvPr id="2" name="Titre 1"/>
          <p:cNvSpPr>
            <a:spLocks noGrp="1"/>
          </p:cNvSpPr>
          <p:nvPr>
            <p:ph type="title"/>
          </p:nvPr>
        </p:nvSpPr>
        <p:spPr>
          <a:xfrm>
            <a:off x="160020" y="460588"/>
            <a:ext cx="8862059"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Comment allez au-delà des énumérations et des listes d’activités?</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ZoneTexte 2"/>
          <p:cNvSpPr txBox="1"/>
          <p:nvPr/>
        </p:nvSpPr>
        <p:spPr>
          <a:xfrm>
            <a:off x="1808480" y="2341145"/>
            <a:ext cx="5323840" cy="1077218"/>
          </a:xfrm>
          <a:prstGeom prst="rect">
            <a:avLst/>
          </a:prstGeom>
          <a:noFill/>
        </p:spPr>
        <p:txBody>
          <a:bodyPr wrap="square" rtlCol="0">
            <a:spAutoFit/>
          </a:bodyPr>
          <a:lstStyle/>
          <a:p>
            <a:pPr algn="ctr"/>
            <a:r>
              <a:rPr lang="fr-CA" sz="3200" dirty="0" smtClean="0"/>
              <a:t>Outil pour analyser l’impact des activités </a:t>
            </a:r>
            <a:endParaRPr lang="fr-CA" sz="3200" dirty="0"/>
          </a:p>
        </p:txBody>
      </p:sp>
    </p:spTree>
    <p:extLst>
      <p:ext uri="{BB962C8B-B14F-4D97-AF65-F5344CB8AC3E}">
        <p14:creationId xmlns:p14="http://schemas.microsoft.com/office/powerpoint/2010/main" val="1252064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p:spPr>
      </p:pic>
      <p:sp>
        <p:nvSpPr>
          <p:cNvPr id="2" name="Titre 1"/>
          <p:cNvSpPr>
            <a:spLocks noGrp="1"/>
          </p:cNvSpPr>
          <p:nvPr>
            <p:ph type="title"/>
          </p:nvPr>
        </p:nvSpPr>
        <p:spPr>
          <a:xfrm>
            <a:off x="106680" y="460588"/>
            <a:ext cx="8900159"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Comment allez au-delà des énumérations et des listes d’activités?</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ZoneTexte 2"/>
          <p:cNvSpPr txBox="1"/>
          <p:nvPr/>
        </p:nvSpPr>
        <p:spPr>
          <a:xfrm>
            <a:off x="1828800" y="1487705"/>
            <a:ext cx="5323840" cy="584775"/>
          </a:xfrm>
          <a:prstGeom prst="rect">
            <a:avLst/>
          </a:prstGeom>
          <a:noFill/>
        </p:spPr>
        <p:txBody>
          <a:bodyPr wrap="square" rtlCol="0">
            <a:spAutoFit/>
          </a:bodyPr>
          <a:lstStyle/>
          <a:p>
            <a:pPr algn="ctr"/>
            <a:r>
              <a:rPr lang="fr-CA" sz="3200" dirty="0" smtClean="0"/>
              <a:t>La force des témoignages</a:t>
            </a:r>
            <a:endParaRPr lang="fr-CA" sz="3200" dirty="0"/>
          </a:p>
        </p:txBody>
      </p:sp>
      <p:sp>
        <p:nvSpPr>
          <p:cNvPr id="5" name="ZoneTexte 4"/>
          <p:cNvSpPr txBox="1"/>
          <p:nvPr/>
        </p:nvSpPr>
        <p:spPr>
          <a:xfrm>
            <a:off x="1005840" y="2275840"/>
            <a:ext cx="7294880" cy="646331"/>
          </a:xfrm>
          <a:prstGeom prst="rect">
            <a:avLst/>
          </a:prstGeom>
          <a:noFill/>
        </p:spPr>
        <p:txBody>
          <a:bodyPr wrap="square" rtlCol="0">
            <a:spAutoFit/>
          </a:bodyPr>
          <a:lstStyle/>
          <a:p>
            <a:r>
              <a:rPr lang="fr-CA" dirty="0" smtClean="0"/>
              <a:t>Les témoignages permettent souvent, en peu de mots, de démontrer les impacts des activités sur les participantes et les participants. </a:t>
            </a:r>
            <a:endParaRPr lang="fr-CA" dirty="0"/>
          </a:p>
        </p:txBody>
      </p:sp>
      <p:sp>
        <p:nvSpPr>
          <p:cNvPr id="6" name="ZoneTexte 5"/>
          <p:cNvSpPr txBox="1"/>
          <p:nvPr/>
        </p:nvSpPr>
        <p:spPr>
          <a:xfrm>
            <a:off x="2082800" y="3055208"/>
            <a:ext cx="6695440" cy="923330"/>
          </a:xfrm>
          <a:prstGeom prst="rect">
            <a:avLst/>
          </a:prstGeom>
          <a:solidFill>
            <a:schemeClr val="accent1">
              <a:lumMod val="20000"/>
              <a:lumOff val="80000"/>
            </a:schemeClr>
          </a:solidFill>
        </p:spPr>
        <p:txBody>
          <a:bodyPr wrap="square" rtlCol="0">
            <a:spAutoFit/>
          </a:bodyPr>
          <a:lstStyle/>
          <a:p>
            <a:r>
              <a:rPr lang="fr-CA" i="1" dirty="0" smtClean="0"/>
              <a:t>J’ai beaucoup cheminé ici, cela m’a aidé à avoir une meilleure estime de moi, de briser ma solitude. Le vécu des autres me permet d’avancer. </a:t>
            </a:r>
            <a:r>
              <a:rPr lang="fr-CA" dirty="0" smtClean="0"/>
              <a:t>– </a:t>
            </a:r>
            <a:r>
              <a:rPr lang="fr-CA" sz="1400" dirty="0" smtClean="0"/>
              <a:t>participante d’un centre de femmes</a:t>
            </a:r>
            <a:endParaRPr lang="fr-CA" sz="1400" dirty="0"/>
          </a:p>
        </p:txBody>
      </p:sp>
      <p:sp>
        <p:nvSpPr>
          <p:cNvPr id="7" name="ZoneTexte 6"/>
          <p:cNvSpPr txBox="1"/>
          <p:nvPr/>
        </p:nvSpPr>
        <p:spPr>
          <a:xfrm>
            <a:off x="335280" y="4257040"/>
            <a:ext cx="8442960" cy="923330"/>
          </a:xfrm>
          <a:prstGeom prst="rect">
            <a:avLst/>
          </a:prstGeom>
          <a:solidFill>
            <a:schemeClr val="accent1">
              <a:lumMod val="20000"/>
              <a:lumOff val="80000"/>
            </a:schemeClr>
          </a:solidFill>
        </p:spPr>
        <p:txBody>
          <a:bodyPr wrap="square" rtlCol="0">
            <a:spAutoFit/>
          </a:bodyPr>
          <a:lstStyle/>
          <a:p>
            <a:r>
              <a:rPr lang="fr-CA" i="1" dirty="0" smtClean="0"/>
              <a:t>Quand je suis arrivé à l’organisme, j’étais désespéré. Je croyais avoir épuisé toutes mes ressources pour me faire respecter. J’ai pu découvrir que je n’étais pas seul dans ma situation et que j’avais des droits. </a:t>
            </a:r>
            <a:r>
              <a:rPr lang="fr-CA" dirty="0" smtClean="0"/>
              <a:t>– </a:t>
            </a:r>
            <a:r>
              <a:rPr lang="fr-CA" sz="1400" dirty="0" smtClean="0"/>
              <a:t>participant d’un organisme en défense collective des droits</a:t>
            </a:r>
            <a:endParaRPr lang="fr-CA" sz="1400" dirty="0"/>
          </a:p>
        </p:txBody>
      </p:sp>
    </p:spTree>
    <p:extLst>
      <p:ext uri="{BB962C8B-B14F-4D97-AF65-F5344CB8AC3E}">
        <p14:creationId xmlns:p14="http://schemas.microsoft.com/office/powerpoint/2010/main" val="1756983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319" y="531019"/>
            <a:ext cx="9093681" cy="6820262"/>
          </a:xfrm>
        </p:spPr>
      </p:pic>
      <p:sp>
        <p:nvSpPr>
          <p:cNvPr id="2" name="Titre 1"/>
          <p:cNvSpPr>
            <a:spLocks noGrp="1"/>
          </p:cNvSpPr>
          <p:nvPr>
            <p:ph type="title"/>
          </p:nvPr>
        </p:nvSpPr>
        <p:spPr>
          <a:xfrm>
            <a:off x="144780" y="460588"/>
            <a:ext cx="8862059"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Comment allez au-delà des énumérations et des listes d’activités?</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ZoneTexte 2"/>
          <p:cNvSpPr txBox="1"/>
          <p:nvPr/>
        </p:nvSpPr>
        <p:spPr>
          <a:xfrm>
            <a:off x="2042160" y="1284786"/>
            <a:ext cx="5323840" cy="584775"/>
          </a:xfrm>
          <a:prstGeom prst="rect">
            <a:avLst/>
          </a:prstGeom>
          <a:noFill/>
        </p:spPr>
        <p:txBody>
          <a:bodyPr wrap="square" rtlCol="0">
            <a:spAutoFit/>
          </a:bodyPr>
          <a:lstStyle/>
          <a:p>
            <a:pPr algn="ctr"/>
            <a:r>
              <a:rPr lang="fr-CA" sz="3200" dirty="0" smtClean="0"/>
              <a:t>Utilisation d’icônes </a:t>
            </a:r>
            <a:endParaRPr lang="fr-CA" sz="3200" dirty="0"/>
          </a:p>
        </p:txBody>
      </p:sp>
      <p:pic>
        <p:nvPicPr>
          <p:cNvPr id="1026" name="Picture 2"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536" y="3755407"/>
            <a:ext cx="990658" cy="113430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4"/>
          <a:stretch>
            <a:fillRect/>
          </a:stretch>
        </p:blipFill>
        <p:spPr>
          <a:xfrm>
            <a:off x="812800" y="2869382"/>
            <a:ext cx="701040" cy="657994"/>
          </a:xfrm>
          <a:prstGeom prst="rect">
            <a:avLst/>
          </a:prstGeom>
        </p:spPr>
      </p:pic>
      <p:pic>
        <p:nvPicPr>
          <p:cNvPr id="1028" name="Picture 4" descr="Résultats de recherche d'images pour « prévention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4080" y="2676116"/>
            <a:ext cx="1000029" cy="10000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s de recherche d'images pour « citoyenneté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1757" y="3904241"/>
            <a:ext cx="2425065" cy="56263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812800" y="1785731"/>
            <a:ext cx="7782560" cy="923330"/>
          </a:xfrm>
          <a:prstGeom prst="rect">
            <a:avLst/>
          </a:prstGeom>
          <a:noFill/>
        </p:spPr>
        <p:txBody>
          <a:bodyPr wrap="square" rtlCol="0">
            <a:spAutoFit/>
          </a:bodyPr>
          <a:lstStyle/>
          <a:p>
            <a:r>
              <a:rPr lang="fr-CA" dirty="0" smtClean="0"/>
              <a:t>Dans un souci de ne pas alourdir le texte, chacune des approches peut être décrite au début du rapport d’activités et rattachée à une image. Les images seront apposées à côté des différentes activités!</a:t>
            </a:r>
            <a:endParaRPr lang="fr-CA" dirty="0"/>
          </a:p>
        </p:txBody>
      </p:sp>
      <p:sp>
        <p:nvSpPr>
          <p:cNvPr id="7" name="ZoneTexte 6"/>
          <p:cNvSpPr txBox="1"/>
          <p:nvPr/>
        </p:nvSpPr>
        <p:spPr>
          <a:xfrm>
            <a:off x="1788102" y="3044490"/>
            <a:ext cx="2286000" cy="307777"/>
          </a:xfrm>
          <a:prstGeom prst="rect">
            <a:avLst/>
          </a:prstGeom>
          <a:noFill/>
        </p:spPr>
        <p:txBody>
          <a:bodyPr wrap="square" rtlCol="0">
            <a:spAutoFit/>
          </a:bodyPr>
          <a:lstStyle/>
          <a:p>
            <a:r>
              <a:rPr lang="fr-CA" sz="1400" dirty="0" smtClean="0"/>
              <a:t>Défense collective des droits</a:t>
            </a:r>
            <a:endParaRPr lang="fr-CA" sz="1400" dirty="0"/>
          </a:p>
        </p:txBody>
      </p:sp>
      <p:sp>
        <p:nvSpPr>
          <p:cNvPr id="11" name="ZoneTexte 10"/>
          <p:cNvSpPr txBox="1"/>
          <p:nvPr/>
        </p:nvSpPr>
        <p:spPr>
          <a:xfrm>
            <a:off x="1798204" y="4120682"/>
            <a:ext cx="2286000" cy="307777"/>
          </a:xfrm>
          <a:prstGeom prst="rect">
            <a:avLst/>
          </a:prstGeom>
          <a:noFill/>
        </p:spPr>
        <p:txBody>
          <a:bodyPr wrap="square" rtlCol="0">
            <a:spAutoFit/>
          </a:bodyPr>
          <a:lstStyle/>
          <a:p>
            <a:r>
              <a:rPr lang="fr-CA" sz="1400" dirty="0" smtClean="0"/>
              <a:t>Éducation populaire</a:t>
            </a:r>
            <a:endParaRPr lang="fr-CA" sz="1400" dirty="0"/>
          </a:p>
        </p:txBody>
      </p:sp>
      <p:sp>
        <p:nvSpPr>
          <p:cNvPr id="12" name="ZoneTexte 11"/>
          <p:cNvSpPr txBox="1"/>
          <p:nvPr/>
        </p:nvSpPr>
        <p:spPr>
          <a:xfrm>
            <a:off x="5979670" y="3060457"/>
            <a:ext cx="2286000" cy="307777"/>
          </a:xfrm>
          <a:prstGeom prst="rect">
            <a:avLst/>
          </a:prstGeom>
          <a:noFill/>
        </p:spPr>
        <p:txBody>
          <a:bodyPr wrap="square" rtlCol="0">
            <a:spAutoFit/>
          </a:bodyPr>
          <a:lstStyle/>
          <a:p>
            <a:r>
              <a:rPr lang="fr-CA" sz="1400" dirty="0" smtClean="0"/>
              <a:t>Prévention</a:t>
            </a:r>
            <a:endParaRPr lang="fr-CA" sz="1400" dirty="0"/>
          </a:p>
        </p:txBody>
      </p:sp>
      <p:sp>
        <p:nvSpPr>
          <p:cNvPr id="13" name="ZoneTexte 12"/>
          <p:cNvSpPr txBox="1"/>
          <p:nvPr/>
        </p:nvSpPr>
        <p:spPr>
          <a:xfrm>
            <a:off x="6309360" y="4014782"/>
            <a:ext cx="1727200" cy="307777"/>
          </a:xfrm>
          <a:prstGeom prst="rect">
            <a:avLst/>
          </a:prstGeom>
          <a:noFill/>
        </p:spPr>
        <p:txBody>
          <a:bodyPr wrap="square" rtlCol="0">
            <a:spAutoFit/>
          </a:bodyPr>
          <a:lstStyle/>
          <a:p>
            <a:r>
              <a:rPr lang="fr-CA" sz="1400" dirty="0" smtClean="0"/>
              <a:t>Pratiques citoyennes</a:t>
            </a:r>
            <a:endParaRPr lang="fr-CA" sz="1400" dirty="0"/>
          </a:p>
        </p:txBody>
      </p:sp>
      <p:pic>
        <p:nvPicPr>
          <p:cNvPr id="1032" name="Picture 8" descr="Image associé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2534" y="4786729"/>
            <a:ext cx="1125066" cy="1130089"/>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835910" y="5189902"/>
            <a:ext cx="2143760" cy="307777"/>
          </a:xfrm>
          <a:prstGeom prst="rect">
            <a:avLst/>
          </a:prstGeom>
          <a:noFill/>
        </p:spPr>
        <p:txBody>
          <a:bodyPr wrap="square" rtlCol="0">
            <a:spAutoFit/>
          </a:bodyPr>
          <a:lstStyle/>
          <a:p>
            <a:r>
              <a:rPr lang="fr-CA" sz="1400" dirty="0" smtClean="0"/>
              <a:t>Transformation sociale</a:t>
            </a:r>
            <a:endParaRPr lang="fr-CA" sz="1400" dirty="0"/>
          </a:p>
        </p:txBody>
      </p:sp>
    </p:spTree>
    <p:extLst>
      <p:ext uri="{BB962C8B-B14F-4D97-AF65-F5344CB8AC3E}">
        <p14:creationId xmlns:p14="http://schemas.microsoft.com/office/powerpoint/2010/main" val="3397024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1"/>
          </a:xfrm>
        </p:spPr>
      </p:pic>
      <p:sp>
        <p:nvSpPr>
          <p:cNvPr id="2" name="Titre 1"/>
          <p:cNvSpPr>
            <a:spLocks noGrp="1"/>
          </p:cNvSpPr>
          <p:nvPr>
            <p:ph type="title"/>
          </p:nvPr>
        </p:nvSpPr>
        <p:spPr>
          <a:xfrm>
            <a:off x="231819" y="46058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ZoneTexte 2"/>
          <p:cNvSpPr txBox="1"/>
          <p:nvPr/>
        </p:nvSpPr>
        <p:spPr>
          <a:xfrm>
            <a:off x="1233496" y="699285"/>
            <a:ext cx="6677005" cy="584775"/>
          </a:xfrm>
          <a:prstGeom prst="rect">
            <a:avLst/>
          </a:prstGeom>
          <a:noFill/>
        </p:spPr>
        <p:txBody>
          <a:bodyPr wrap="square" rtlCol="0">
            <a:spAutoFit/>
          </a:bodyPr>
          <a:lstStyle/>
          <a:p>
            <a:pPr algn="ctr"/>
            <a:r>
              <a:rPr lang="fr-CA" sz="3200" dirty="0" smtClean="0"/>
              <a:t>Et les statistiques dans tout ça?</a:t>
            </a:r>
            <a:endParaRPr lang="fr-CA" sz="3200" dirty="0"/>
          </a:p>
        </p:txBody>
      </p:sp>
      <p:sp>
        <p:nvSpPr>
          <p:cNvPr id="8" name="ZoneTexte 7"/>
          <p:cNvSpPr txBox="1"/>
          <p:nvPr/>
        </p:nvSpPr>
        <p:spPr>
          <a:xfrm>
            <a:off x="518607" y="1281648"/>
            <a:ext cx="8281115" cy="984885"/>
          </a:xfrm>
          <a:prstGeom prst="rect">
            <a:avLst/>
          </a:prstGeom>
          <a:noFill/>
        </p:spPr>
        <p:txBody>
          <a:bodyPr wrap="square" rtlCol="0">
            <a:spAutoFit/>
          </a:bodyPr>
          <a:lstStyle/>
          <a:p>
            <a:pPr algn="ctr"/>
            <a:r>
              <a:rPr lang="fr-CA" sz="2000" b="1" dirty="0" smtClean="0">
                <a:solidFill>
                  <a:srgbClr val="00B0F0"/>
                </a:solidFill>
              </a:rPr>
              <a:t>Utilisez l’outil texte pour écrire en quoi les statistiques sont importantes pour vous dans votre rapport d’activités.</a:t>
            </a:r>
            <a:endParaRPr lang="fr-CA" sz="1400" b="1" dirty="0">
              <a:solidFill>
                <a:srgbClr val="00B0F0"/>
              </a:solidFill>
            </a:endParaRPr>
          </a:p>
          <a:p>
            <a:pPr algn="ctr"/>
            <a:endParaRPr lang="fr-CA" b="1" dirty="0" smtClean="0">
              <a:solidFill>
                <a:srgbClr val="00B0F0"/>
              </a:solidFill>
            </a:endParaRPr>
          </a:p>
        </p:txBody>
      </p:sp>
    </p:spTree>
    <p:extLst>
      <p:ext uri="{BB962C8B-B14F-4D97-AF65-F5344CB8AC3E}">
        <p14:creationId xmlns:p14="http://schemas.microsoft.com/office/powerpoint/2010/main" val="738168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1"/>
          </a:xfrm>
        </p:spPr>
      </p:pic>
      <p:sp>
        <p:nvSpPr>
          <p:cNvPr id="2" name="Titre 1"/>
          <p:cNvSpPr>
            <a:spLocks noGrp="1"/>
          </p:cNvSpPr>
          <p:nvPr>
            <p:ph type="title"/>
          </p:nvPr>
        </p:nvSpPr>
        <p:spPr>
          <a:xfrm>
            <a:off x="231819" y="46058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ZoneTexte 2"/>
          <p:cNvSpPr txBox="1"/>
          <p:nvPr/>
        </p:nvSpPr>
        <p:spPr>
          <a:xfrm>
            <a:off x="1233496" y="699285"/>
            <a:ext cx="6677005" cy="584775"/>
          </a:xfrm>
          <a:prstGeom prst="rect">
            <a:avLst/>
          </a:prstGeom>
          <a:noFill/>
        </p:spPr>
        <p:txBody>
          <a:bodyPr wrap="square" rtlCol="0">
            <a:spAutoFit/>
          </a:bodyPr>
          <a:lstStyle/>
          <a:p>
            <a:pPr algn="ctr"/>
            <a:r>
              <a:rPr lang="fr-CA" sz="3200" dirty="0" smtClean="0"/>
              <a:t>Et les statistiques dans tout ça?</a:t>
            </a:r>
            <a:endParaRPr lang="fr-CA" sz="3200" dirty="0"/>
          </a:p>
        </p:txBody>
      </p:sp>
      <p:sp>
        <p:nvSpPr>
          <p:cNvPr id="8" name="ZoneTexte 7"/>
          <p:cNvSpPr txBox="1"/>
          <p:nvPr/>
        </p:nvSpPr>
        <p:spPr>
          <a:xfrm>
            <a:off x="518607" y="1281648"/>
            <a:ext cx="8281115" cy="1292662"/>
          </a:xfrm>
          <a:prstGeom prst="rect">
            <a:avLst/>
          </a:prstGeom>
          <a:noFill/>
        </p:spPr>
        <p:txBody>
          <a:bodyPr wrap="square" rtlCol="0">
            <a:spAutoFit/>
          </a:bodyPr>
          <a:lstStyle/>
          <a:p>
            <a:pPr algn="just"/>
            <a:r>
              <a:rPr lang="fr-CA" sz="2000" dirty="0" smtClean="0"/>
              <a:t>Bien que les statistiques aient leur importance et que les organismes sont libres de les utiliser à leur façon, il faut comprendre en quoi elles peuvent représenter des enjeux.</a:t>
            </a:r>
            <a:endParaRPr lang="fr-CA" sz="1400" dirty="0"/>
          </a:p>
          <a:p>
            <a:pPr algn="ctr"/>
            <a:endParaRPr lang="fr-CA" b="1" dirty="0" smtClean="0">
              <a:solidFill>
                <a:srgbClr val="00B0F0"/>
              </a:solidFill>
            </a:endParaRPr>
          </a:p>
        </p:txBody>
      </p:sp>
      <p:sp>
        <p:nvSpPr>
          <p:cNvPr id="5" name="ZoneTexte 4"/>
          <p:cNvSpPr txBox="1"/>
          <p:nvPr/>
        </p:nvSpPr>
        <p:spPr>
          <a:xfrm>
            <a:off x="612742" y="2450969"/>
            <a:ext cx="8050491" cy="646331"/>
          </a:xfrm>
          <a:prstGeom prst="rect">
            <a:avLst/>
          </a:prstGeom>
          <a:solidFill>
            <a:schemeClr val="accent1">
              <a:lumMod val="20000"/>
              <a:lumOff val="80000"/>
            </a:schemeClr>
          </a:solidFill>
        </p:spPr>
        <p:txBody>
          <a:bodyPr wrap="square" rtlCol="0">
            <a:spAutoFit/>
          </a:bodyPr>
          <a:lstStyle/>
          <a:p>
            <a:r>
              <a:rPr lang="fr-CA" dirty="0" smtClean="0"/>
              <a:t>Le quantitatif ne doit pas prendre le dessus sur le qualitatif : les statistiques doivent être un complément et non pas l’information principale. </a:t>
            </a:r>
            <a:endParaRPr lang="fr-CA" dirty="0"/>
          </a:p>
        </p:txBody>
      </p:sp>
      <p:sp>
        <p:nvSpPr>
          <p:cNvPr id="6" name="ZoneTexte 5"/>
          <p:cNvSpPr txBox="1"/>
          <p:nvPr/>
        </p:nvSpPr>
        <p:spPr>
          <a:xfrm>
            <a:off x="1121790" y="3299381"/>
            <a:ext cx="7541443" cy="646331"/>
          </a:xfrm>
          <a:prstGeom prst="rect">
            <a:avLst/>
          </a:prstGeom>
          <a:solidFill>
            <a:schemeClr val="accent1">
              <a:lumMod val="20000"/>
              <a:lumOff val="80000"/>
            </a:schemeClr>
          </a:solidFill>
        </p:spPr>
        <p:txBody>
          <a:bodyPr wrap="square" rtlCol="0">
            <a:spAutoFit/>
          </a:bodyPr>
          <a:lstStyle/>
          <a:p>
            <a:r>
              <a:rPr lang="fr-CA" dirty="0" smtClean="0"/>
              <a:t>Les données quantitatives peuvent permettre à des bailleurs de fonds de faire des comparaisons sans tenir compte des différentes approches.</a:t>
            </a:r>
            <a:endParaRPr lang="fr-CA" dirty="0"/>
          </a:p>
        </p:txBody>
      </p:sp>
      <p:sp>
        <p:nvSpPr>
          <p:cNvPr id="7" name="ZoneTexte 6"/>
          <p:cNvSpPr txBox="1"/>
          <p:nvPr/>
        </p:nvSpPr>
        <p:spPr>
          <a:xfrm>
            <a:off x="612742" y="4185501"/>
            <a:ext cx="7588578" cy="646331"/>
          </a:xfrm>
          <a:prstGeom prst="rect">
            <a:avLst/>
          </a:prstGeom>
          <a:solidFill>
            <a:schemeClr val="accent1">
              <a:lumMod val="20000"/>
              <a:lumOff val="80000"/>
            </a:schemeClr>
          </a:solidFill>
        </p:spPr>
        <p:txBody>
          <a:bodyPr wrap="square" rtlCol="0">
            <a:spAutoFit/>
          </a:bodyPr>
          <a:lstStyle/>
          <a:p>
            <a:r>
              <a:rPr lang="fr-CA" dirty="0" smtClean="0"/>
              <a:t>Ce qui devient une action individuelle d’un organisme peut devenir la norme à atteindre pour un bailleur de fonds. </a:t>
            </a:r>
            <a:endParaRPr lang="fr-CA" dirty="0"/>
          </a:p>
        </p:txBody>
      </p:sp>
      <p:sp>
        <p:nvSpPr>
          <p:cNvPr id="9" name="ZoneTexte 8"/>
          <p:cNvSpPr txBox="1"/>
          <p:nvPr/>
        </p:nvSpPr>
        <p:spPr>
          <a:xfrm>
            <a:off x="2102177" y="5062194"/>
            <a:ext cx="4402318" cy="923330"/>
          </a:xfrm>
          <a:prstGeom prst="rect">
            <a:avLst/>
          </a:prstGeom>
          <a:noFill/>
        </p:spPr>
        <p:txBody>
          <a:bodyPr wrap="square" rtlCol="0">
            <a:spAutoFit/>
          </a:bodyPr>
          <a:lstStyle/>
          <a:p>
            <a:r>
              <a:rPr lang="fr-CA" b="1" dirty="0" smtClean="0"/>
              <a:t>EN BREF</a:t>
            </a:r>
            <a:r>
              <a:rPr lang="fr-CA" dirty="0" smtClean="0"/>
              <a:t>…une réflexion peut être pertinente sur l’utilisation des statistiques. Pour qui les inscrivons-nous? </a:t>
            </a:r>
            <a:endParaRPr lang="fr-CA" dirty="0"/>
          </a:p>
        </p:txBody>
      </p:sp>
    </p:spTree>
    <p:extLst>
      <p:ext uri="{BB962C8B-B14F-4D97-AF65-F5344CB8AC3E}">
        <p14:creationId xmlns:p14="http://schemas.microsoft.com/office/powerpoint/2010/main" val="3505903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1"/>
          </a:xfrm>
        </p:spPr>
      </p:pic>
      <p:sp>
        <p:nvSpPr>
          <p:cNvPr id="2" name="Titre 1"/>
          <p:cNvSpPr>
            <a:spLocks noGrp="1"/>
          </p:cNvSpPr>
          <p:nvPr>
            <p:ph type="title"/>
          </p:nvPr>
        </p:nvSpPr>
        <p:spPr>
          <a:xfrm>
            <a:off x="231818" y="422596"/>
            <a:ext cx="8680361" cy="1184856"/>
          </a:xfrm>
        </p:spPr>
        <p:txBody>
          <a:bodyPr>
            <a:normAutofit fontScale="90000"/>
          </a:bodyPr>
          <a:lstStyle/>
          <a:p>
            <a:pPr algn="ctr"/>
            <a:r>
              <a:rPr lang="fr-CA" sz="3600" b="1" dirty="0" smtClean="0">
                <a:solidFill>
                  <a:srgbClr val="FFC000"/>
                </a:solidFill>
                <a:latin typeface="ITC Avant Garde Std Md" panose="020B0602020202020204" pitchFamily="34" charset="0"/>
              </a:rPr>
              <a:t>Révolutionnez </a:t>
            </a:r>
            <a:r>
              <a:rPr lang="fr-CA" sz="3600" b="1" dirty="0">
                <a:solidFill>
                  <a:srgbClr val="FFC000"/>
                </a:solidFill>
                <a:latin typeface="ITC Avant Garde Std Md" panose="020B0602020202020204" pitchFamily="34" charset="0"/>
              </a:rPr>
              <a:t>votre </a:t>
            </a:r>
            <a:r>
              <a:rPr lang="fr-CA" sz="3600" b="1" dirty="0" smtClean="0">
                <a:solidFill>
                  <a:srgbClr val="FFC000"/>
                </a:solidFill>
                <a:latin typeface="ITC Avant Garde Std Md" panose="020B0602020202020204" pitchFamily="34" charset="0"/>
              </a:rPr>
              <a:t>rapport d’activités!</a:t>
            </a:r>
            <a:r>
              <a:rPr lang="fr-CA" sz="2700" b="1" dirty="0" smtClean="0">
                <a:solidFill>
                  <a:srgbClr val="00B050"/>
                </a:solidFill>
                <a:latin typeface="ITC Avant Garde Std Md" panose="020B0602020202020204" pitchFamily="34" charset="0"/>
              </a:rPr>
              <a:t/>
            </a:r>
            <a:br>
              <a:rPr lang="fr-CA" sz="2700" b="1" dirty="0" smtClean="0">
                <a:solidFill>
                  <a:srgbClr val="00B05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Maya Fernet, agente de liaison à la TROCL depuis 2007</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ZoneTexte 2"/>
          <p:cNvSpPr txBox="1"/>
          <p:nvPr/>
        </p:nvSpPr>
        <p:spPr>
          <a:xfrm>
            <a:off x="688157" y="1743959"/>
            <a:ext cx="7786540" cy="3139321"/>
          </a:xfrm>
          <a:prstGeom prst="rect">
            <a:avLst/>
          </a:prstGeom>
          <a:noFill/>
        </p:spPr>
        <p:txBody>
          <a:bodyPr wrap="square" rtlCol="0">
            <a:spAutoFit/>
          </a:bodyPr>
          <a:lstStyle/>
          <a:p>
            <a:pPr marL="285750" indent="-285750">
              <a:buFont typeface="Arial" panose="020B0604020202020204" pitchFamily="34" charset="0"/>
              <a:buChar char="•"/>
            </a:pPr>
            <a:r>
              <a:rPr lang="fr-CA" dirty="0" smtClean="0"/>
              <a:t>2003-2007 : Coordonnatrice d’un groupe de base du secteur faible revenu</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smtClean="0"/>
              <a:t>2007 – maintenant : Agente de liaison responsable des membres à la TROCL</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smtClean="0"/>
              <a:t>Un de mes premiers mandats à la TROCL : développer le contenu de la formation sur la reddition de comptes, dont la rédaction du rapport d’activités fait partie.</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smtClean="0"/>
              <a:t>2007-maintenant : la formation reddition de comptes se donne sur une base annuelle par la TROCL et depuis quelques années le formation est également offerte annuellement dans le cadre du programme CAP du CRFL.</a:t>
            </a:r>
            <a:endParaRPr lang="fr-CA" dirty="0"/>
          </a:p>
        </p:txBody>
      </p:sp>
    </p:spTree>
    <p:extLst>
      <p:ext uri="{BB962C8B-B14F-4D97-AF65-F5344CB8AC3E}">
        <p14:creationId xmlns:p14="http://schemas.microsoft.com/office/powerpoint/2010/main" val="458295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1"/>
          </a:xfrm>
        </p:spPr>
      </p:pic>
      <p:sp>
        <p:nvSpPr>
          <p:cNvPr id="2" name="Titre 1"/>
          <p:cNvSpPr>
            <a:spLocks noGrp="1"/>
          </p:cNvSpPr>
          <p:nvPr>
            <p:ph type="title"/>
          </p:nvPr>
        </p:nvSpPr>
        <p:spPr>
          <a:xfrm>
            <a:off x="231819" y="46058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ZoneTexte 2"/>
          <p:cNvSpPr txBox="1"/>
          <p:nvPr/>
        </p:nvSpPr>
        <p:spPr>
          <a:xfrm>
            <a:off x="1233496" y="699285"/>
            <a:ext cx="6677005" cy="954107"/>
          </a:xfrm>
          <a:prstGeom prst="rect">
            <a:avLst/>
          </a:prstGeom>
          <a:noFill/>
        </p:spPr>
        <p:txBody>
          <a:bodyPr wrap="square" rtlCol="0">
            <a:spAutoFit/>
          </a:bodyPr>
          <a:lstStyle/>
          <a:p>
            <a:pPr algn="ctr"/>
            <a:r>
              <a:rPr lang="fr-CA" sz="2800" dirty="0" smtClean="0"/>
              <a:t>Faites de votre rapport d’activités</a:t>
            </a:r>
          </a:p>
          <a:p>
            <a:pPr algn="ctr"/>
            <a:r>
              <a:rPr lang="fr-CA" sz="2800" dirty="0" smtClean="0"/>
              <a:t>votre carte de visite!</a:t>
            </a:r>
            <a:endParaRPr lang="fr-CA" sz="2800" dirty="0"/>
          </a:p>
        </p:txBody>
      </p:sp>
      <p:sp>
        <p:nvSpPr>
          <p:cNvPr id="8" name="ZoneTexte 7"/>
          <p:cNvSpPr txBox="1"/>
          <p:nvPr/>
        </p:nvSpPr>
        <p:spPr>
          <a:xfrm>
            <a:off x="612742" y="1826081"/>
            <a:ext cx="8281115" cy="2831544"/>
          </a:xfrm>
          <a:prstGeom prst="rect">
            <a:avLst/>
          </a:prstGeom>
          <a:noFill/>
        </p:spPr>
        <p:txBody>
          <a:bodyPr wrap="square" rtlCol="0">
            <a:spAutoFit/>
          </a:bodyPr>
          <a:lstStyle/>
          <a:p>
            <a:pPr algn="just"/>
            <a:r>
              <a:rPr lang="fr-CA" sz="2000" dirty="0" smtClean="0"/>
              <a:t>Souvent, le rapport d’activités des OCA est inclus dans le cahier d’AGA ou le rapport annuel. Ainsi, dans un même document on retrouve:</a:t>
            </a:r>
          </a:p>
          <a:p>
            <a:pPr algn="just"/>
            <a:endParaRPr lang="fr-CA" sz="2000" dirty="0"/>
          </a:p>
          <a:p>
            <a:pPr marL="285750" indent="-285750" algn="just">
              <a:buFont typeface="Arial" panose="020B0604020202020204" pitchFamily="34" charset="0"/>
              <a:buChar char="•"/>
            </a:pPr>
            <a:r>
              <a:rPr lang="fr-CA" sz="2000" dirty="0" smtClean="0"/>
              <a:t>L’avis de convocation et l’ordre du jour de l’AGA</a:t>
            </a:r>
          </a:p>
          <a:p>
            <a:pPr marL="285750" indent="-285750" algn="just">
              <a:buFont typeface="Arial" panose="020B0604020202020204" pitchFamily="34" charset="0"/>
              <a:buChar char="•"/>
            </a:pPr>
            <a:r>
              <a:rPr lang="fr-CA" sz="2000" dirty="0" smtClean="0"/>
              <a:t>Le procès-verbal de la dernière assemblée</a:t>
            </a:r>
          </a:p>
          <a:p>
            <a:pPr marL="285750" indent="-285750" algn="just">
              <a:buFont typeface="Arial" panose="020B0604020202020204" pitchFamily="34" charset="0"/>
              <a:buChar char="•"/>
            </a:pPr>
            <a:r>
              <a:rPr lang="fr-CA" sz="2000" dirty="0" smtClean="0"/>
              <a:t>Le rapport d’activités</a:t>
            </a:r>
          </a:p>
          <a:p>
            <a:pPr marL="285750" indent="-285750" algn="just">
              <a:buFont typeface="Arial" panose="020B0604020202020204" pitchFamily="34" charset="0"/>
              <a:buChar char="•"/>
            </a:pPr>
            <a:r>
              <a:rPr lang="fr-CA" sz="2000" dirty="0" smtClean="0"/>
              <a:t>Les perspectives, orientations ou plan d’actions</a:t>
            </a:r>
          </a:p>
          <a:p>
            <a:pPr marL="285750" indent="-285750" algn="just">
              <a:buFont typeface="Arial" panose="020B0604020202020204" pitchFamily="34" charset="0"/>
              <a:buChar char="•"/>
            </a:pPr>
            <a:r>
              <a:rPr lang="fr-CA" sz="2000" dirty="0" smtClean="0"/>
              <a:t>Les prévisions budgétaires</a:t>
            </a:r>
            <a:endParaRPr lang="fr-CA" sz="1400" dirty="0"/>
          </a:p>
          <a:p>
            <a:pPr algn="ctr"/>
            <a:endParaRPr lang="fr-CA" b="1" dirty="0" smtClean="0">
              <a:solidFill>
                <a:srgbClr val="00B0F0"/>
              </a:solidFill>
            </a:endParaRPr>
          </a:p>
        </p:txBody>
      </p:sp>
      <p:sp>
        <p:nvSpPr>
          <p:cNvPr id="11" name="ZoneTexte 10"/>
          <p:cNvSpPr txBox="1"/>
          <p:nvPr/>
        </p:nvSpPr>
        <p:spPr>
          <a:xfrm>
            <a:off x="2212364" y="4400550"/>
            <a:ext cx="4537710" cy="1754326"/>
          </a:xfrm>
          <a:prstGeom prst="rect">
            <a:avLst/>
          </a:prstGeom>
          <a:noFill/>
        </p:spPr>
        <p:txBody>
          <a:bodyPr wrap="square" rtlCol="0">
            <a:spAutoFit/>
          </a:bodyPr>
          <a:lstStyle/>
          <a:p>
            <a:r>
              <a:rPr lang="fr-CA" dirty="0" smtClean="0"/>
              <a:t>Si vous souhaitez que votre RA soit votre carte de visite auprès de différents partenaires, il peut-être préférable d’en faire un document unique et de ne pas y joindre les autres éléments. Il devient donc un bel outil de visibilité et de promotion. </a:t>
            </a:r>
            <a:endParaRPr lang="fr-CA" dirty="0"/>
          </a:p>
        </p:txBody>
      </p:sp>
    </p:spTree>
    <p:extLst>
      <p:ext uri="{BB962C8B-B14F-4D97-AF65-F5344CB8AC3E}">
        <p14:creationId xmlns:p14="http://schemas.microsoft.com/office/powerpoint/2010/main" val="1238378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03"/>
            <a:ext cx="9144000" cy="6858001"/>
          </a:xfrm>
        </p:spPr>
      </p:pic>
      <p:sp>
        <p:nvSpPr>
          <p:cNvPr id="2" name="Titre 1"/>
          <p:cNvSpPr>
            <a:spLocks noGrp="1"/>
          </p:cNvSpPr>
          <p:nvPr>
            <p:ph type="title"/>
          </p:nvPr>
        </p:nvSpPr>
        <p:spPr>
          <a:xfrm>
            <a:off x="231819" y="385173"/>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br>
              <a:rPr lang="fr-CA" sz="27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3100" b="1" dirty="0" smtClean="0">
                <a:solidFill>
                  <a:srgbClr val="00B050"/>
                </a:solidFill>
                <a:latin typeface="ITC Avant Garde Std Md" panose="020B0602020202020204" pitchFamily="34" charset="0"/>
              </a:rPr>
              <a:t>Quelques étapes pour amorcer la révolution!</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ZoneTexte 2"/>
          <p:cNvSpPr txBox="1"/>
          <p:nvPr/>
        </p:nvSpPr>
        <p:spPr>
          <a:xfrm>
            <a:off x="1065230" y="1570029"/>
            <a:ext cx="7692272" cy="2308324"/>
          </a:xfrm>
          <a:prstGeom prst="rect">
            <a:avLst/>
          </a:prstGeom>
          <a:noFill/>
        </p:spPr>
        <p:txBody>
          <a:bodyPr wrap="square" rtlCol="0">
            <a:spAutoFit/>
          </a:bodyPr>
          <a:lstStyle/>
          <a:p>
            <a:r>
              <a:rPr lang="fr-CA" b="1" dirty="0" smtClean="0"/>
              <a:t>Prendre le temps d’analyser votre rapport d’activités</a:t>
            </a:r>
          </a:p>
          <a:p>
            <a:pPr marL="285750" indent="-285750">
              <a:buFont typeface="Arial" panose="020B0604020202020204" pitchFamily="34" charset="0"/>
              <a:buChar char="•"/>
            </a:pPr>
            <a:r>
              <a:rPr lang="fr-CA" dirty="0" smtClean="0"/>
              <a:t>Les points forts – les points faibles</a:t>
            </a:r>
          </a:p>
          <a:p>
            <a:pPr marL="285750" indent="-285750">
              <a:buFont typeface="Arial" panose="020B0604020202020204" pitchFamily="34" charset="0"/>
              <a:buChar char="•"/>
            </a:pPr>
            <a:r>
              <a:rPr lang="fr-CA" dirty="0" smtClean="0"/>
              <a:t>Est-ce que les critères d’ACA et les approches sont visibles?</a:t>
            </a:r>
          </a:p>
          <a:p>
            <a:pPr marL="285750" indent="-285750">
              <a:buFont typeface="Arial" panose="020B0604020202020204" pitchFamily="34" charset="0"/>
              <a:buChar char="•"/>
            </a:pPr>
            <a:r>
              <a:rPr lang="fr-CA" dirty="0" smtClean="0"/>
              <a:t>Quelle utilisation faites-vous des statistiques?</a:t>
            </a:r>
          </a:p>
          <a:p>
            <a:pPr marL="285750" indent="-285750">
              <a:buFont typeface="Arial" panose="020B0604020202020204" pitchFamily="34" charset="0"/>
              <a:buChar char="•"/>
            </a:pPr>
            <a:endParaRPr lang="fr-CA" dirty="0"/>
          </a:p>
          <a:p>
            <a:r>
              <a:rPr lang="fr-CA" dirty="0" smtClean="0"/>
              <a:t>Si possible dans votre réalité, pourquoi ne pas demander à quelques membres de commenter le rapport d’activités? Pourquoi il l’aime ou non? Intéressant à lire, pourquoi? Il est aussi possible de le faire avec l’équipe de travail.</a:t>
            </a:r>
          </a:p>
        </p:txBody>
      </p:sp>
      <p:pic>
        <p:nvPicPr>
          <p:cNvPr id="5" name="Image 4"/>
          <p:cNvPicPr>
            <a:picLocks noChangeAspect="1"/>
          </p:cNvPicPr>
          <p:nvPr/>
        </p:nvPicPr>
        <p:blipFill>
          <a:blip r:embed="rId3"/>
          <a:stretch>
            <a:fillRect/>
          </a:stretch>
        </p:blipFill>
        <p:spPr>
          <a:xfrm>
            <a:off x="607428" y="3026307"/>
            <a:ext cx="457802" cy="632774"/>
          </a:xfrm>
          <a:prstGeom prst="rect">
            <a:avLst/>
          </a:prstGeom>
        </p:spPr>
      </p:pic>
      <p:sp>
        <p:nvSpPr>
          <p:cNvPr id="7" name="ZoneTexte 6"/>
          <p:cNvSpPr txBox="1"/>
          <p:nvPr/>
        </p:nvSpPr>
        <p:spPr>
          <a:xfrm>
            <a:off x="1146143" y="4169049"/>
            <a:ext cx="7530445" cy="1200329"/>
          </a:xfrm>
          <a:prstGeom prst="rect">
            <a:avLst/>
          </a:prstGeom>
          <a:noFill/>
        </p:spPr>
        <p:txBody>
          <a:bodyPr wrap="square" rtlCol="0">
            <a:spAutoFit/>
          </a:bodyPr>
          <a:lstStyle/>
          <a:p>
            <a:r>
              <a:rPr lang="fr-CA" b="1" dirty="0" smtClean="0"/>
              <a:t>Identifiez ce que vous avez le goût de changer</a:t>
            </a:r>
          </a:p>
          <a:p>
            <a:pPr marL="285750" indent="-285750">
              <a:buFont typeface="Arial" panose="020B0604020202020204" pitchFamily="34" charset="0"/>
              <a:buChar char="•"/>
            </a:pPr>
            <a:r>
              <a:rPr lang="fr-CA" dirty="0" smtClean="0"/>
              <a:t>Il n’est pas nécessaire de tout changer en même temps! Les changements peuvent se faire graduellement et selon le temps disponible.</a:t>
            </a:r>
          </a:p>
          <a:p>
            <a:endParaRPr lang="fr-CA" dirty="0"/>
          </a:p>
        </p:txBody>
      </p:sp>
    </p:spTree>
    <p:extLst>
      <p:ext uri="{BB962C8B-B14F-4D97-AF65-F5344CB8AC3E}">
        <p14:creationId xmlns:p14="http://schemas.microsoft.com/office/powerpoint/2010/main" val="2558773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6940"/>
            <a:ext cx="9144000" cy="6858001"/>
          </a:xfrm>
        </p:spPr>
      </p:pic>
      <p:sp>
        <p:nvSpPr>
          <p:cNvPr id="2" name="Titre 1"/>
          <p:cNvSpPr>
            <a:spLocks noGrp="1"/>
          </p:cNvSpPr>
          <p:nvPr>
            <p:ph type="title"/>
          </p:nvPr>
        </p:nvSpPr>
        <p:spPr>
          <a:xfrm>
            <a:off x="231819" y="385173"/>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br>
              <a:rPr lang="fr-CA" sz="27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3100" b="1" dirty="0" smtClean="0">
                <a:solidFill>
                  <a:srgbClr val="00B050"/>
                </a:solidFill>
                <a:latin typeface="ITC Avant Garde Std Md" panose="020B0602020202020204" pitchFamily="34" charset="0"/>
              </a:rPr>
              <a:t>Quelques étapes pour amorcer la révolution!</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ZoneTexte 2"/>
          <p:cNvSpPr txBox="1"/>
          <p:nvPr/>
        </p:nvSpPr>
        <p:spPr>
          <a:xfrm>
            <a:off x="1065230" y="1570029"/>
            <a:ext cx="7692272" cy="2308324"/>
          </a:xfrm>
          <a:prstGeom prst="rect">
            <a:avLst/>
          </a:prstGeom>
          <a:noFill/>
        </p:spPr>
        <p:txBody>
          <a:bodyPr wrap="square" rtlCol="0">
            <a:spAutoFit/>
          </a:bodyPr>
          <a:lstStyle/>
          <a:p>
            <a:r>
              <a:rPr lang="fr-CA" b="1" dirty="0" smtClean="0"/>
              <a:t>Mettre en place des outils pour vous faciliter la tâche</a:t>
            </a:r>
          </a:p>
          <a:p>
            <a:pPr marL="285750" indent="-285750">
              <a:buFont typeface="Arial" panose="020B0604020202020204" pitchFamily="34" charset="0"/>
              <a:buChar char="•"/>
            </a:pPr>
            <a:r>
              <a:rPr lang="fr-CA" dirty="0" smtClean="0"/>
              <a:t>Outil d’évaluation des impacts d’une activité</a:t>
            </a:r>
          </a:p>
          <a:p>
            <a:pPr marL="285750" indent="-285750">
              <a:buFont typeface="Arial" panose="020B0604020202020204" pitchFamily="34" charset="0"/>
              <a:buChar char="•"/>
            </a:pPr>
            <a:r>
              <a:rPr lang="fr-CA" dirty="0" smtClean="0"/>
              <a:t>Avoir un dossier informatique et papier pour y mettre, tout au long de l’année, les informations pertinentes en lien avec la rédaction du RA.</a:t>
            </a:r>
          </a:p>
          <a:p>
            <a:endParaRPr lang="fr-CA" dirty="0"/>
          </a:p>
          <a:p>
            <a:r>
              <a:rPr lang="fr-CA" dirty="0" smtClean="0"/>
              <a:t>N’oubliez pas d’informer votre équipe de travail et les personnes concernées de l’existence de ces outils! Il peut être bien de faire de petits rappels pendant l’année!</a:t>
            </a:r>
            <a:endParaRPr lang="fr-CA" dirty="0"/>
          </a:p>
        </p:txBody>
      </p:sp>
      <p:pic>
        <p:nvPicPr>
          <p:cNvPr id="5" name="Image 4"/>
          <p:cNvPicPr>
            <a:picLocks noChangeAspect="1"/>
          </p:cNvPicPr>
          <p:nvPr/>
        </p:nvPicPr>
        <p:blipFill>
          <a:blip r:embed="rId3"/>
          <a:stretch>
            <a:fillRect/>
          </a:stretch>
        </p:blipFill>
        <p:spPr>
          <a:xfrm>
            <a:off x="607428" y="2883167"/>
            <a:ext cx="457802" cy="632774"/>
          </a:xfrm>
          <a:prstGeom prst="rect">
            <a:avLst/>
          </a:prstGeom>
        </p:spPr>
      </p:pic>
      <p:sp>
        <p:nvSpPr>
          <p:cNvPr id="7" name="ZoneTexte 6"/>
          <p:cNvSpPr txBox="1"/>
          <p:nvPr/>
        </p:nvSpPr>
        <p:spPr>
          <a:xfrm>
            <a:off x="1227057" y="4178476"/>
            <a:ext cx="7530445" cy="1200329"/>
          </a:xfrm>
          <a:prstGeom prst="rect">
            <a:avLst/>
          </a:prstGeom>
          <a:noFill/>
        </p:spPr>
        <p:txBody>
          <a:bodyPr wrap="square" rtlCol="0">
            <a:spAutoFit/>
          </a:bodyPr>
          <a:lstStyle/>
          <a:p>
            <a:r>
              <a:rPr lang="fr-CA" b="1" dirty="0" smtClean="0"/>
              <a:t>Faire du rapport d’activités une </a:t>
            </a:r>
            <a:r>
              <a:rPr lang="fr-CA" b="1" dirty="0" err="1" smtClean="0"/>
              <a:t>oeuvre</a:t>
            </a:r>
            <a:r>
              <a:rPr lang="fr-CA" b="1" dirty="0" smtClean="0"/>
              <a:t> collective!</a:t>
            </a:r>
          </a:p>
          <a:p>
            <a:pPr marL="285750" indent="-285750">
              <a:buFont typeface="Arial" panose="020B0604020202020204" pitchFamily="34" charset="0"/>
              <a:buChar char="•"/>
            </a:pPr>
            <a:r>
              <a:rPr lang="fr-CA" dirty="0" smtClean="0"/>
              <a:t>Impliquer les travailleuses et les travailleurs selon leurs mandats.</a:t>
            </a:r>
          </a:p>
          <a:p>
            <a:pPr marL="285750" indent="-285750">
              <a:buFont typeface="Arial" panose="020B0604020202020204" pitchFamily="34" charset="0"/>
              <a:buChar char="•"/>
            </a:pPr>
            <a:r>
              <a:rPr lang="fr-CA" dirty="0" smtClean="0"/>
              <a:t>Pourquoi ne pas impliquer les membres, lorsque possible, dans des sections spécifiques du rapport d’activités? </a:t>
            </a:r>
          </a:p>
        </p:txBody>
      </p:sp>
      <p:sp>
        <p:nvSpPr>
          <p:cNvPr id="8" name="ZoneTexte 7"/>
          <p:cNvSpPr txBox="1"/>
          <p:nvPr/>
        </p:nvSpPr>
        <p:spPr>
          <a:xfrm>
            <a:off x="3685881" y="5325507"/>
            <a:ext cx="2450969" cy="1200329"/>
          </a:xfrm>
          <a:prstGeom prst="rect">
            <a:avLst/>
          </a:prstGeom>
          <a:noFill/>
        </p:spPr>
        <p:txBody>
          <a:bodyPr wrap="square" rtlCol="0">
            <a:spAutoFit/>
          </a:bodyPr>
          <a:lstStyle/>
          <a:p>
            <a:r>
              <a:rPr lang="fr-CA" dirty="0" smtClean="0"/>
              <a:t>Avez-vous pensez à un étudiant en infographie pour revoir le format de votre RA?</a:t>
            </a:r>
            <a:endParaRPr lang="fr-CA" dirty="0"/>
          </a:p>
        </p:txBody>
      </p:sp>
      <p:pic>
        <p:nvPicPr>
          <p:cNvPr id="9" name="Image 8"/>
          <p:cNvPicPr>
            <a:picLocks noChangeAspect="1"/>
          </p:cNvPicPr>
          <p:nvPr/>
        </p:nvPicPr>
        <p:blipFill>
          <a:blip r:embed="rId3"/>
          <a:stretch>
            <a:fillRect/>
          </a:stretch>
        </p:blipFill>
        <p:spPr>
          <a:xfrm>
            <a:off x="3030115" y="5609284"/>
            <a:ext cx="457802" cy="632774"/>
          </a:xfrm>
          <a:prstGeom prst="rect">
            <a:avLst/>
          </a:prstGeom>
        </p:spPr>
      </p:pic>
    </p:spTree>
    <p:extLst>
      <p:ext uri="{BB962C8B-B14F-4D97-AF65-F5344CB8AC3E}">
        <p14:creationId xmlns:p14="http://schemas.microsoft.com/office/powerpoint/2010/main" val="28500810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050"/>
            <a:ext cx="9144000" cy="6858001"/>
          </a:xfrm>
        </p:spPr>
      </p:pic>
      <p:sp>
        <p:nvSpPr>
          <p:cNvPr id="2" name="Titre 1"/>
          <p:cNvSpPr>
            <a:spLocks noGrp="1"/>
          </p:cNvSpPr>
          <p:nvPr>
            <p:ph type="title"/>
          </p:nvPr>
        </p:nvSpPr>
        <p:spPr>
          <a:xfrm>
            <a:off x="231819" y="385173"/>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br>
              <a:rPr lang="fr-CA" sz="27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3100" b="1" dirty="0" smtClean="0">
                <a:solidFill>
                  <a:srgbClr val="00B050"/>
                </a:solidFill>
                <a:latin typeface="ITC Avant Garde Std Md" panose="020B0602020202020204" pitchFamily="34" charset="0"/>
              </a:rPr>
              <a:t>Quelques rappels pour vous simplifier la vie.</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ZoneTexte 2"/>
          <p:cNvSpPr txBox="1"/>
          <p:nvPr/>
        </p:nvSpPr>
        <p:spPr>
          <a:xfrm>
            <a:off x="1065230" y="1570029"/>
            <a:ext cx="7692272" cy="2308324"/>
          </a:xfrm>
          <a:prstGeom prst="rect">
            <a:avLst/>
          </a:prstGeom>
          <a:noFill/>
        </p:spPr>
        <p:txBody>
          <a:bodyPr wrap="square" rtlCol="0">
            <a:spAutoFit/>
          </a:bodyPr>
          <a:lstStyle/>
          <a:p>
            <a:r>
              <a:rPr lang="fr-CA" b="1" dirty="0" smtClean="0"/>
              <a:t>Voyez la rédaction du rapport d’activités comme un temps d’arrêt pour faire un bilan de l’année!</a:t>
            </a:r>
          </a:p>
          <a:p>
            <a:pPr marL="285750" indent="-285750">
              <a:buFont typeface="Arial" panose="020B0604020202020204" pitchFamily="34" charset="0"/>
              <a:buChar char="•"/>
            </a:pPr>
            <a:r>
              <a:rPr lang="fr-CA" dirty="0" smtClean="0"/>
              <a:t>Bien que la tâche soit colossale, il s’agit tout de même d’écrire l’histoire de l’organisme. </a:t>
            </a:r>
            <a:endParaRPr lang="fr-CA" dirty="0"/>
          </a:p>
          <a:p>
            <a:pPr marL="285750" indent="-285750">
              <a:buFont typeface="Arial" panose="020B0604020202020204" pitchFamily="34" charset="0"/>
              <a:buChar char="•"/>
            </a:pPr>
            <a:r>
              <a:rPr lang="fr-CA" dirty="0" smtClean="0"/>
              <a:t>Cela permet de prendre du recul et de constater tout le travail réalisé. </a:t>
            </a:r>
          </a:p>
          <a:p>
            <a:endParaRPr lang="fr-CA" dirty="0" smtClean="0"/>
          </a:p>
          <a:p>
            <a:r>
              <a:rPr lang="fr-CA" dirty="0" smtClean="0"/>
              <a:t>Le rapport d’activités doit être un élément de fierté pour les membres de l’organisme…et pour l’équipe! </a:t>
            </a:r>
            <a:endParaRPr lang="fr-CA" dirty="0"/>
          </a:p>
        </p:txBody>
      </p:sp>
      <p:pic>
        <p:nvPicPr>
          <p:cNvPr id="5" name="Image 4"/>
          <p:cNvPicPr>
            <a:picLocks noChangeAspect="1"/>
          </p:cNvPicPr>
          <p:nvPr/>
        </p:nvPicPr>
        <p:blipFill>
          <a:blip r:embed="rId3"/>
          <a:stretch>
            <a:fillRect/>
          </a:stretch>
        </p:blipFill>
        <p:spPr>
          <a:xfrm>
            <a:off x="607428" y="3199553"/>
            <a:ext cx="457802" cy="632774"/>
          </a:xfrm>
          <a:prstGeom prst="rect">
            <a:avLst/>
          </a:prstGeom>
        </p:spPr>
      </p:pic>
      <p:sp>
        <p:nvSpPr>
          <p:cNvPr id="7" name="ZoneTexte 6"/>
          <p:cNvSpPr txBox="1"/>
          <p:nvPr/>
        </p:nvSpPr>
        <p:spPr>
          <a:xfrm>
            <a:off x="1227057" y="4178476"/>
            <a:ext cx="7530445" cy="1477328"/>
          </a:xfrm>
          <a:prstGeom prst="rect">
            <a:avLst/>
          </a:prstGeom>
          <a:noFill/>
        </p:spPr>
        <p:txBody>
          <a:bodyPr wrap="square" rtlCol="0">
            <a:spAutoFit/>
          </a:bodyPr>
          <a:lstStyle/>
          <a:p>
            <a:r>
              <a:rPr lang="fr-CA" b="1" dirty="0" smtClean="0"/>
              <a:t>Donnez-vous le temps!</a:t>
            </a:r>
          </a:p>
          <a:p>
            <a:pPr marL="285750" indent="-285750">
              <a:buFont typeface="Arial" panose="020B0604020202020204" pitchFamily="34" charset="0"/>
              <a:buChar char="•"/>
            </a:pPr>
            <a:r>
              <a:rPr lang="fr-CA" dirty="0" smtClean="0"/>
              <a:t>Et non! Il n’y a toujours pas un robot pour réaliser votre rapport d’activités! </a:t>
            </a:r>
            <a:endParaRPr lang="fr-CA" dirty="0"/>
          </a:p>
          <a:p>
            <a:pPr marL="285750" indent="-285750">
              <a:buFont typeface="Arial" panose="020B0604020202020204" pitchFamily="34" charset="0"/>
              <a:buChar char="•"/>
            </a:pPr>
            <a:r>
              <a:rPr lang="fr-CA" dirty="0" smtClean="0"/>
              <a:t>Bloquez du temps à l’agenda, comme si vous aviez un rendez-vous.</a:t>
            </a:r>
          </a:p>
          <a:p>
            <a:pPr marL="285750" indent="-285750">
              <a:buFont typeface="Arial" panose="020B0604020202020204" pitchFamily="34" charset="0"/>
              <a:buChar char="•"/>
            </a:pPr>
            <a:r>
              <a:rPr lang="fr-CA" dirty="0" smtClean="0"/>
              <a:t>Prévoyez le temps nécessaire pour la relecture, les corrections, l’impression. </a:t>
            </a:r>
          </a:p>
        </p:txBody>
      </p:sp>
      <p:sp>
        <p:nvSpPr>
          <p:cNvPr id="8" name="ZoneTexte 7"/>
          <p:cNvSpPr txBox="1"/>
          <p:nvPr/>
        </p:nvSpPr>
        <p:spPr>
          <a:xfrm>
            <a:off x="3685881" y="5325507"/>
            <a:ext cx="2631099" cy="923330"/>
          </a:xfrm>
          <a:prstGeom prst="rect">
            <a:avLst/>
          </a:prstGeom>
          <a:noFill/>
        </p:spPr>
        <p:txBody>
          <a:bodyPr wrap="square" rtlCol="0">
            <a:spAutoFit/>
          </a:bodyPr>
          <a:lstStyle/>
          <a:p>
            <a:r>
              <a:rPr lang="fr-CA" dirty="0" smtClean="0"/>
              <a:t>Avez-vous pensez à faire lire votre RA par quelqu’un de l’extérieur?</a:t>
            </a:r>
            <a:endParaRPr lang="fr-CA" dirty="0"/>
          </a:p>
        </p:txBody>
      </p:sp>
      <p:pic>
        <p:nvPicPr>
          <p:cNvPr id="9" name="Image 8"/>
          <p:cNvPicPr>
            <a:picLocks noChangeAspect="1"/>
          </p:cNvPicPr>
          <p:nvPr/>
        </p:nvPicPr>
        <p:blipFill>
          <a:blip r:embed="rId3"/>
          <a:stretch>
            <a:fillRect/>
          </a:stretch>
        </p:blipFill>
        <p:spPr>
          <a:xfrm>
            <a:off x="3228079" y="5371082"/>
            <a:ext cx="457802" cy="632774"/>
          </a:xfrm>
          <a:prstGeom prst="rect">
            <a:avLst/>
          </a:prstGeom>
        </p:spPr>
      </p:pic>
    </p:spTree>
    <p:extLst>
      <p:ext uri="{BB962C8B-B14F-4D97-AF65-F5344CB8AC3E}">
        <p14:creationId xmlns:p14="http://schemas.microsoft.com/office/powerpoint/2010/main" val="2037628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050"/>
            <a:ext cx="9144000" cy="6858001"/>
          </a:xfrm>
        </p:spPr>
      </p:pic>
      <p:sp>
        <p:nvSpPr>
          <p:cNvPr id="2" name="Titre 1"/>
          <p:cNvSpPr>
            <a:spLocks noGrp="1"/>
          </p:cNvSpPr>
          <p:nvPr>
            <p:ph type="title"/>
          </p:nvPr>
        </p:nvSpPr>
        <p:spPr>
          <a:xfrm>
            <a:off x="231819" y="385173"/>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br>
              <a:rPr lang="fr-CA" sz="27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3100" b="1" dirty="0" smtClean="0">
                <a:solidFill>
                  <a:srgbClr val="00B050"/>
                </a:solidFill>
                <a:latin typeface="ITC Avant Garde Std Md" panose="020B0602020202020204" pitchFamily="34" charset="0"/>
              </a:rPr>
              <a:t>Posez-vous quelques questions!</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ZoneTexte 2"/>
          <p:cNvSpPr txBox="1"/>
          <p:nvPr/>
        </p:nvSpPr>
        <p:spPr>
          <a:xfrm>
            <a:off x="1065230" y="1570029"/>
            <a:ext cx="7692272" cy="2308324"/>
          </a:xfrm>
          <a:prstGeom prst="rect">
            <a:avLst/>
          </a:prstGeom>
          <a:noFill/>
        </p:spPr>
        <p:txBody>
          <a:bodyPr wrap="square" rtlCol="0">
            <a:spAutoFit/>
          </a:bodyPr>
          <a:lstStyle/>
          <a:p>
            <a:r>
              <a:rPr lang="fr-CA" b="1" dirty="0" smtClean="0"/>
              <a:t>Est-ce que mon rapport d’activités est accessible à mes membres?</a:t>
            </a:r>
          </a:p>
          <a:p>
            <a:pPr marL="285750" indent="-285750">
              <a:buFont typeface="Arial" panose="020B0604020202020204" pitchFamily="34" charset="0"/>
              <a:buChar char="•"/>
            </a:pPr>
            <a:r>
              <a:rPr lang="fr-CA" dirty="0" smtClean="0"/>
              <a:t>Il faut porter une attention particulière au langage utilisé, il doit être adapté aux réalités des membres.</a:t>
            </a:r>
            <a:endParaRPr lang="fr-CA" dirty="0"/>
          </a:p>
          <a:p>
            <a:pPr marL="285750" indent="-285750">
              <a:buFont typeface="Arial" panose="020B0604020202020204" pitchFamily="34" charset="0"/>
              <a:buChar char="•"/>
            </a:pPr>
            <a:r>
              <a:rPr lang="fr-CA" dirty="0" smtClean="0"/>
              <a:t>Il peut être pertinent d’utiliser plus de visuel pour les personnes qui ont des difficultés de lecture.</a:t>
            </a:r>
          </a:p>
          <a:p>
            <a:endParaRPr lang="fr-CA" dirty="0" smtClean="0"/>
          </a:p>
          <a:p>
            <a:r>
              <a:rPr lang="fr-CA" dirty="0" smtClean="0"/>
              <a:t>L’utilisation des photos (avec la permission des personnes) apporte du dynamisme et démontre la vie de l’organisme. </a:t>
            </a:r>
            <a:endParaRPr lang="fr-CA" dirty="0"/>
          </a:p>
        </p:txBody>
      </p:sp>
      <p:pic>
        <p:nvPicPr>
          <p:cNvPr id="5" name="Image 4"/>
          <p:cNvPicPr>
            <a:picLocks noChangeAspect="1"/>
          </p:cNvPicPr>
          <p:nvPr/>
        </p:nvPicPr>
        <p:blipFill>
          <a:blip r:embed="rId3"/>
          <a:stretch>
            <a:fillRect/>
          </a:stretch>
        </p:blipFill>
        <p:spPr>
          <a:xfrm>
            <a:off x="607428" y="3199553"/>
            <a:ext cx="457802" cy="632774"/>
          </a:xfrm>
          <a:prstGeom prst="rect">
            <a:avLst/>
          </a:prstGeom>
        </p:spPr>
      </p:pic>
      <p:sp>
        <p:nvSpPr>
          <p:cNvPr id="7" name="ZoneTexte 6"/>
          <p:cNvSpPr txBox="1"/>
          <p:nvPr/>
        </p:nvSpPr>
        <p:spPr>
          <a:xfrm>
            <a:off x="1227057" y="4178476"/>
            <a:ext cx="7530445" cy="1200329"/>
          </a:xfrm>
          <a:prstGeom prst="rect">
            <a:avLst/>
          </a:prstGeom>
          <a:noFill/>
        </p:spPr>
        <p:txBody>
          <a:bodyPr wrap="square" rtlCol="0">
            <a:spAutoFit/>
          </a:bodyPr>
          <a:lstStyle/>
          <a:p>
            <a:r>
              <a:rPr lang="fr-CA" b="1" dirty="0" smtClean="0"/>
              <a:t>Quel style d’écriture je dois utiliser?</a:t>
            </a:r>
          </a:p>
          <a:p>
            <a:pPr marL="285750" indent="-285750">
              <a:buFont typeface="Arial" panose="020B0604020202020204" pitchFamily="34" charset="0"/>
              <a:buChar char="•"/>
            </a:pPr>
            <a:r>
              <a:rPr lang="fr-CA" dirty="0" smtClean="0"/>
              <a:t>Il est important de respecter quelques règles de base: une idée par phrase, des phrases courtes et un niveau de langage accessible.</a:t>
            </a:r>
          </a:p>
          <a:p>
            <a:pPr marL="285750" indent="-285750">
              <a:buFont typeface="Arial" panose="020B0604020202020204" pitchFamily="34" charset="0"/>
              <a:buChar char="•"/>
            </a:pPr>
            <a:endParaRPr lang="fr-CA" dirty="0"/>
          </a:p>
        </p:txBody>
      </p:sp>
    </p:spTree>
    <p:extLst>
      <p:ext uri="{BB962C8B-B14F-4D97-AF65-F5344CB8AC3E}">
        <p14:creationId xmlns:p14="http://schemas.microsoft.com/office/powerpoint/2010/main" val="3110365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43805"/>
            <a:ext cx="9144000" cy="6858001"/>
          </a:xfrm>
        </p:spPr>
      </p:pic>
      <p:sp>
        <p:nvSpPr>
          <p:cNvPr id="2" name="Titre 1"/>
          <p:cNvSpPr>
            <a:spLocks noGrp="1"/>
          </p:cNvSpPr>
          <p:nvPr>
            <p:ph type="title"/>
          </p:nvPr>
        </p:nvSpPr>
        <p:spPr>
          <a:xfrm>
            <a:off x="231819" y="432307"/>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br>
              <a:rPr lang="fr-CA" sz="27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3600" b="1" dirty="0" smtClean="0">
                <a:solidFill>
                  <a:srgbClr val="00B050"/>
                </a:solidFill>
                <a:latin typeface="ITC Avant Garde Std Md" panose="020B0602020202020204" pitchFamily="34" charset="0"/>
              </a:rPr>
              <a:t>EN BREF… le rapport d’activités doit:</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Rectangle 2"/>
          <p:cNvSpPr/>
          <p:nvPr/>
        </p:nvSpPr>
        <p:spPr>
          <a:xfrm>
            <a:off x="2362200" y="1582341"/>
            <a:ext cx="4404360" cy="4247317"/>
          </a:xfrm>
          <a:prstGeom prst="rect">
            <a:avLst/>
          </a:prstGeom>
        </p:spPr>
        <p:txBody>
          <a:bodyPr wrap="square">
            <a:spAutoFit/>
          </a:bodyPr>
          <a:lstStyle/>
          <a:p>
            <a:pPr marL="285750" indent="-285750">
              <a:buFont typeface="Wingdings" panose="05000000000000000000" pitchFamily="2" charset="2"/>
              <a:buChar char="§"/>
            </a:pPr>
            <a:r>
              <a:rPr lang="fr-CA" dirty="0"/>
              <a:t>Mettre en relief ce qui rend l’organisme unique et lui donne son identité </a:t>
            </a:r>
            <a:r>
              <a:rPr lang="fr-CA" dirty="0" smtClean="0"/>
              <a:t>particulière.</a:t>
            </a:r>
          </a:p>
          <a:p>
            <a:pPr marL="285750" indent="-285750">
              <a:buFont typeface="Wingdings" panose="05000000000000000000" pitchFamily="2" charset="2"/>
              <a:buChar char="§"/>
            </a:pPr>
            <a:endParaRPr lang="fr-CA" dirty="0"/>
          </a:p>
          <a:p>
            <a:pPr marL="285750" indent="-285750">
              <a:buFont typeface="Wingdings" panose="05000000000000000000" pitchFamily="2" charset="2"/>
              <a:buChar char="§"/>
            </a:pPr>
            <a:r>
              <a:rPr lang="fr-CA" dirty="0" smtClean="0"/>
              <a:t>Démontrer </a:t>
            </a:r>
            <a:r>
              <a:rPr lang="fr-CA" dirty="0"/>
              <a:t>ses réalisations et ses approches. Tout ce qui anime l’organisme et tout ce qui fait de lui un organisme communautaire autonome créateur de richesses et un agent de transformation </a:t>
            </a:r>
            <a:r>
              <a:rPr lang="fr-CA" dirty="0" smtClean="0"/>
              <a:t>sociale.</a:t>
            </a:r>
          </a:p>
          <a:p>
            <a:pPr marL="285750" indent="-285750">
              <a:buFont typeface="Wingdings" panose="05000000000000000000" pitchFamily="2" charset="2"/>
              <a:buChar char="§"/>
            </a:pPr>
            <a:endParaRPr lang="fr-CA" dirty="0"/>
          </a:p>
          <a:p>
            <a:pPr marL="285750" indent="-285750">
              <a:buFont typeface="Wingdings" panose="05000000000000000000" pitchFamily="2" charset="2"/>
              <a:buChar char="§"/>
            </a:pPr>
            <a:r>
              <a:rPr lang="fr-CA" dirty="0" smtClean="0"/>
              <a:t>Mettre </a:t>
            </a:r>
            <a:r>
              <a:rPr lang="fr-CA" dirty="0"/>
              <a:t>en valeur les réalisations de la dernière année et la façon dont ces réalisations ont été concrétisées. </a:t>
            </a:r>
          </a:p>
          <a:p>
            <a:endParaRPr lang="fr-CA" dirty="0"/>
          </a:p>
        </p:txBody>
      </p:sp>
    </p:spTree>
    <p:extLst>
      <p:ext uri="{BB962C8B-B14F-4D97-AF65-F5344CB8AC3E}">
        <p14:creationId xmlns:p14="http://schemas.microsoft.com/office/powerpoint/2010/main" val="2850884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7817"/>
            <a:ext cx="9144000" cy="6858001"/>
          </a:xfrm>
        </p:spPr>
      </p:pic>
      <p:sp>
        <p:nvSpPr>
          <p:cNvPr id="2" name="Titre 1"/>
          <p:cNvSpPr>
            <a:spLocks noGrp="1"/>
          </p:cNvSpPr>
          <p:nvPr>
            <p:ph type="title"/>
          </p:nvPr>
        </p:nvSpPr>
        <p:spPr>
          <a:xfrm>
            <a:off x="231818" y="620843"/>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br>
              <a:rPr lang="fr-CA" sz="27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Suite à cette formation, qu’avez-vous envie de révolutionner</a:t>
            </a:r>
            <a:br>
              <a:rPr lang="fr-CA" sz="2200" b="1" dirty="0" smtClean="0">
                <a:solidFill>
                  <a:srgbClr val="00B05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dans votre rapport d’activités ?</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Rectangle 2"/>
          <p:cNvSpPr/>
          <p:nvPr/>
        </p:nvSpPr>
        <p:spPr>
          <a:xfrm>
            <a:off x="2286000" y="1582341"/>
            <a:ext cx="4572000" cy="646331"/>
          </a:xfrm>
          <a:prstGeom prst="rect">
            <a:avLst/>
          </a:prstGeom>
        </p:spPr>
        <p:txBody>
          <a:bodyPr>
            <a:spAutoFit/>
          </a:bodyPr>
          <a:lstStyle/>
          <a:p>
            <a:r>
              <a:rPr lang="fr-CA" dirty="0" smtClean="0"/>
              <a:t>. </a:t>
            </a:r>
            <a:endParaRPr lang="fr-CA" dirty="0"/>
          </a:p>
          <a:p>
            <a:endParaRPr lang="fr-CA" dirty="0"/>
          </a:p>
        </p:txBody>
      </p:sp>
    </p:spTree>
    <p:extLst>
      <p:ext uri="{BB962C8B-B14F-4D97-AF65-F5344CB8AC3E}">
        <p14:creationId xmlns:p14="http://schemas.microsoft.com/office/powerpoint/2010/main" val="921943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7817"/>
            <a:ext cx="9144000" cy="6858001"/>
          </a:xfrm>
        </p:spPr>
      </p:pic>
      <p:sp>
        <p:nvSpPr>
          <p:cNvPr id="2" name="Titre 1"/>
          <p:cNvSpPr>
            <a:spLocks noGrp="1"/>
          </p:cNvSpPr>
          <p:nvPr>
            <p:ph type="title"/>
          </p:nvPr>
        </p:nvSpPr>
        <p:spPr>
          <a:xfrm>
            <a:off x="231818" y="620843"/>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br>
              <a:rPr lang="fr-CA" sz="27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3100" b="1" dirty="0" smtClean="0">
                <a:solidFill>
                  <a:srgbClr val="00B050"/>
                </a:solidFill>
                <a:latin typeface="ITC Avant Garde Std Md" panose="020B0602020202020204" pitchFamily="34" charset="0"/>
              </a:rPr>
              <a:t>DES QUESTIONS</a:t>
            </a:r>
            <a:r>
              <a:rPr lang="fr-CA" sz="3600" b="1" dirty="0" smtClean="0">
                <a:solidFill>
                  <a:srgbClr val="00B050"/>
                </a:solidFill>
                <a:latin typeface="ITC Avant Garde Std Md" panose="020B0602020202020204" pitchFamily="34" charset="0"/>
              </a:rPr>
              <a:t>?</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Rectangle 2"/>
          <p:cNvSpPr/>
          <p:nvPr/>
        </p:nvSpPr>
        <p:spPr>
          <a:xfrm>
            <a:off x="2286000" y="1582341"/>
            <a:ext cx="4572000" cy="646331"/>
          </a:xfrm>
          <a:prstGeom prst="rect">
            <a:avLst/>
          </a:prstGeom>
        </p:spPr>
        <p:txBody>
          <a:bodyPr>
            <a:spAutoFit/>
          </a:bodyPr>
          <a:lstStyle/>
          <a:p>
            <a:r>
              <a:rPr lang="fr-CA" dirty="0" smtClean="0"/>
              <a:t>. </a:t>
            </a:r>
            <a:endParaRPr lang="fr-CA" dirty="0"/>
          </a:p>
          <a:p>
            <a:endParaRPr lang="fr-CA" dirty="0"/>
          </a:p>
        </p:txBody>
      </p:sp>
    </p:spTree>
    <p:extLst>
      <p:ext uri="{BB962C8B-B14F-4D97-AF65-F5344CB8AC3E}">
        <p14:creationId xmlns:p14="http://schemas.microsoft.com/office/powerpoint/2010/main" val="14683019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03"/>
            <a:ext cx="9144000" cy="6858001"/>
          </a:xfrm>
        </p:spPr>
      </p:pic>
      <p:sp>
        <p:nvSpPr>
          <p:cNvPr id="2" name="Titre 1"/>
          <p:cNvSpPr>
            <a:spLocks noGrp="1"/>
          </p:cNvSpPr>
          <p:nvPr>
            <p:ph type="title"/>
          </p:nvPr>
        </p:nvSpPr>
        <p:spPr>
          <a:xfrm>
            <a:off x="231819" y="579550"/>
            <a:ext cx="8680361" cy="1184856"/>
          </a:xfrm>
        </p:spPr>
        <p:txBody>
          <a:bodyPr>
            <a:noAutofit/>
          </a:bodyPr>
          <a:lstStyle/>
          <a:p>
            <a:pPr algn="ctr"/>
            <a:r>
              <a:rPr lang="fr-CA" sz="3200" b="1" dirty="0" smtClean="0">
                <a:solidFill>
                  <a:srgbClr val="FFC000"/>
                </a:solidFill>
                <a:latin typeface="ITC Avant Garde Std Md" panose="020B0602020202020204" pitchFamily="34" charset="0"/>
              </a:rPr>
              <a:t>Révolutionnez votre rapport d’activités!</a:t>
            </a:r>
            <a:br>
              <a:rPr lang="fr-CA" sz="3200" b="1" dirty="0" smtClean="0">
                <a:solidFill>
                  <a:srgbClr val="FFC000"/>
                </a:solidFill>
                <a:latin typeface="ITC Avant Garde Std Md" panose="020B0602020202020204" pitchFamily="34" charset="0"/>
              </a:rPr>
            </a:br>
            <a:r>
              <a:rPr lang="fr-CA" sz="4000" b="1" dirty="0">
                <a:solidFill>
                  <a:srgbClr val="FFC000"/>
                </a:solidFill>
                <a:latin typeface="ITC Avant Garde Std Md" panose="020B0602020202020204" pitchFamily="34" charset="0"/>
              </a:rPr>
              <a:t/>
            </a:r>
            <a:br>
              <a:rPr lang="fr-CA" sz="4000" b="1" dirty="0">
                <a:solidFill>
                  <a:srgbClr val="FFC000"/>
                </a:solidFill>
                <a:latin typeface="ITC Avant Garde Std Md" panose="020B0602020202020204" pitchFamily="34" charset="0"/>
              </a:rPr>
            </a:br>
            <a:endParaRPr lang="fr-CA" sz="4000" dirty="0"/>
          </a:p>
        </p:txBody>
      </p:sp>
      <p:sp>
        <p:nvSpPr>
          <p:cNvPr id="6" name="ZoneTexte 5"/>
          <p:cNvSpPr txBox="1"/>
          <p:nvPr/>
        </p:nvSpPr>
        <p:spPr>
          <a:xfrm>
            <a:off x="592429" y="2650411"/>
            <a:ext cx="8236038" cy="1477328"/>
          </a:xfrm>
          <a:prstGeom prst="rect">
            <a:avLst/>
          </a:prstGeom>
          <a:noFill/>
        </p:spPr>
        <p:txBody>
          <a:bodyPr wrap="square" rtlCol="0">
            <a:spAutoFit/>
          </a:bodyPr>
          <a:lstStyle/>
          <a:p>
            <a:pPr algn="ctr"/>
            <a:r>
              <a:rPr lang="fr-CA" sz="2400" b="1" dirty="0" smtClean="0">
                <a:solidFill>
                  <a:srgbClr val="00B0F0"/>
                </a:solidFill>
              </a:rPr>
              <a:t>Merci pour votre participation!</a:t>
            </a:r>
          </a:p>
          <a:p>
            <a:pPr algn="ctr"/>
            <a:endParaRPr lang="fr-CA" sz="2400" b="1" dirty="0">
              <a:solidFill>
                <a:srgbClr val="00B0F0"/>
              </a:solidFill>
            </a:endParaRPr>
          </a:p>
          <a:p>
            <a:pPr algn="ctr"/>
            <a:endParaRPr lang="fr-CA" sz="2400" b="1" dirty="0" smtClean="0">
              <a:solidFill>
                <a:srgbClr val="00B0F0"/>
              </a:solidFill>
            </a:endParaRPr>
          </a:p>
          <a:p>
            <a:endParaRPr lang="fr-CA" dirty="0"/>
          </a:p>
        </p:txBody>
      </p:sp>
    </p:spTree>
    <p:extLst>
      <p:ext uri="{BB962C8B-B14F-4D97-AF65-F5344CB8AC3E}">
        <p14:creationId xmlns:p14="http://schemas.microsoft.com/office/powerpoint/2010/main" val="2325326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03"/>
            <a:ext cx="9144000" cy="6858001"/>
          </a:xfrm>
        </p:spPr>
      </p:pic>
      <p:sp>
        <p:nvSpPr>
          <p:cNvPr id="2" name="Titre 1"/>
          <p:cNvSpPr>
            <a:spLocks noGrp="1"/>
          </p:cNvSpPr>
          <p:nvPr>
            <p:ph type="title"/>
          </p:nvPr>
        </p:nvSpPr>
        <p:spPr>
          <a:xfrm>
            <a:off x="296213" y="206063"/>
            <a:ext cx="8680361" cy="1184856"/>
          </a:xfrm>
        </p:spPr>
        <p:txBody>
          <a:bodyPr>
            <a:normAutofit fontScale="90000"/>
          </a:bodyPr>
          <a:lstStyle/>
          <a:p>
            <a:pPr algn="ctr"/>
            <a:r>
              <a:rPr lang="fr-CA" sz="3600" b="1" dirty="0" smtClean="0">
                <a:solidFill>
                  <a:srgbClr val="FFC000"/>
                </a:solidFill>
                <a:latin typeface="ITC Avant Garde Std Md" panose="020B0602020202020204" pitchFamily="34" charset="0"/>
              </a:rPr>
              <a:t>Révolutionnez </a:t>
            </a:r>
            <a:r>
              <a:rPr lang="fr-CA" sz="3600" b="1" dirty="0">
                <a:solidFill>
                  <a:srgbClr val="FFC000"/>
                </a:solidFill>
                <a:latin typeface="ITC Avant Garde Std Md" panose="020B0602020202020204" pitchFamily="34" charset="0"/>
              </a:rPr>
              <a:t>votre </a:t>
            </a:r>
            <a:r>
              <a:rPr lang="fr-CA" sz="3600" b="1" dirty="0" smtClean="0">
                <a:solidFill>
                  <a:srgbClr val="FFC000"/>
                </a:solidFill>
                <a:latin typeface="ITC Avant Garde Std Md" panose="020B0602020202020204" pitchFamily="34" charset="0"/>
              </a:rPr>
              <a:t>rapport d’activités!</a:t>
            </a:r>
            <a:br>
              <a:rPr lang="fr-CA" sz="3600" b="1" dirty="0" smtClean="0">
                <a:solidFill>
                  <a:srgbClr val="FFC000"/>
                </a:solidFill>
                <a:latin typeface="ITC Avant Garde Std Md" panose="020B0602020202020204" pitchFamily="34" charset="0"/>
              </a:rPr>
            </a:br>
            <a:r>
              <a:rPr lang="fr-CA" sz="3600" b="1" dirty="0" smtClean="0">
                <a:solidFill>
                  <a:srgbClr val="00B050"/>
                </a:solidFill>
                <a:latin typeface="ITC Avant Garde Std Md" panose="020B0602020202020204" pitchFamily="34" charset="0"/>
              </a:rPr>
              <a:t>M</a:t>
            </a:r>
            <a:r>
              <a:rPr lang="fr-CA" sz="4000" b="1" dirty="0" smtClean="0">
                <a:solidFill>
                  <a:srgbClr val="00B050"/>
                </a:solidFill>
                <a:latin typeface="ITC Avant Garde Std Md" panose="020B0602020202020204" pitchFamily="34" charset="0"/>
              </a:rPr>
              <a:t>oi </a:t>
            </a:r>
            <a:r>
              <a:rPr lang="fr-CA" sz="4000" b="1" dirty="0">
                <a:solidFill>
                  <a:srgbClr val="00B050"/>
                </a:solidFill>
                <a:latin typeface="ITC Avant Garde Std Md" panose="020B0602020202020204" pitchFamily="34" charset="0"/>
              </a:rPr>
              <a:t>et mon rapport d’activités</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6" name="ZoneTexte 5"/>
          <p:cNvSpPr txBox="1"/>
          <p:nvPr/>
        </p:nvSpPr>
        <p:spPr>
          <a:xfrm>
            <a:off x="590103" y="1186572"/>
            <a:ext cx="8281115" cy="923330"/>
          </a:xfrm>
          <a:prstGeom prst="rect">
            <a:avLst/>
          </a:prstGeom>
          <a:noFill/>
        </p:spPr>
        <p:txBody>
          <a:bodyPr wrap="square" rtlCol="0">
            <a:spAutoFit/>
          </a:bodyPr>
          <a:lstStyle/>
          <a:p>
            <a:r>
              <a:rPr lang="fr-CA" dirty="0" smtClean="0"/>
              <a:t>Utilisez l’outil texte pour indiquer </a:t>
            </a:r>
            <a:r>
              <a:rPr lang="fr-CA" dirty="0"/>
              <a:t>q</a:t>
            </a:r>
            <a:r>
              <a:rPr lang="fr-CA" dirty="0" smtClean="0"/>
              <a:t>uel est le plus grand défi que vous rencontrez face à votre rapport d’activités (soit quand vient le temps de le rédiger ou face à sa forme actuelle)?</a:t>
            </a:r>
            <a:endParaRPr lang="fr-CA" dirty="0"/>
          </a:p>
        </p:txBody>
      </p:sp>
    </p:spTree>
    <p:extLst>
      <p:ext uri="{BB962C8B-B14F-4D97-AF65-F5344CB8AC3E}">
        <p14:creationId xmlns:p14="http://schemas.microsoft.com/office/powerpoint/2010/main" val="2358026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03"/>
            <a:ext cx="9144000" cy="6858001"/>
          </a:xfrm>
        </p:spPr>
      </p:pic>
      <p:sp>
        <p:nvSpPr>
          <p:cNvPr id="2" name="Titre 1"/>
          <p:cNvSpPr>
            <a:spLocks noGrp="1"/>
          </p:cNvSpPr>
          <p:nvPr>
            <p:ph type="title"/>
          </p:nvPr>
        </p:nvSpPr>
        <p:spPr>
          <a:xfrm>
            <a:off x="231818" y="573709"/>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br>
              <a:rPr lang="fr-CA" sz="27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4000" b="1" dirty="0" smtClean="0">
                <a:solidFill>
                  <a:srgbClr val="00B050"/>
                </a:solidFill>
                <a:latin typeface="ITC Avant Garde Std Md" panose="020B0602020202020204" pitchFamily="34" charset="0"/>
              </a:rPr>
              <a:t>Objectifs</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6" name="ZoneTexte 5"/>
          <p:cNvSpPr txBox="1"/>
          <p:nvPr/>
        </p:nvSpPr>
        <p:spPr>
          <a:xfrm>
            <a:off x="431442" y="2006697"/>
            <a:ext cx="8281115" cy="1754326"/>
          </a:xfrm>
          <a:prstGeom prst="rect">
            <a:avLst/>
          </a:prstGeom>
          <a:noFill/>
        </p:spPr>
        <p:txBody>
          <a:bodyPr wrap="square" rtlCol="0">
            <a:spAutoFit/>
          </a:bodyPr>
          <a:lstStyle/>
          <a:p>
            <a:pPr marL="285750" indent="-285750">
              <a:buFont typeface="Arial" panose="020B0604020202020204" pitchFamily="34" charset="0"/>
              <a:buChar char="•"/>
            </a:pPr>
            <a:r>
              <a:rPr lang="fr-CA" dirty="0" smtClean="0"/>
              <a:t>Définir à quoi et à qui sert le rapport d’activités de votre organisme communautaire.</a:t>
            </a:r>
          </a:p>
          <a:p>
            <a:endParaRPr lang="fr-CA" dirty="0" smtClean="0"/>
          </a:p>
          <a:p>
            <a:pPr marL="285750" indent="-285750">
              <a:buFont typeface="Arial" panose="020B0604020202020204" pitchFamily="34" charset="0"/>
              <a:buChar char="•"/>
            </a:pPr>
            <a:r>
              <a:rPr lang="fr-CA" dirty="0" smtClean="0"/>
              <a:t>Faire en sorte que votre rapport d’activités reflète encore davantage que vous êtes un organisme communautaire autonome.</a:t>
            </a:r>
          </a:p>
          <a:p>
            <a:endParaRPr lang="fr-CA" dirty="0" smtClean="0"/>
          </a:p>
          <a:p>
            <a:pPr marL="285750" indent="-285750">
              <a:buFont typeface="Arial" panose="020B0604020202020204" pitchFamily="34" charset="0"/>
              <a:buChar char="•"/>
            </a:pPr>
            <a:r>
              <a:rPr lang="fr-CA" dirty="0" smtClean="0"/>
              <a:t>Donner des outils concrets pour faciliter la révolution de votre rapport d’activités. </a:t>
            </a:r>
          </a:p>
        </p:txBody>
      </p:sp>
    </p:spTree>
    <p:extLst>
      <p:ext uri="{BB962C8B-B14F-4D97-AF65-F5344CB8AC3E}">
        <p14:creationId xmlns:p14="http://schemas.microsoft.com/office/powerpoint/2010/main" val="703706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03"/>
            <a:ext cx="9144000" cy="6858001"/>
          </a:xfrm>
        </p:spPr>
      </p:pic>
      <p:sp>
        <p:nvSpPr>
          <p:cNvPr id="2" name="Titre 1"/>
          <p:cNvSpPr>
            <a:spLocks noGrp="1"/>
          </p:cNvSpPr>
          <p:nvPr>
            <p:ph type="title"/>
          </p:nvPr>
        </p:nvSpPr>
        <p:spPr>
          <a:xfrm>
            <a:off x="231819" y="51714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br>
              <a:rPr lang="fr-CA" sz="27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Reddition de comptes et rapport d’activités : </a:t>
            </a:r>
            <a:br>
              <a:rPr lang="fr-CA" sz="2200" b="1" dirty="0" smtClean="0">
                <a:solidFill>
                  <a:srgbClr val="00B05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2 réalités indissociables!</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ZoneTexte 2"/>
          <p:cNvSpPr txBox="1"/>
          <p:nvPr/>
        </p:nvSpPr>
        <p:spPr>
          <a:xfrm>
            <a:off x="777710" y="1608148"/>
            <a:ext cx="7588578" cy="646331"/>
          </a:xfrm>
          <a:prstGeom prst="rect">
            <a:avLst/>
          </a:prstGeom>
          <a:solidFill>
            <a:schemeClr val="accent1">
              <a:lumMod val="20000"/>
              <a:lumOff val="80000"/>
            </a:schemeClr>
          </a:solidFill>
        </p:spPr>
        <p:txBody>
          <a:bodyPr wrap="square" rtlCol="0">
            <a:spAutoFit/>
          </a:bodyPr>
          <a:lstStyle/>
          <a:p>
            <a:r>
              <a:rPr lang="fr-CA" dirty="0" smtClean="0"/>
              <a:t>À partir du moment ou des fonds publics sont octroyés à un organisme, celui-ci à la responsabilité légale de rendre compte de l’utilisation de ces sommes. </a:t>
            </a:r>
            <a:endParaRPr lang="fr-CA" dirty="0"/>
          </a:p>
        </p:txBody>
      </p:sp>
      <p:sp>
        <p:nvSpPr>
          <p:cNvPr id="5" name="ZoneTexte 4"/>
          <p:cNvSpPr txBox="1"/>
          <p:nvPr/>
        </p:nvSpPr>
        <p:spPr>
          <a:xfrm>
            <a:off x="777710" y="2367594"/>
            <a:ext cx="7588578" cy="1200329"/>
          </a:xfrm>
          <a:prstGeom prst="rect">
            <a:avLst/>
          </a:prstGeom>
          <a:solidFill>
            <a:schemeClr val="accent1">
              <a:lumMod val="20000"/>
              <a:lumOff val="80000"/>
            </a:schemeClr>
          </a:solidFill>
        </p:spPr>
        <p:txBody>
          <a:bodyPr wrap="square" rtlCol="0">
            <a:spAutoFit/>
          </a:bodyPr>
          <a:lstStyle/>
          <a:p>
            <a:r>
              <a:rPr lang="fr-CA" dirty="0" smtClean="0"/>
              <a:t>Tout dépendant du ministère qui finance votre organisme communautaire, les exigences peuvent varier, toutefois, elles doivent respecter la Politique de reconnaissance de l’action communautaire adoptée en 2001 et le Cadre de référence en matière d’action communautaire adopté en 2004. </a:t>
            </a:r>
            <a:endParaRPr lang="fr-CA" dirty="0"/>
          </a:p>
        </p:txBody>
      </p:sp>
      <p:sp>
        <p:nvSpPr>
          <p:cNvPr id="7" name="ZoneTexte 6"/>
          <p:cNvSpPr txBox="1"/>
          <p:nvPr/>
        </p:nvSpPr>
        <p:spPr>
          <a:xfrm>
            <a:off x="777710" y="3567923"/>
            <a:ext cx="7588578" cy="1877437"/>
          </a:xfrm>
          <a:prstGeom prst="rect">
            <a:avLst/>
          </a:prstGeom>
          <a:noFill/>
        </p:spPr>
        <p:txBody>
          <a:bodyPr wrap="square" rtlCol="0">
            <a:spAutoFit/>
          </a:bodyPr>
          <a:lstStyle/>
          <a:p>
            <a:r>
              <a:rPr lang="fr-CA" dirty="0" smtClean="0"/>
              <a:t>Extrait du Cadre de référence</a:t>
            </a:r>
          </a:p>
          <a:p>
            <a:pPr lvl="0" fontAlgn="base">
              <a:lnSpc>
                <a:spcPct val="80000"/>
              </a:lnSpc>
              <a:spcBef>
                <a:spcPct val="20000"/>
              </a:spcBef>
              <a:spcAft>
                <a:spcPct val="0"/>
              </a:spcAft>
              <a:buClr>
                <a:srgbClr val="996666"/>
              </a:buClr>
              <a:buSzPct val="80000"/>
              <a:defRPr/>
            </a:pPr>
            <a:r>
              <a:rPr lang="fr-CA" altLang="fr-FR" sz="1600" b="1" kern="0" dirty="0">
                <a:solidFill>
                  <a:srgbClr val="000000"/>
                </a:solidFill>
                <a:latin typeface="Berlin Sans FB" pitchFamily="34" charset="0"/>
              </a:rPr>
              <a:t>P 34  # 4.6.13 :</a:t>
            </a:r>
            <a:r>
              <a:rPr lang="fr-CA" altLang="fr-FR" sz="1600" kern="0" dirty="0">
                <a:solidFill>
                  <a:srgbClr val="000000"/>
                </a:solidFill>
                <a:latin typeface="Berlin Sans FB" pitchFamily="34" charset="0"/>
              </a:rPr>
              <a:t> […] la reddition de </a:t>
            </a:r>
            <a:r>
              <a:rPr lang="fr-CA" altLang="fr-FR" sz="1600" kern="0" dirty="0" smtClean="0">
                <a:solidFill>
                  <a:srgbClr val="000000"/>
                </a:solidFill>
                <a:latin typeface="Berlin Sans FB" pitchFamily="34" charset="0"/>
              </a:rPr>
              <a:t>comptes </a:t>
            </a:r>
            <a:r>
              <a:rPr lang="fr-CA" altLang="fr-FR" sz="1600" kern="0" dirty="0">
                <a:solidFill>
                  <a:srgbClr val="000000"/>
                </a:solidFill>
                <a:latin typeface="Berlin Sans FB" pitchFamily="34" charset="0"/>
              </a:rPr>
              <a:t>ne doit pas signifier l’ingérence dans la gestion interne, ni avoir pour effet d’accroître la charge administrative des organismes communautaires. […] </a:t>
            </a:r>
            <a:r>
              <a:rPr lang="fr-CA" altLang="fr-FR" sz="1600" b="1" kern="0" dirty="0">
                <a:solidFill>
                  <a:srgbClr val="000000"/>
                </a:solidFill>
                <a:latin typeface="Berlin Sans FB" pitchFamily="34" charset="0"/>
              </a:rPr>
              <a:t>P. 35 </a:t>
            </a:r>
            <a:r>
              <a:rPr lang="fr-CA" altLang="fr-FR" sz="1600" kern="0" dirty="0">
                <a:solidFill>
                  <a:srgbClr val="000000"/>
                </a:solidFill>
                <a:latin typeface="Berlin Sans FB" pitchFamily="34" charset="0"/>
              </a:rPr>
              <a:t>Dans l’optique du soutien financier en appui à la mission globale, le rapport </a:t>
            </a:r>
            <a:r>
              <a:rPr lang="fr-CA" altLang="fr-FR" sz="1600" kern="0" dirty="0" smtClean="0">
                <a:solidFill>
                  <a:srgbClr val="000000"/>
                </a:solidFill>
                <a:latin typeface="Berlin Sans FB" pitchFamily="34" charset="0"/>
              </a:rPr>
              <a:t>d’activités </a:t>
            </a:r>
            <a:r>
              <a:rPr lang="fr-CA" altLang="fr-FR" sz="1600" kern="0" dirty="0">
                <a:solidFill>
                  <a:srgbClr val="000000"/>
                </a:solidFill>
                <a:latin typeface="Berlin Sans FB" pitchFamily="34" charset="0"/>
              </a:rPr>
              <a:t>du dernier exercice complété apparaît comme un élément indispensable pour vérifier si l’organismes continue de répondre aux caractéristiques de l’action communautaire autonome et voir comment se déploie sa mission.</a:t>
            </a:r>
            <a:endParaRPr lang="fr-FR" altLang="fr-FR" sz="1600" kern="0" dirty="0">
              <a:solidFill>
                <a:srgbClr val="000000"/>
              </a:solidFill>
              <a:latin typeface="Berlin Sans FB" pitchFamily="34" charset="0"/>
            </a:endParaRPr>
          </a:p>
          <a:p>
            <a:endParaRPr lang="fr-CA" dirty="0"/>
          </a:p>
        </p:txBody>
      </p:sp>
    </p:spTree>
    <p:extLst>
      <p:ext uri="{BB962C8B-B14F-4D97-AF65-F5344CB8AC3E}">
        <p14:creationId xmlns:p14="http://schemas.microsoft.com/office/powerpoint/2010/main" val="1165164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p:spPr>
      </p:pic>
      <p:sp>
        <p:nvSpPr>
          <p:cNvPr id="2" name="Titre 1"/>
          <p:cNvSpPr>
            <a:spLocks noGrp="1"/>
          </p:cNvSpPr>
          <p:nvPr>
            <p:ph type="title"/>
          </p:nvPr>
        </p:nvSpPr>
        <p:spPr>
          <a:xfrm>
            <a:off x="231819" y="51714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br>
              <a:rPr lang="fr-CA" sz="27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Le rapport d’activités, un élément de reddition de comptes</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8" name="ZoneTexte 7"/>
          <p:cNvSpPr txBox="1"/>
          <p:nvPr/>
        </p:nvSpPr>
        <p:spPr>
          <a:xfrm>
            <a:off x="650450" y="1630837"/>
            <a:ext cx="7946796" cy="646331"/>
          </a:xfrm>
          <a:prstGeom prst="rect">
            <a:avLst/>
          </a:prstGeom>
          <a:noFill/>
        </p:spPr>
        <p:txBody>
          <a:bodyPr wrap="square" rtlCol="0">
            <a:spAutoFit/>
          </a:bodyPr>
          <a:lstStyle/>
          <a:p>
            <a:r>
              <a:rPr lang="fr-CA" dirty="0" smtClean="0"/>
              <a:t>Le rapport d’activités est un élément majeur de la </a:t>
            </a:r>
            <a:r>
              <a:rPr lang="fr-CA" b="1" dirty="0" smtClean="0"/>
              <a:t>reddition de comptes</a:t>
            </a:r>
            <a:r>
              <a:rPr lang="fr-CA" dirty="0" smtClean="0"/>
              <a:t>, toutefois, les documents exigés par votre bailleur de fonds vont au-delà de celui-ci:</a:t>
            </a:r>
            <a:endParaRPr lang="fr-CA" dirty="0"/>
          </a:p>
        </p:txBody>
      </p:sp>
      <p:sp>
        <p:nvSpPr>
          <p:cNvPr id="11" name="ZoneTexte 10"/>
          <p:cNvSpPr txBox="1"/>
          <p:nvPr/>
        </p:nvSpPr>
        <p:spPr>
          <a:xfrm>
            <a:off x="1555423" y="2277168"/>
            <a:ext cx="5797484" cy="1754326"/>
          </a:xfrm>
          <a:prstGeom prst="rect">
            <a:avLst/>
          </a:prstGeom>
          <a:noFill/>
        </p:spPr>
        <p:txBody>
          <a:bodyPr wrap="square" rtlCol="0">
            <a:spAutoFit/>
          </a:bodyPr>
          <a:lstStyle/>
          <a:p>
            <a:pPr marL="285750" indent="-285750">
              <a:buFont typeface="Arial" panose="020B0604020202020204" pitchFamily="34" charset="0"/>
              <a:buChar char="•"/>
            </a:pPr>
            <a:r>
              <a:rPr lang="fr-CA" dirty="0" smtClean="0"/>
              <a:t>L’action d’incorporation (charte) s’il y a des modifications</a:t>
            </a:r>
          </a:p>
          <a:p>
            <a:pPr marL="285750" indent="-285750">
              <a:buFont typeface="Arial" panose="020B0604020202020204" pitchFamily="34" charset="0"/>
              <a:buChar char="•"/>
            </a:pPr>
            <a:r>
              <a:rPr lang="fr-CA" dirty="0" smtClean="0"/>
              <a:t>Les règlements généraux – s’il y a des modifications</a:t>
            </a:r>
          </a:p>
          <a:p>
            <a:pPr marL="285750" indent="-285750">
              <a:buFont typeface="Arial" panose="020B0604020202020204" pitchFamily="34" charset="0"/>
              <a:buChar char="•"/>
            </a:pPr>
            <a:r>
              <a:rPr lang="fr-CA" dirty="0" smtClean="0"/>
              <a:t>Le rapport d’activités</a:t>
            </a:r>
          </a:p>
          <a:p>
            <a:pPr marL="285750" indent="-285750">
              <a:buFont typeface="Arial" panose="020B0604020202020204" pitchFamily="34" charset="0"/>
              <a:buChar char="•"/>
            </a:pPr>
            <a:r>
              <a:rPr lang="fr-CA" dirty="0" smtClean="0"/>
              <a:t>Le rapport financier</a:t>
            </a:r>
          </a:p>
          <a:p>
            <a:pPr marL="285750" indent="-285750">
              <a:buFont typeface="Arial" panose="020B0604020202020204" pitchFamily="34" charset="0"/>
              <a:buChar char="•"/>
            </a:pPr>
            <a:r>
              <a:rPr lang="fr-CA" dirty="0" smtClean="0"/>
              <a:t>Les procès-verbal ou extrait de la dernière AGA</a:t>
            </a:r>
          </a:p>
          <a:p>
            <a:pPr marL="285750" indent="-285750">
              <a:buFont typeface="Arial" panose="020B0604020202020204" pitchFamily="34" charset="0"/>
              <a:buChar char="•"/>
            </a:pPr>
            <a:r>
              <a:rPr lang="fr-CA" dirty="0" smtClean="0"/>
              <a:t>L’avis de convocation à l’AGA et l’ordre du jour</a:t>
            </a:r>
            <a:endParaRPr lang="fr-CA" dirty="0"/>
          </a:p>
        </p:txBody>
      </p:sp>
      <p:sp>
        <p:nvSpPr>
          <p:cNvPr id="13" name="ZoneTexte 12"/>
          <p:cNvSpPr txBox="1"/>
          <p:nvPr/>
        </p:nvSpPr>
        <p:spPr>
          <a:xfrm>
            <a:off x="669303" y="4095336"/>
            <a:ext cx="7569723" cy="1200329"/>
          </a:xfrm>
          <a:prstGeom prst="rect">
            <a:avLst/>
          </a:prstGeom>
          <a:noFill/>
        </p:spPr>
        <p:txBody>
          <a:bodyPr wrap="square" rtlCol="0">
            <a:spAutoFit/>
          </a:bodyPr>
          <a:lstStyle/>
          <a:p>
            <a:r>
              <a:rPr lang="fr-CA" dirty="0" smtClean="0"/>
              <a:t>Lors du </a:t>
            </a:r>
            <a:r>
              <a:rPr lang="fr-CA" b="1" dirty="0" smtClean="0"/>
              <a:t>dépôt de la demande de subvention</a:t>
            </a:r>
            <a:r>
              <a:rPr lang="fr-CA" dirty="0" smtClean="0"/>
              <a:t>, les document suivant sont requis:</a:t>
            </a:r>
            <a:endParaRPr lang="fr-CA" dirty="0"/>
          </a:p>
          <a:p>
            <a:pPr marL="285750" indent="-285750">
              <a:buFont typeface="Arial" panose="020B0604020202020204" pitchFamily="34" charset="0"/>
              <a:buChar char="•"/>
            </a:pPr>
            <a:r>
              <a:rPr lang="fr-CA" dirty="0" smtClean="0"/>
              <a:t>Les prévisions budgétaires</a:t>
            </a:r>
          </a:p>
          <a:p>
            <a:pPr marL="285750" indent="-285750">
              <a:buFont typeface="Arial" panose="020B0604020202020204" pitchFamily="34" charset="0"/>
              <a:buChar char="•"/>
            </a:pPr>
            <a:r>
              <a:rPr lang="fr-CA" dirty="0" smtClean="0"/>
              <a:t>Le plan d’actions ou orientations de l’année visée</a:t>
            </a:r>
          </a:p>
          <a:p>
            <a:pPr marL="285750" indent="-285750">
              <a:buFont typeface="Arial" panose="020B0604020202020204" pitchFamily="34" charset="0"/>
              <a:buChar char="•"/>
            </a:pPr>
            <a:r>
              <a:rPr lang="fr-CA" dirty="0" smtClean="0"/>
              <a:t>Liste des membres du CA et leur provenance</a:t>
            </a:r>
            <a:endParaRPr lang="fr-CA" dirty="0"/>
          </a:p>
        </p:txBody>
      </p:sp>
    </p:spTree>
    <p:extLst>
      <p:ext uri="{BB962C8B-B14F-4D97-AF65-F5344CB8AC3E}">
        <p14:creationId xmlns:p14="http://schemas.microsoft.com/office/powerpoint/2010/main" val="2951029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p:spPr>
      </p:pic>
      <p:sp>
        <p:nvSpPr>
          <p:cNvPr id="2" name="Titre 1"/>
          <p:cNvSpPr>
            <a:spLocks noGrp="1"/>
          </p:cNvSpPr>
          <p:nvPr>
            <p:ph type="title"/>
          </p:nvPr>
        </p:nvSpPr>
        <p:spPr>
          <a:xfrm>
            <a:off x="231819" y="517148"/>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br>
              <a:rPr lang="fr-CA" sz="27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Le rapport d’activités, plus que des exigences administratives</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3" name="ZoneTexte 2"/>
          <p:cNvSpPr txBox="1"/>
          <p:nvPr/>
        </p:nvSpPr>
        <p:spPr>
          <a:xfrm>
            <a:off x="914398" y="2542357"/>
            <a:ext cx="7451890" cy="369332"/>
          </a:xfrm>
          <a:prstGeom prst="rect">
            <a:avLst/>
          </a:prstGeom>
          <a:solidFill>
            <a:schemeClr val="accent1">
              <a:lumMod val="20000"/>
              <a:lumOff val="80000"/>
            </a:schemeClr>
          </a:solidFill>
        </p:spPr>
        <p:txBody>
          <a:bodyPr wrap="square" rtlCol="0">
            <a:spAutoFit/>
          </a:bodyPr>
          <a:lstStyle/>
          <a:p>
            <a:r>
              <a:rPr lang="fr-CA" dirty="0" smtClean="0"/>
              <a:t>moyen privilégié de présenter et faire valoir leurs pratiques et leurs approches</a:t>
            </a:r>
            <a:endParaRPr lang="fr-CA" dirty="0"/>
          </a:p>
        </p:txBody>
      </p:sp>
      <p:sp>
        <p:nvSpPr>
          <p:cNvPr id="5" name="ZoneTexte 4"/>
          <p:cNvSpPr txBox="1"/>
          <p:nvPr/>
        </p:nvSpPr>
        <p:spPr>
          <a:xfrm>
            <a:off x="914398" y="3513811"/>
            <a:ext cx="7451890" cy="646331"/>
          </a:xfrm>
          <a:prstGeom prst="rect">
            <a:avLst/>
          </a:prstGeom>
          <a:solidFill>
            <a:schemeClr val="accent1">
              <a:lumMod val="20000"/>
              <a:lumOff val="80000"/>
            </a:schemeClr>
          </a:solidFill>
        </p:spPr>
        <p:txBody>
          <a:bodyPr wrap="square" rtlCol="0">
            <a:spAutoFit/>
          </a:bodyPr>
          <a:lstStyle/>
          <a:p>
            <a:r>
              <a:rPr lang="fr-CA" dirty="0"/>
              <a:t>c</a:t>
            </a:r>
            <a:r>
              <a:rPr lang="fr-CA" dirty="0" smtClean="0"/>
              <a:t>ontient de l’information sur la mission, les orientations, les objectifs poursuivis et les activités réalisées grâce aux fonds publics. </a:t>
            </a:r>
            <a:endParaRPr lang="fr-CA" dirty="0"/>
          </a:p>
        </p:txBody>
      </p:sp>
      <p:sp>
        <p:nvSpPr>
          <p:cNvPr id="7" name="ZoneTexte 6"/>
          <p:cNvSpPr txBox="1"/>
          <p:nvPr/>
        </p:nvSpPr>
        <p:spPr>
          <a:xfrm>
            <a:off x="1616695" y="4432278"/>
            <a:ext cx="6245259" cy="923330"/>
          </a:xfrm>
          <a:prstGeom prst="rect">
            <a:avLst/>
          </a:prstGeom>
          <a:noFill/>
        </p:spPr>
        <p:txBody>
          <a:bodyPr wrap="square" rtlCol="0">
            <a:spAutoFit/>
          </a:bodyPr>
          <a:lstStyle/>
          <a:p>
            <a:r>
              <a:rPr lang="fr-CA" b="1" dirty="0" smtClean="0"/>
              <a:t>EN BREF</a:t>
            </a:r>
            <a:r>
              <a:rPr lang="fr-CA" dirty="0" smtClean="0"/>
              <a:t>:  au-delà des exigences de votre bailleurs de fonds, le rapport d’activités est un outil pour défendre et promouvoir l’action communautaire autonome!</a:t>
            </a:r>
            <a:endParaRPr lang="fr-CA" dirty="0"/>
          </a:p>
        </p:txBody>
      </p:sp>
      <p:sp>
        <p:nvSpPr>
          <p:cNvPr id="6" name="ZoneTexte 5"/>
          <p:cNvSpPr txBox="1"/>
          <p:nvPr/>
        </p:nvSpPr>
        <p:spPr>
          <a:xfrm>
            <a:off x="2894029" y="1576908"/>
            <a:ext cx="2884602" cy="369332"/>
          </a:xfrm>
          <a:prstGeom prst="rect">
            <a:avLst/>
          </a:prstGeom>
          <a:solidFill>
            <a:schemeClr val="accent2">
              <a:lumMod val="20000"/>
              <a:lumOff val="80000"/>
            </a:schemeClr>
          </a:solidFill>
        </p:spPr>
        <p:txBody>
          <a:bodyPr wrap="square" rtlCol="0">
            <a:spAutoFit/>
          </a:bodyPr>
          <a:lstStyle/>
          <a:p>
            <a:r>
              <a:rPr lang="fr-CA" dirty="0" smtClean="0"/>
              <a:t>Rapport d’activités des OCA</a:t>
            </a:r>
            <a:endParaRPr lang="fr-CA" dirty="0"/>
          </a:p>
        </p:txBody>
      </p:sp>
      <p:cxnSp>
        <p:nvCxnSpPr>
          <p:cNvPr id="9" name="Connecteur droit avec flèche 8"/>
          <p:cNvCxnSpPr/>
          <p:nvPr/>
        </p:nvCxnSpPr>
        <p:spPr>
          <a:xfrm>
            <a:off x="4326903" y="1978524"/>
            <a:ext cx="9427" cy="4764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0" name="Image 9"/>
          <p:cNvPicPr>
            <a:picLocks noChangeAspect="1"/>
          </p:cNvPicPr>
          <p:nvPr/>
        </p:nvPicPr>
        <p:blipFill>
          <a:blip r:embed="rId3"/>
          <a:stretch>
            <a:fillRect/>
          </a:stretch>
        </p:blipFill>
        <p:spPr>
          <a:xfrm>
            <a:off x="4257075" y="2984133"/>
            <a:ext cx="158510" cy="560881"/>
          </a:xfrm>
          <a:prstGeom prst="rect">
            <a:avLst/>
          </a:prstGeom>
        </p:spPr>
      </p:pic>
    </p:spTree>
    <p:extLst>
      <p:ext uri="{BB962C8B-B14F-4D97-AF65-F5344CB8AC3E}">
        <p14:creationId xmlns:p14="http://schemas.microsoft.com/office/powerpoint/2010/main" val="3744525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1976"/>
            <a:ext cx="9144000" cy="6858001"/>
          </a:xfrm>
        </p:spPr>
      </p:pic>
      <p:sp>
        <p:nvSpPr>
          <p:cNvPr id="2" name="Titre 1"/>
          <p:cNvSpPr>
            <a:spLocks noGrp="1"/>
          </p:cNvSpPr>
          <p:nvPr>
            <p:ph type="title"/>
          </p:nvPr>
        </p:nvSpPr>
        <p:spPr>
          <a:xfrm>
            <a:off x="231819" y="309759"/>
            <a:ext cx="8680361" cy="1184856"/>
          </a:xfrm>
        </p:spPr>
        <p:txBody>
          <a:bodyPr>
            <a:normAutofit fontScale="90000"/>
          </a:bodyPr>
          <a:lstStyle/>
          <a:p>
            <a:pPr algn="ctr"/>
            <a:r>
              <a:rPr lang="fr-CA" sz="2700" b="1" dirty="0" smtClean="0">
                <a:solidFill>
                  <a:srgbClr val="FFC000"/>
                </a:solidFill>
                <a:latin typeface="ITC Avant Garde Std Md" panose="020B0602020202020204" pitchFamily="34" charset="0"/>
              </a:rPr>
              <a:t>Révolutionnez </a:t>
            </a:r>
            <a:r>
              <a:rPr lang="fr-CA" sz="2700" b="1" dirty="0">
                <a:solidFill>
                  <a:srgbClr val="FFC000"/>
                </a:solidFill>
                <a:latin typeface="ITC Avant Garde Std Md" panose="020B0602020202020204" pitchFamily="34" charset="0"/>
              </a:rPr>
              <a:t>votre </a:t>
            </a:r>
            <a:r>
              <a:rPr lang="fr-CA" sz="2700" b="1" dirty="0" smtClean="0">
                <a:solidFill>
                  <a:srgbClr val="FFC000"/>
                </a:solidFill>
                <a:latin typeface="ITC Avant Garde Std Md" panose="020B0602020202020204" pitchFamily="34" charset="0"/>
              </a:rPr>
              <a:t>rapport d’activités!</a:t>
            </a:r>
            <a:r>
              <a:rPr lang="fr-CA" sz="1400" b="1" dirty="0" smtClean="0">
                <a:solidFill>
                  <a:srgbClr val="FFC000"/>
                </a:solidFill>
                <a:latin typeface="ITC Avant Garde Std Md" panose="020B0602020202020204" pitchFamily="34" charset="0"/>
              </a:rPr>
              <a:t/>
            </a:r>
            <a:br>
              <a:rPr lang="fr-CA" sz="1400" b="1" dirty="0" smtClean="0">
                <a:solidFill>
                  <a:srgbClr val="FFC000"/>
                </a:solidFill>
                <a:latin typeface="ITC Avant Garde Std Md" panose="020B0602020202020204" pitchFamily="34" charset="0"/>
              </a:rPr>
            </a:br>
            <a:r>
              <a:rPr lang="fr-CA" sz="2700" b="1" dirty="0" smtClean="0">
                <a:solidFill>
                  <a:srgbClr val="FFC000"/>
                </a:solidFill>
                <a:latin typeface="ITC Avant Garde Std Md" panose="020B0602020202020204" pitchFamily="34" charset="0"/>
              </a:rPr>
              <a:t/>
            </a:r>
            <a:br>
              <a:rPr lang="fr-CA" sz="2700" b="1" dirty="0" smtClean="0">
                <a:solidFill>
                  <a:srgbClr val="FFC000"/>
                </a:solidFill>
                <a:latin typeface="ITC Avant Garde Std Md" panose="020B0602020202020204" pitchFamily="34" charset="0"/>
              </a:rPr>
            </a:br>
            <a:r>
              <a:rPr lang="fr-CA" sz="2200" b="1" dirty="0" smtClean="0">
                <a:solidFill>
                  <a:srgbClr val="00B050"/>
                </a:solidFill>
                <a:latin typeface="ITC Avant Garde Std Md" panose="020B0602020202020204" pitchFamily="34" charset="0"/>
              </a:rPr>
              <a:t>Sondage rapide</a:t>
            </a:r>
            <a:r>
              <a:rPr lang="fr-CA" sz="3600" b="1" dirty="0">
                <a:solidFill>
                  <a:srgbClr val="FFC000"/>
                </a:solidFill>
                <a:latin typeface="ITC Avant Garde Std Md" panose="020B0602020202020204" pitchFamily="34" charset="0"/>
              </a:rPr>
              <a:t/>
            </a:r>
            <a:br>
              <a:rPr lang="fr-CA" sz="3600" b="1" dirty="0">
                <a:solidFill>
                  <a:srgbClr val="FFC000"/>
                </a:solidFill>
                <a:latin typeface="ITC Avant Garde Std Md" panose="020B0602020202020204" pitchFamily="34" charset="0"/>
              </a:rPr>
            </a:br>
            <a:endParaRPr lang="fr-CA" sz="3600" dirty="0"/>
          </a:p>
        </p:txBody>
      </p:sp>
      <p:sp>
        <p:nvSpPr>
          <p:cNvPr id="11" name="ZoneTexte 10"/>
          <p:cNvSpPr txBox="1"/>
          <p:nvPr/>
        </p:nvSpPr>
        <p:spPr>
          <a:xfrm>
            <a:off x="980388" y="1404594"/>
            <a:ext cx="7560297" cy="646331"/>
          </a:xfrm>
          <a:prstGeom prst="rect">
            <a:avLst/>
          </a:prstGeom>
          <a:solidFill>
            <a:schemeClr val="accent1">
              <a:lumMod val="20000"/>
              <a:lumOff val="80000"/>
            </a:schemeClr>
          </a:solidFill>
        </p:spPr>
        <p:txBody>
          <a:bodyPr wrap="square" rtlCol="0">
            <a:spAutoFit/>
          </a:bodyPr>
          <a:lstStyle/>
          <a:p>
            <a:r>
              <a:rPr lang="fr-CA" dirty="0" smtClean="0"/>
              <a:t>Utilisez les estampes pour identifier qui vous avez en tête lorsque vous rédigez votre rapport d’activités. Pour qui le faites-vous d’abord?</a:t>
            </a:r>
            <a:endParaRPr lang="fr-CA" dirty="0"/>
          </a:p>
        </p:txBody>
      </p:sp>
      <p:sp>
        <p:nvSpPr>
          <p:cNvPr id="12" name="ZoneTexte 11"/>
          <p:cNvSpPr txBox="1"/>
          <p:nvPr/>
        </p:nvSpPr>
        <p:spPr>
          <a:xfrm>
            <a:off x="1970202" y="2402160"/>
            <a:ext cx="4911365" cy="3139321"/>
          </a:xfrm>
          <a:prstGeom prst="rect">
            <a:avLst/>
          </a:prstGeom>
          <a:noFill/>
        </p:spPr>
        <p:txBody>
          <a:bodyPr wrap="square" rtlCol="0">
            <a:spAutoFit/>
          </a:bodyPr>
          <a:lstStyle/>
          <a:p>
            <a:r>
              <a:rPr lang="fr-CA" dirty="0" smtClean="0"/>
              <a:t>Votre bailleur de fonds principal</a:t>
            </a:r>
          </a:p>
          <a:p>
            <a:endParaRPr lang="fr-CA" dirty="0"/>
          </a:p>
          <a:p>
            <a:endParaRPr lang="fr-CA" dirty="0"/>
          </a:p>
          <a:p>
            <a:endParaRPr lang="fr-CA" dirty="0" smtClean="0"/>
          </a:p>
          <a:p>
            <a:endParaRPr lang="fr-CA" dirty="0" smtClean="0"/>
          </a:p>
          <a:p>
            <a:r>
              <a:rPr lang="fr-CA" dirty="0" smtClean="0"/>
              <a:t>Vos membres</a:t>
            </a:r>
          </a:p>
          <a:p>
            <a:endParaRPr lang="fr-CA" dirty="0"/>
          </a:p>
          <a:p>
            <a:endParaRPr lang="fr-CA" dirty="0" smtClean="0"/>
          </a:p>
          <a:p>
            <a:endParaRPr lang="fr-CA" dirty="0" smtClean="0"/>
          </a:p>
          <a:p>
            <a:endParaRPr lang="fr-CA" dirty="0"/>
          </a:p>
          <a:p>
            <a:r>
              <a:rPr lang="fr-CA" dirty="0" smtClean="0"/>
              <a:t>Vos partenaires (actuels ou futurs!)</a:t>
            </a:r>
          </a:p>
        </p:txBody>
      </p:sp>
    </p:spTree>
    <p:extLst>
      <p:ext uri="{BB962C8B-B14F-4D97-AF65-F5344CB8AC3E}">
        <p14:creationId xmlns:p14="http://schemas.microsoft.com/office/powerpoint/2010/main" val="1768514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6954</TotalTime>
  <Words>2678</Words>
  <Application>Microsoft Office PowerPoint</Application>
  <PresentationFormat>Affichage à l'écran (4:3)</PresentationFormat>
  <Paragraphs>298</Paragraphs>
  <Slides>38</Slides>
  <Notes>0</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Thème Office</vt:lpstr>
      <vt:lpstr>Présentation PowerPoint</vt:lpstr>
      <vt:lpstr>Révolutionnez votre rapport d’activités! </vt:lpstr>
      <vt:lpstr>Révolutionnez votre rapport d’activités! Maya Fernet, agente de liaison à la TROCL depuis 2007 </vt:lpstr>
      <vt:lpstr>Révolutionnez votre rapport d’activités! Moi et mon rapport d’activités </vt:lpstr>
      <vt:lpstr>Révolutionnez votre rapport d’activités!  Objectifs </vt:lpstr>
      <vt:lpstr>Révolutionnez votre rapport d’activités!  Reddition de comptes et rapport d’activités :  2 réalités indissociables! </vt:lpstr>
      <vt:lpstr>Révolutionnez votre rapport d’activités!  Le rapport d’activités, un élément de reddition de comptes </vt:lpstr>
      <vt:lpstr>Révolutionnez votre rapport d’activités!  Le rapport d’activités, plus que des exigences administratives </vt:lpstr>
      <vt:lpstr>Révolutionnez votre rapport d’activités!  Sondage rapide </vt:lpstr>
      <vt:lpstr>Révolutionnez votre rapport d’activités!  D’abord et avant tout pour vos membres! </vt:lpstr>
      <vt:lpstr>Révolutionnez votre rapport d’activités!  Le rapport d’activités et les critères d’ACA </vt:lpstr>
      <vt:lpstr>Révolutionnez votre rapport d’activités!  Survol des 8 critères de l’ACA </vt:lpstr>
      <vt:lpstr>Révolutionnez votre rapport d’activités!  Survol des 8 critères de l’ACA </vt:lpstr>
      <vt:lpstr>Révolutionnez votre rapport d’activités!  Survol des 8 critères de l’ACA </vt:lpstr>
      <vt:lpstr>Révolutionnez votre rapport d’activités!  Survol des 8 critères de l’ACA </vt:lpstr>
      <vt:lpstr>Révolutionnez votre rapport d’activités!  Survol des 8 critères de l’ACA </vt:lpstr>
      <vt:lpstr>Révolutionnez votre rapport d’activités!  Survol des 8 critères de l’ACA </vt:lpstr>
      <vt:lpstr>Révolutionnez votre rapport d’activités!  Survol des 8 critères de l’ACA </vt:lpstr>
      <vt:lpstr>Révolutionnez votre rapport d’activités!  Survol des 8 critères de l’ACA </vt:lpstr>
      <vt:lpstr>Révolutionnez votre rapport d’activités!  Sondage rapide! </vt:lpstr>
      <vt:lpstr>Révolutionnez votre rapport d’activités!  Quand les critères d’ACA sont liés à des approches </vt:lpstr>
      <vt:lpstr>Révolutionnez votre rapport d’activités!   </vt:lpstr>
      <vt:lpstr>Révolutionnez votre rapport d’activités!   </vt:lpstr>
      <vt:lpstr>Révolutionnez votre rapport d’activités!  Sondage rapide </vt:lpstr>
      <vt:lpstr>Révolutionnez votre rapport d’activités!  Comment allez au-delà des énumérations et des listes d’activités? </vt:lpstr>
      <vt:lpstr>Révolutionnez votre rapport d’activités!  Comment allez au-delà des énumérations et des listes d’activités? </vt:lpstr>
      <vt:lpstr>Révolutionnez votre rapport d’activités!  Comment allez au-delà des énumérations et des listes d’activités? </vt:lpstr>
      <vt:lpstr>Révolutionnez votre rapport d’activités!  </vt:lpstr>
      <vt:lpstr>Révolutionnez votre rapport d’activités!  </vt:lpstr>
      <vt:lpstr>Révolutionnez votre rapport d’activités!  </vt:lpstr>
      <vt:lpstr>Révolutionnez votre rapport d’activités!  Quelques étapes pour amorcer la révolution! </vt:lpstr>
      <vt:lpstr>Révolutionnez votre rapport d’activités!  Quelques étapes pour amorcer la révolution! </vt:lpstr>
      <vt:lpstr>Révolutionnez votre rapport d’activités!  Quelques rappels pour vous simplifier la vie. </vt:lpstr>
      <vt:lpstr>Révolutionnez votre rapport d’activités!  Posez-vous quelques questions! </vt:lpstr>
      <vt:lpstr>Révolutionnez votre rapport d’activités!  EN BREF… le rapport d’activités doit: </vt:lpstr>
      <vt:lpstr>Révolutionnez votre rapport d’activités!  Suite à cette formation, qu’avez-vous envie de révolutionner dans votre rapport d’activités ? </vt:lpstr>
      <vt:lpstr>Révolutionnez votre rapport d’activités!  DES QUESTIONS? </vt:lpstr>
      <vt:lpstr>Révolutionnez votre rapport d’activités!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Hugo V</dc:creator>
  <cp:lastModifiedBy>Denise</cp:lastModifiedBy>
  <cp:revision>88</cp:revision>
  <dcterms:created xsi:type="dcterms:W3CDTF">2015-03-15T13:52:32Z</dcterms:created>
  <dcterms:modified xsi:type="dcterms:W3CDTF">2017-03-16T17:59:49Z</dcterms:modified>
</cp:coreProperties>
</file>