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4"/>
  </p:handoutMasterIdLst>
  <p:sldIdLst>
    <p:sldId id="256" r:id="rId2"/>
    <p:sldId id="279" r:id="rId3"/>
    <p:sldId id="257" r:id="rId4"/>
    <p:sldId id="258" r:id="rId5"/>
    <p:sldId id="269" r:id="rId6"/>
    <p:sldId id="280" r:id="rId7"/>
    <p:sldId id="281" r:id="rId8"/>
    <p:sldId id="282" r:id="rId9"/>
    <p:sldId id="259" r:id="rId10"/>
    <p:sldId id="283" r:id="rId11"/>
    <p:sldId id="284" r:id="rId12"/>
    <p:sldId id="260" r:id="rId13"/>
    <p:sldId id="261" r:id="rId14"/>
    <p:sldId id="285" r:id="rId15"/>
    <p:sldId id="286" r:id="rId16"/>
    <p:sldId id="262" r:id="rId17"/>
    <p:sldId id="266" r:id="rId18"/>
    <p:sldId id="287" r:id="rId19"/>
    <p:sldId id="267" r:id="rId20"/>
    <p:sldId id="270" r:id="rId21"/>
    <p:sldId id="288" r:id="rId22"/>
    <p:sldId id="271" r:id="rId23"/>
    <p:sldId id="289" r:id="rId24"/>
    <p:sldId id="272" r:id="rId25"/>
    <p:sldId id="290" r:id="rId26"/>
    <p:sldId id="273" r:id="rId27"/>
    <p:sldId id="291" r:id="rId28"/>
    <p:sldId id="274" r:id="rId29"/>
    <p:sldId id="275" r:id="rId30"/>
    <p:sldId id="276" r:id="rId31"/>
    <p:sldId id="277" r:id="rId32"/>
    <p:sldId id="278" r:id="rId33"/>
  </p:sldIdLst>
  <p:sldSz cx="9144000" cy="6858000" type="screen4x3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1908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1463D9-8480-4493-936B-5F821E40335A}" type="doc">
      <dgm:prSet loTypeId="urn:microsoft.com/office/officeart/2005/8/layout/cycle4" loCatId="relationship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fr-CA"/>
        </a:p>
      </dgm:t>
    </dgm:pt>
    <dgm:pt modelId="{DF6B74E2-1452-47AC-8348-3FD02C454A30}">
      <dgm:prSet phldrT="[Texte]"/>
      <dgm:spPr/>
      <dgm:t>
        <a:bodyPr/>
        <a:lstStyle/>
        <a:p>
          <a:r>
            <a:rPr lang="fr-CA" dirty="0" smtClean="0"/>
            <a:t>Appartenance</a:t>
          </a:r>
          <a:endParaRPr lang="fr-CA" dirty="0"/>
        </a:p>
      </dgm:t>
    </dgm:pt>
    <dgm:pt modelId="{18AA07BB-FC79-41F7-A550-8F5BBC153044}" type="parTrans" cxnId="{487DECC0-1FB0-4677-8D47-EB2ACE25D584}">
      <dgm:prSet/>
      <dgm:spPr/>
      <dgm:t>
        <a:bodyPr/>
        <a:lstStyle/>
        <a:p>
          <a:endParaRPr lang="fr-CA"/>
        </a:p>
      </dgm:t>
    </dgm:pt>
    <dgm:pt modelId="{CCD77D57-ED3A-4F98-BA54-F28CB1553614}" type="sibTrans" cxnId="{487DECC0-1FB0-4677-8D47-EB2ACE25D584}">
      <dgm:prSet/>
      <dgm:spPr/>
      <dgm:t>
        <a:bodyPr/>
        <a:lstStyle/>
        <a:p>
          <a:endParaRPr lang="fr-CA"/>
        </a:p>
      </dgm:t>
    </dgm:pt>
    <dgm:pt modelId="{581BE681-1BDF-4EDE-A711-5B13A1B8A5A4}">
      <dgm:prSet phldrT="[Texte]"/>
      <dgm:spPr/>
      <dgm:t>
        <a:bodyPr/>
        <a:lstStyle/>
        <a:p>
          <a:r>
            <a:rPr lang="fr-CA" dirty="0" smtClean="0"/>
            <a:t>Besoin psychosocial central menant à la création de liens </a:t>
          </a:r>
          <a:r>
            <a:rPr lang="fr-CA" dirty="0" smtClean="0"/>
            <a:t>privilégiés.</a:t>
          </a:r>
          <a:endParaRPr lang="fr-CA" dirty="0"/>
        </a:p>
      </dgm:t>
    </dgm:pt>
    <dgm:pt modelId="{CDB9F8F8-C709-40CE-8F4E-1C686B262826}" type="parTrans" cxnId="{2971484B-8BC9-4E60-B4FE-D38AF9EBFD58}">
      <dgm:prSet/>
      <dgm:spPr/>
      <dgm:t>
        <a:bodyPr/>
        <a:lstStyle/>
        <a:p>
          <a:endParaRPr lang="fr-CA"/>
        </a:p>
      </dgm:t>
    </dgm:pt>
    <dgm:pt modelId="{60B10D40-CA92-462A-AD90-DC5766577987}" type="sibTrans" cxnId="{2971484B-8BC9-4E60-B4FE-D38AF9EBFD58}">
      <dgm:prSet/>
      <dgm:spPr/>
      <dgm:t>
        <a:bodyPr/>
        <a:lstStyle/>
        <a:p>
          <a:endParaRPr lang="fr-CA"/>
        </a:p>
      </dgm:t>
    </dgm:pt>
    <dgm:pt modelId="{B58AB86F-3D84-4372-BE98-DE10026211B0}">
      <dgm:prSet phldrT="[Texte]"/>
      <dgm:spPr/>
      <dgm:t>
        <a:bodyPr/>
        <a:lstStyle/>
        <a:p>
          <a:r>
            <a:rPr lang="fr-CA" dirty="0" smtClean="0"/>
            <a:t>Pouvoir</a:t>
          </a:r>
          <a:endParaRPr lang="fr-CA" dirty="0"/>
        </a:p>
      </dgm:t>
    </dgm:pt>
    <dgm:pt modelId="{27D15F7A-00C5-4B06-9D95-2E72548DA1D6}" type="parTrans" cxnId="{62738E5C-4C0A-4C92-A41F-713D2C60438E}">
      <dgm:prSet/>
      <dgm:spPr/>
      <dgm:t>
        <a:bodyPr/>
        <a:lstStyle/>
        <a:p>
          <a:endParaRPr lang="fr-CA"/>
        </a:p>
      </dgm:t>
    </dgm:pt>
    <dgm:pt modelId="{8ED18227-48A6-4282-BD6C-7FEF143EAC4B}" type="sibTrans" cxnId="{62738E5C-4C0A-4C92-A41F-713D2C60438E}">
      <dgm:prSet/>
      <dgm:spPr/>
      <dgm:t>
        <a:bodyPr/>
        <a:lstStyle/>
        <a:p>
          <a:endParaRPr lang="fr-CA"/>
        </a:p>
      </dgm:t>
    </dgm:pt>
    <dgm:pt modelId="{4D9F1333-587A-4186-9525-A4CC613461A0}">
      <dgm:prSet phldrT="[Texte]"/>
      <dgm:spPr/>
      <dgm:t>
        <a:bodyPr/>
        <a:lstStyle/>
        <a:p>
          <a:pPr algn="r"/>
          <a:r>
            <a:rPr lang="fr-CA" dirty="0" smtClean="0"/>
            <a:t>Besoin de reconnaissance, d’actualisation d’un sentiment d’estime de soi et d’influence.</a:t>
          </a:r>
          <a:endParaRPr lang="fr-CA" dirty="0"/>
        </a:p>
      </dgm:t>
    </dgm:pt>
    <dgm:pt modelId="{F3768D25-29D1-475B-A635-CF25AC8F965F}" type="parTrans" cxnId="{4F97421E-10FF-4FA0-9A72-5FCA58EA558D}">
      <dgm:prSet/>
      <dgm:spPr/>
      <dgm:t>
        <a:bodyPr/>
        <a:lstStyle/>
        <a:p>
          <a:endParaRPr lang="fr-CA"/>
        </a:p>
      </dgm:t>
    </dgm:pt>
    <dgm:pt modelId="{C7391817-6EA3-4ED0-953B-4DC9BD01CA87}" type="sibTrans" cxnId="{4F97421E-10FF-4FA0-9A72-5FCA58EA558D}">
      <dgm:prSet/>
      <dgm:spPr/>
      <dgm:t>
        <a:bodyPr/>
        <a:lstStyle/>
        <a:p>
          <a:endParaRPr lang="fr-CA"/>
        </a:p>
      </dgm:t>
    </dgm:pt>
    <dgm:pt modelId="{974A3AF4-E5AD-45C4-B2C6-F00C9E1F6959}">
      <dgm:prSet phldrT="[Texte]"/>
      <dgm:spPr/>
      <dgm:t>
        <a:bodyPr/>
        <a:lstStyle/>
        <a:p>
          <a:r>
            <a:rPr lang="fr-CA" dirty="0" smtClean="0"/>
            <a:t>Liberté</a:t>
          </a:r>
          <a:endParaRPr lang="fr-CA" dirty="0"/>
        </a:p>
      </dgm:t>
    </dgm:pt>
    <dgm:pt modelId="{568C9D2C-9F0F-4293-86C9-920FBAFED5B7}" type="parTrans" cxnId="{4558F198-E3EA-4FFF-AC26-257D32580074}">
      <dgm:prSet/>
      <dgm:spPr/>
      <dgm:t>
        <a:bodyPr/>
        <a:lstStyle/>
        <a:p>
          <a:endParaRPr lang="fr-CA"/>
        </a:p>
      </dgm:t>
    </dgm:pt>
    <dgm:pt modelId="{2FC1A11B-91BE-4E75-830B-959BB928EAE8}" type="sibTrans" cxnId="{4558F198-E3EA-4FFF-AC26-257D32580074}">
      <dgm:prSet/>
      <dgm:spPr/>
      <dgm:t>
        <a:bodyPr/>
        <a:lstStyle/>
        <a:p>
          <a:endParaRPr lang="fr-CA"/>
        </a:p>
      </dgm:t>
    </dgm:pt>
    <dgm:pt modelId="{3363B5B2-2AED-49C9-9412-C473596A94C3}">
      <dgm:prSet phldrT="[Texte]"/>
      <dgm:spPr/>
      <dgm:t>
        <a:bodyPr/>
        <a:lstStyle/>
        <a:p>
          <a:pPr algn="l"/>
          <a:r>
            <a:rPr lang="fr-CA" dirty="0" smtClean="0"/>
            <a:t>Possibilité de choisir, de penser, d’agir autrement et d’assumer les conséquences.</a:t>
          </a:r>
          <a:endParaRPr lang="fr-CA" dirty="0"/>
        </a:p>
      </dgm:t>
    </dgm:pt>
    <dgm:pt modelId="{0062D8A0-B395-467B-9DBD-490B9EC4366A}" type="parTrans" cxnId="{E194078E-B0F7-453D-BA63-E05FCF89F981}">
      <dgm:prSet/>
      <dgm:spPr/>
      <dgm:t>
        <a:bodyPr/>
        <a:lstStyle/>
        <a:p>
          <a:endParaRPr lang="fr-CA"/>
        </a:p>
      </dgm:t>
    </dgm:pt>
    <dgm:pt modelId="{D18FD027-88AA-4746-94DA-195C3EC0B5B9}" type="sibTrans" cxnId="{E194078E-B0F7-453D-BA63-E05FCF89F981}">
      <dgm:prSet/>
      <dgm:spPr/>
      <dgm:t>
        <a:bodyPr/>
        <a:lstStyle/>
        <a:p>
          <a:endParaRPr lang="fr-CA"/>
        </a:p>
      </dgm:t>
    </dgm:pt>
    <dgm:pt modelId="{E54DA505-C1CB-41C2-9088-A58FF369214F}">
      <dgm:prSet phldrT="[Texte]"/>
      <dgm:spPr/>
      <dgm:t>
        <a:bodyPr/>
        <a:lstStyle/>
        <a:p>
          <a:r>
            <a:rPr lang="fr-CA" dirty="0" smtClean="0"/>
            <a:t>Plaisir</a:t>
          </a:r>
          <a:endParaRPr lang="fr-CA" dirty="0"/>
        </a:p>
      </dgm:t>
    </dgm:pt>
    <dgm:pt modelId="{DA4AB951-F751-4E3A-BBBB-16C001065837}" type="parTrans" cxnId="{DD22B681-AC4F-48B2-B9CA-6758A41203F4}">
      <dgm:prSet/>
      <dgm:spPr/>
      <dgm:t>
        <a:bodyPr/>
        <a:lstStyle/>
        <a:p>
          <a:endParaRPr lang="fr-CA"/>
        </a:p>
      </dgm:t>
    </dgm:pt>
    <dgm:pt modelId="{63B7786B-9B42-41A9-80EE-682C4BE56E0C}" type="sibTrans" cxnId="{DD22B681-AC4F-48B2-B9CA-6758A41203F4}">
      <dgm:prSet/>
      <dgm:spPr/>
      <dgm:t>
        <a:bodyPr/>
        <a:lstStyle/>
        <a:p>
          <a:endParaRPr lang="fr-CA"/>
        </a:p>
      </dgm:t>
    </dgm:pt>
    <dgm:pt modelId="{47FFE93C-F4E3-49E1-9FD1-6C8F17F205F7}">
      <dgm:prSet phldrT="[Texte]"/>
      <dgm:spPr/>
      <dgm:t>
        <a:bodyPr/>
        <a:lstStyle/>
        <a:p>
          <a:pPr algn="l"/>
          <a:endParaRPr lang="fr-CA" dirty="0"/>
        </a:p>
      </dgm:t>
    </dgm:pt>
    <dgm:pt modelId="{404CC27A-8001-4C32-9158-46FB11CC21C7}" type="parTrans" cxnId="{BF3CC816-6A31-467E-B6C9-4653B0BCC949}">
      <dgm:prSet/>
      <dgm:spPr/>
      <dgm:t>
        <a:bodyPr/>
        <a:lstStyle/>
        <a:p>
          <a:endParaRPr lang="fr-CA"/>
        </a:p>
      </dgm:t>
    </dgm:pt>
    <dgm:pt modelId="{13E8F5A1-F0C2-459C-9C57-CDDE309BBBFF}" type="sibTrans" cxnId="{BF3CC816-6A31-467E-B6C9-4653B0BCC949}">
      <dgm:prSet/>
      <dgm:spPr/>
      <dgm:t>
        <a:bodyPr/>
        <a:lstStyle/>
        <a:p>
          <a:endParaRPr lang="fr-CA"/>
        </a:p>
      </dgm:t>
    </dgm:pt>
    <dgm:pt modelId="{D96E341B-8CC8-44E7-9D6D-A4B7CB7D686A}">
      <dgm:prSet phldrT="[Texte]"/>
      <dgm:spPr/>
      <dgm:t>
        <a:bodyPr/>
        <a:lstStyle/>
        <a:p>
          <a:pPr algn="l"/>
          <a:endParaRPr lang="fr-CA" dirty="0"/>
        </a:p>
      </dgm:t>
    </dgm:pt>
    <dgm:pt modelId="{6FA5B4B9-6DC8-4035-A6CC-09B21E7DC3B1}" type="parTrans" cxnId="{8CD9BAA7-7FEB-4CA3-B692-7A64A10CDA97}">
      <dgm:prSet/>
      <dgm:spPr/>
      <dgm:t>
        <a:bodyPr/>
        <a:lstStyle/>
        <a:p>
          <a:endParaRPr lang="fr-CA"/>
        </a:p>
      </dgm:t>
    </dgm:pt>
    <dgm:pt modelId="{2CA38E50-0F2E-4833-BE62-D0F04E269826}" type="sibTrans" cxnId="{8CD9BAA7-7FEB-4CA3-B692-7A64A10CDA97}">
      <dgm:prSet/>
      <dgm:spPr/>
      <dgm:t>
        <a:bodyPr/>
        <a:lstStyle/>
        <a:p>
          <a:endParaRPr lang="fr-CA"/>
        </a:p>
      </dgm:t>
    </dgm:pt>
    <dgm:pt modelId="{CB1B70CE-F836-4FF1-B3C6-ACA7E7A618BB}">
      <dgm:prSet phldrT="[Texte]" custT="1"/>
      <dgm:spPr/>
      <dgm:t>
        <a:bodyPr/>
        <a:lstStyle/>
        <a:p>
          <a:endParaRPr lang="fr-CA" sz="1200" dirty="0">
            <a:latin typeface="+mn-lt"/>
          </a:endParaRPr>
        </a:p>
      </dgm:t>
    </dgm:pt>
    <dgm:pt modelId="{8E4C0A63-2D70-4127-BC5E-0D623B8148C4}" type="parTrans" cxnId="{234DBB41-87E3-4B18-945F-2E517FA72FE3}">
      <dgm:prSet/>
      <dgm:spPr/>
      <dgm:t>
        <a:bodyPr/>
        <a:lstStyle/>
        <a:p>
          <a:endParaRPr lang="fr-CA"/>
        </a:p>
      </dgm:t>
    </dgm:pt>
    <dgm:pt modelId="{8C9DE539-6D80-45E7-97BB-D09CC0796550}" type="sibTrans" cxnId="{234DBB41-87E3-4B18-945F-2E517FA72FE3}">
      <dgm:prSet/>
      <dgm:spPr/>
      <dgm:t>
        <a:bodyPr/>
        <a:lstStyle/>
        <a:p>
          <a:endParaRPr lang="fr-CA"/>
        </a:p>
      </dgm:t>
    </dgm:pt>
    <dgm:pt modelId="{5EA9930D-1CB6-4B4E-A569-FA7CB042E99F}">
      <dgm:prSet phldrT="[Texte]" custT="1"/>
      <dgm:spPr/>
      <dgm:t>
        <a:bodyPr/>
        <a:lstStyle/>
        <a:p>
          <a:r>
            <a:rPr lang="fr-CA" sz="1200" dirty="0" smtClean="0">
              <a:latin typeface="+mn-lt"/>
            </a:rPr>
            <a:t>Amusement, joie, détente qui permettent de pousser à l’action, l’apprentissage et la participation.</a:t>
          </a:r>
          <a:endParaRPr lang="fr-CA" sz="1200" dirty="0">
            <a:latin typeface="+mn-lt"/>
          </a:endParaRPr>
        </a:p>
      </dgm:t>
    </dgm:pt>
    <dgm:pt modelId="{EA1BB2F0-3469-4431-81BD-537432F52C19}" type="sibTrans" cxnId="{22DD2A82-0BC0-44B5-A779-D9EEFA79D4F9}">
      <dgm:prSet/>
      <dgm:spPr/>
      <dgm:t>
        <a:bodyPr/>
        <a:lstStyle/>
        <a:p>
          <a:endParaRPr lang="fr-CA"/>
        </a:p>
      </dgm:t>
    </dgm:pt>
    <dgm:pt modelId="{97FA456E-BD4C-4D28-A788-A7A0AD108109}" type="parTrans" cxnId="{22DD2A82-0BC0-44B5-A779-D9EEFA79D4F9}">
      <dgm:prSet/>
      <dgm:spPr/>
      <dgm:t>
        <a:bodyPr/>
        <a:lstStyle/>
        <a:p>
          <a:endParaRPr lang="fr-CA"/>
        </a:p>
      </dgm:t>
    </dgm:pt>
    <dgm:pt modelId="{DBAB3478-3461-41DE-9F58-DE8931B2970B}">
      <dgm:prSet phldrT="[Texte]" custT="1"/>
      <dgm:spPr/>
      <dgm:t>
        <a:bodyPr/>
        <a:lstStyle/>
        <a:p>
          <a:endParaRPr lang="fr-CA" sz="1200" dirty="0">
            <a:latin typeface="+mn-lt"/>
          </a:endParaRPr>
        </a:p>
      </dgm:t>
    </dgm:pt>
    <dgm:pt modelId="{58654D0C-CFDF-42C8-A3F3-65787D975E7D}" type="parTrans" cxnId="{9A521016-2F68-493C-9C4B-1DF091DB690A}">
      <dgm:prSet/>
      <dgm:spPr/>
      <dgm:t>
        <a:bodyPr/>
        <a:lstStyle/>
        <a:p>
          <a:endParaRPr lang="fr-CA"/>
        </a:p>
      </dgm:t>
    </dgm:pt>
    <dgm:pt modelId="{78F05D54-6234-4E77-85FA-008E0B25C152}" type="sibTrans" cxnId="{9A521016-2F68-493C-9C4B-1DF091DB690A}">
      <dgm:prSet/>
      <dgm:spPr/>
      <dgm:t>
        <a:bodyPr/>
        <a:lstStyle/>
        <a:p>
          <a:endParaRPr lang="fr-CA"/>
        </a:p>
      </dgm:t>
    </dgm:pt>
    <dgm:pt modelId="{B5762A87-6FCA-4EE4-A782-3F3288238646}" type="pres">
      <dgm:prSet presAssocID="{381463D9-8480-4493-936B-5F821E40335A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fr-CA"/>
        </a:p>
      </dgm:t>
    </dgm:pt>
    <dgm:pt modelId="{360465E2-FBF1-49E2-82CE-C897253771AF}" type="pres">
      <dgm:prSet presAssocID="{381463D9-8480-4493-936B-5F821E40335A}" presName="children" presStyleCnt="0"/>
      <dgm:spPr/>
    </dgm:pt>
    <dgm:pt modelId="{98B2E070-4992-4E69-A560-1B7255863692}" type="pres">
      <dgm:prSet presAssocID="{381463D9-8480-4493-936B-5F821E40335A}" presName="child1group" presStyleCnt="0"/>
      <dgm:spPr/>
    </dgm:pt>
    <dgm:pt modelId="{3D36FE01-620C-4E50-B024-E222064427D8}" type="pres">
      <dgm:prSet presAssocID="{381463D9-8480-4493-936B-5F821E40335A}" presName="child1" presStyleLbl="bgAcc1" presStyleIdx="0" presStyleCnt="4" custScaleX="129198" custScaleY="121837" custLinFactNeighborX="-14820" custLinFactNeighborY="14945"/>
      <dgm:spPr/>
      <dgm:t>
        <a:bodyPr/>
        <a:lstStyle/>
        <a:p>
          <a:endParaRPr lang="fr-CA"/>
        </a:p>
      </dgm:t>
    </dgm:pt>
    <dgm:pt modelId="{75D18F93-3BB5-49DE-970B-897752E4B4AD}" type="pres">
      <dgm:prSet presAssocID="{381463D9-8480-4493-936B-5F821E40335A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82EE71E7-A07C-4796-A857-A535A31C8557}" type="pres">
      <dgm:prSet presAssocID="{381463D9-8480-4493-936B-5F821E40335A}" presName="child2group" presStyleCnt="0"/>
      <dgm:spPr/>
    </dgm:pt>
    <dgm:pt modelId="{56B2D0B9-63E0-4D1C-901A-284B77CF56F2}" type="pres">
      <dgm:prSet presAssocID="{381463D9-8480-4493-936B-5F821E40335A}" presName="child2" presStyleLbl="bgAcc1" presStyleIdx="1" presStyleCnt="4" custScaleX="136722" custScaleY="133303" custLinFactNeighborX="1186" custLinFactNeighborY="19435"/>
      <dgm:spPr/>
      <dgm:t>
        <a:bodyPr/>
        <a:lstStyle/>
        <a:p>
          <a:endParaRPr lang="fr-CA"/>
        </a:p>
      </dgm:t>
    </dgm:pt>
    <dgm:pt modelId="{9EEFDEF7-2B0C-42DF-9169-FE09569124FA}" type="pres">
      <dgm:prSet presAssocID="{381463D9-8480-4493-936B-5F821E40335A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97875E96-F9F4-4B84-969D-3E3F1185F98B}" type="pres">
      <dgm:prSet presAssocID="{381463D9-8480-4493-936B-5F821E40335A}" presName="child3group" presStyleCnt="0"/>
      <dgm:spPr/>
    </dgm:pt>
    <dgm:pt modelId="{425C62EC-57CF-4C6D-B89C-1C44DA052252}" type="pres">
      <dgm:prSet presAssocID="{381463D9-8480-4493-936B-5F821E40335A}" presName="child3" presStyleLbl="bgAcc1" presStyleIdx="2" presStyleCnt="4" custScaleX="138534" custScaleY="139957"/>
      <dgm:spPr/>
      <dgm:t>
        <a:bodyPr/>
        <a:lstStyle/>
        <a:p>
          <a:endParaRPr lang="fr-CA"/>
        </a:p>
      </dgm:t>
    </dgm:pt>
    <dgm:pt modelId="{E8DF1A5A-C723-4483-8E82-D2A8A3B765D3}" type="pres">
      <dgm:prSet presAssocID="{381463D9-8480-4493-936B-5F821E40335A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74BEBF7D-9D17-4077-B70F-B6E14807766C}" type="pres">
      <dgm:prSet presAssocID="{381463D9-8480-4493-936B-5F821E40335A}" presName="child4group" presStyleCnt="0"/>
      <dgm:spPr/>
    </dgm:pt>
    <dgm:pt modelId="{5FF21728-202F-4065-A7B5-8E48E99EADC9}" type="pres">
      <dgm:prSet presAssocID="{381463D9-8480-4493-936B-5F821E40335A}" presName="child4" presStyleLbl="bgAcc1" presStyleIdx="3" presStyleCnt="4" custScaleX="145783" custScaleY="142496" custLinFactNeighborX="-853" custLinFactNeighborY="1975"/>
      <dgm:spPr/>
      <dgm:t>
        <a:bodyPr/>
        <a:lstStyle/>
        <a:p>
          <a:endParaRPr lang="fr-CA"/>
        </a:p>
      </dgm:t>
    </dgm:pt>
    <dgm:pt modelId="{A59B6826-8F03-4959-BD43-AFCA943B44BC}" type="pres">
      <dgm:prSet presAssocID="{381463D9-8480-4493-936B-5F821E40335A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0F0F9DFC-17EA-465D-A272-A2C591018087}" type="pres">
      <dgm:prSet presAssocID="{381463D9-8480-4493-936B-5F821E40335A}" presName="childPlaceholder" presStyleCnt="0"/>
      <dgm:spPr/>
    </dgm:pt>
    <dgm:pt modelId="{C60C97C1-4CF0-4D26-B5B8-C1E2D7228962}" type="pres">
      <dgm:prSet presAssocID="{381463D9-8480-4493-936B-5F821E40335A}" presName="circle" presStyleCnt="0"/>
      <dgm:spPr/>
    </dgm:pt>
    <dgm:pt modelId="{3737ECA7-BC71-4F25-9025-BAD141934B71}" type="pres">
      <dgm:prSet presAssocID="{381463D9-8480-4493-936B-5F821E40335A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3C3AB569-804A-4496-9BE5-93370D5C4086}" type="pres">
      <dgm:prSet presAssocID="{381463D9-8480-4493-936B-5F821E40335A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B062EFB8-7C0C-4745-B151-C7D2C37D9930}" type="pres">
      <dgm:prSet presAssocID="{381463D9-8480-4493-936B-5F821E40335A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F9B90BEC-E624-4A89-8A5A-4FE4D411C64C}" type="pres">
      <dgm:prSet presAssocID="{381463D9-8480-4493-936B-5F821E40335A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6968BBAE-6E15-4A20-88BF-3D373487D069}" type="pres">
      <dgm:prSet presAssocID="{381463D9-8480-4493-936B-5F821E40335A}" presName="quadrantPlaceholder" presStyleCnt="0"/>
      <dgm:spPr/>
    </dgm:pt>
    <dgm:pt modelId="{EC061522-5187-41C8-9DEF-26713312FF00}" type="pres">
      <dgm:prSet presAssocID="{381463D9-8480-4493-936B-5F821E40335A}" presName="center1" presStyleLbl="fgShp" presStyleIdx="0" presStyleCnt="2"/>
      <dgm:spPr/>
    </dgm:pt>
    <dgm:pt modelId="{35F381D2-459E-4C42-97A3-B24D0BF7EA12}" type="pres">
      <dgm:prSet presAssocID="{381463D9-8480-4493-936B-5F821E40335A}" presName="center2" presStyleLbl="fgShp" presStyleIdx="1" presStyleCnt="2"/>
      <dgm:spPr/>
    </dgm:pt>
  </dgm:ptLst>
  <dgm:cxnLst>
    <dgm:cxn modelId="{BF3CC816-6A31-467E-B6C9-4653B0BCC949}" srcId="{974A3AF4-E5AD-45C4-B2C6-F00C9E1F6959}" destId="{47FFE93C-F4E3-49E1-9FD1-6C8F17F205F7}" srcOrd="0" destOrd="0" parTransId="{404CC27A-8001-4C32-9158-46FB11CC21C7}" sibTransId="{13E8F5A1-F0C2-459C-9C57-CDDE309BBBFF}"/>
    <dgm:cxn modelId="{DD22B681-AC4F-48B2-B9CA-6758A41203F4}" srcId="{381463D9-8480-4493-936B-5F821E40335A}" destId="{E54DA505-C1CB-41C2-9088-A58FF369214F}" srcOrd="3" destOrd="0" parTransId="{DA4AB951-F751-4E3A-BBBB-16C001065837}" sibTransId="{63B7786B-9B42-41A9-80EE-682C4BE56E0C}"/>
    <dgm:cxn modelId="{234DBB41-87E3-4B18-945F-2E517FA72FE3}" srcId="{E54DA505-C1CB-41C2-9088-A58FF369214F}" destId="{CB1B70CE-F836-4FF1-B3C6-ACA7E7A618BB}" srcOrd="0" destOrd="0" parTransId="{8E4C0A63-2D70-4127-BC5E-0D623B8148C4}" sibTransId="{8C9DE539-6D80-45E7-97BB-D09CC0796550}"/>
    <dgm:cxn modelId="{6F7AB645-C053-4176-8AEB-949BBA3AAE8C}" type="presOf" srcId="{581BE681-1BDF-4EDE-A711-5B13A1B8A5A4}" destId="{3D36FE01-620C-4E50-B024-E222064427D8}" srcOrd="0" destOrd="0" presId="urn:microsoft.com/office/officeart/2005/8/layout/cycle4"/>
    <dgm:cxn modelId="{8F374E2F-8519-42D0-AA56-2FF885D26DF7}" type="presOf" srcId="{5EA9930D-1CB6-4B4E-A569-FA7CB042E99F}" destId="{A59B6826-8F03-4959-BD43-AFCA943B44BC}" srcOrd="1" destOrd="2" presId="urn:microsoft.com/office/officeart/2005/8/layout/cycle4"/>
    <dgm:cxn modelId="{4558F198-E3EA-4FFF-AC26-257D32580074}" srcId="{381463D9-8480-4493-936B-5F821E40335A}" destId="{974A3AF4-E5AD-45C4-B2C6-F00C9E1F6959}" srcOrd="2" destOrd="0" parTransId="{568C9D2C-9F0F-4293-86C9-920FBAFED5B7}" sibTransId="{2FC1A11B-91BE-4E75-830B-959BB928EAE8}"/>
    <dgm:cxn modelId="{62738E5C-4C0A-4C92-A41F-713D2C60438E}" srcId="{381463D9-8480-4493-936B-5F821E40335A}" destId="{B58AB86F-3D84-4372-BE98-DE10026211B0}" srcOrd="1" destOrd="0" parTransId="{27D15F7A-00C5-4B06-9D95-2E72548DA1D6}" sibTransId="{8ED18227-48A6-4282-BD6C-7FEF143EAC4B}"/>
    <dgm:cxn modelId="{9A521016-2F68-493C-9C4B-1DF091DB690A}" srcId="{E54DA505-C1CB-41C2-9088-A58FF369214F}" destId="{DBAB3478-3461-41DE-9F58-DE8931B2970B}" srcOrd="1" destOrd="0" parTransId="{58654D0C-CFDF-42C8-A3F3-65787D975E7D}" sibTransId="{78F05D54-6234-4E77-85FA-008E0B25C152}"/>
    <dgm:cxn modelId="{1EE60F44-3D92-4958-B66C-7F311F25ADEF}" type="presOf" srcId="{47FFE93C-F4E3-49E1-9FD1-6C8F17F205F7}" destId="{425C62EC-57CF-4C6D-B89C-1C44DA052252}" srcOrd="0" destOrd="0" presId="urn:microsoft.com/office/officeart/2005/8/layout/cycle4"/>
    <dgm:cxn modelId="{E194078E-B0F7-453D-BA63-E05FCF89F981}" srcId="{974A3AF4-E5AD-45C4-B2C6-F00C9E1F6959}" destId="{3363B5B2-2AED-49C9-9412-C473596A94C3}" srcOrd="2" destOrd="0" parTransId="{0062D8A0-B395-467B-9DBD-490B9EC4366A}" sibTransId="{D18FD027-88AA-4746-94DA-195C3EC0B5B9}"/>
    <dgm:cxn modelId="{4F97421E-10FF-4FA0-9A72-5FCA58EA558D}" srcId="{B58AB86F-3D84-4372-BE98-DE10026211B0}" destId="{4D9F1333-587A-4186-9525-A4CC613461A0}" srcOrd="0" destOrd="0" parTransId="{F3768D25-29D1-475B-A635-CF25AC8F965F}" sibTransId="{C7391817-6EA3-4ED0-953B-4DC9BD01CA87}"/>
    <dgm:cxn modelId="{0ADB3BE1-2EB4-472A-8784-611650E22725}" type="presOf" srcId="{581BE681-1BDF-4EDE-A711-5B13A1B8A5A4}" destId="{75D18F93-3BB5-49DE-970B-897752E4B4AD}" srcOrd="1" destOrd="0" presId="urn:microsoft.com/office/officeart/2005/8/layout/cycle4"/>
    <dgm:cxn modelId="{3422997F-B976-4BB8-8268-857863631E36}" type="presOf" srcId="{47FFE93C-F4E3-49E1-9FD1-6C8F17F205F7}" destId="{E8DF1A5A-C723-4483-8E82-D2A8A3B765D3}" srcOrd="1" destOrd="0" presId="urn:microsoft.com/office/officeart/2005/8/layout/cycle4"/>
    <dgm:cxn modelId="{E70736BD-3F0C-4D9A-9D3A-2DE4A6BCC849}" type="presOf" srcId="{381463D9-8480-4493-936B-5F821E40335A}" destId="{B5762A87-6FCA-4EE4-A782-3F3288238646}" srcOrd="0" destOrd="0" presId="urn:microsoft.com/office/officeart/2005/8/layout/cycle4"/>
    <dgm:cxn modelId="{22DD2A82-0BC0-44B5-A779-D9EEFA79D4F9}" srcId="{E54DA505-C1CB-41C2-9088-A58FF369214F}" destId="{5EA9930D-1CB6-4B4E-A569-FA7CB042E99F}" srcOrd="2" destOrd="0" parTransId="{97FA456E-BD4C-4D28-A788-A7A0AD108109}" sibTransId="{EA1BB2F0-3469-4431-81BD-537432F52C19}"/>
    <dgm:cxn modelId="{50017D14-3778-496E-B90B-FE00C1B7AF12}" type="presOf" srcId="{D96E341B-8CC8-44E7-9D6D-A4B7CB7D686A}" destId="{E8DF1A5A-C723-4483-8E82-D2A8A3B765D3}" srcOrd="1" destOrd="1" presId="urn:microsoft.com/office/officeart/2005/8/layout/cycle4"/>
    <dgm:cxn modelId="{C0DCB64A-6FDB-42B2-9749-2E13539A248C}" type="presOf" srcId="{5EA9930D-1CB6-4B4E-A569-FA7CB042E99F}" destId="{5FF21728-202F-4065-A7B5-8E48E99EADC9}" srcOrd="0" destOrd="2" presId="urn:microsoft.com/office/officeart/2005/8/layout/cycle4"/>
    <dgm:cxn modelId="{9BCFBCE7-71BC-4D14-9E85-7F6290D9570E}" type="presOf" srcId="{3363B5B2-2AED-49C9-9412-C473596A94C3}" destId="{425C62EC-57CF-4C6D-B89C-1C44DA052252}" srcOrd="0" destOrd="2" presId="urn:microsoft.com/office/officeart/2005/8/layout/cycle4"/>
    <dgm:cxn modelId="{6868D861-04C4-40B5-B26C-80CF2E7AE84C}" type="presOf" srcId="{DF6B74E2-1452-47AC-8348-3FD02C454A30}" destId="{3737ECA7-BC71-4F25-9025-BAD141934B71}" srcOrd="0" destOrd="0" presId="urn:microsoft.com/office/officeart/2005/8/layout/cycle4"/>
    <dgm:cxn modelId="{8CD9BAA7-7FEB-4CA3-B692-7A64A10CDA97}" srcId="{974A3AF4-E5AD-45C4-B2C6-F00C9E1F6959}" destId="{D96E341B-8CC8-44E7-9D6D-A4B7CB7D686A}" srcOrd="1" destOrd="0" parTransId="{6FA5B4B9-6DC8-4035-A6CC-09B21E7DC3B1}" sibTransId="{2CA38E50-0F2E-4833-BE62-D0F04E269826}"/>
    <dgm:cxn modelId="{9277BC22-764A-45ED-88A0-B5FC4282A99F}" type="presOf" srcId="{D96E341B-8CC8-44E7-9D6D-A4B7CB7D686A}" destId="{425C62EC-57CF-4C6D-B89C-1C44DA052252}" srcOrd="0" destOrd="1" presId="urn:microsoft.com/office/officeart/2005/8/layout/cycle4"/>
    <dgm:cxn modelId="{D2FD9F4F-EB40-417A-843C-B2176424E442}" type="presOf" srcId="{4D9F1333-587A-4186-9525-A4CC613461A0}" destId="{56B2D0B9-63E0-4D1C-901A-284B77CF56F2}" srcOrd="0" destOrd="0" presId="urn:microsoft.com/office/officeart/2005/8/layout/cycle4"/>
    <dgm:cxn modelId="{F9E1E92D-1341-48EE-BF49-C6482B84E91B}" type="presOf" srcId="{B58AB86F-3D84-4372-BE98-DE10026211B0}" destId="{3C3AB569-804A-4496-9BE5-93370D5C4086}" srcOrd="0" destOrd="0" presId="urn:microsoft.com/office/officeart/2005/8/layout/cycle4"/>
    <dgm:cxn modelId="{1CC449A4-490A-464F-A34B-35C1A5DF20AB}" type="presOf" srcId="{4D9F1333-587A-4186-9525-A4CC613461A0}" destId="{9EEFDEF7-2B0C-42DF-9169-FE09569124FA}" srcOrd="1" destOrd="0" presId="urn:microsoft.com/office/officeart/2005/8/layout/cycle4"/>
    <dgm:cxn modelId="{CD84E162-FCEB-433A-B9C1-717FF5EA8C12}" type="presOf" srcId="{E54DA505-C1CB-41C2-9088-A58FF369214F}" destId="{F9B90BEC-E624-4A89-8A5A-4FE4D411C64C}" srcOrd="0" destOrd="0" presId="urn:microsoft.com/office/officeart/2005/8/layout/cycle4"/>
    <dgm:cxn modelId="{487DECC0-1FB0-4677-8D47-EB2ACE25D584}" srcId="{381463D9-8480-4493-936B-5F821E40335A}" destId="{DF6B74E2-1452-47AC-8348-3FD02C454A30}" srcOrd="0" destOrd="0" parTransId="{18AA07BB-FC79-41F7-A550-8F5BBC153044}" sibTransId="{CCD77D57-ED3A-4F98-BA54-F28CB1553614}"/>
    <dgm:cxn modelId="{5E9222E2-96CD-4552-8F61-D6512688949C}" type="presOf" srcId="{3363B5B2-2AED-49C9-9412-C473596A94C3}" destId="{E8DF1A5A-C723-4483-8E82-D2A8A3B765D3}" srcOrd="1" destOrd="2" presId="urn:microsoft.com/office/officeart/2005/8/layout/cycle4"/>
    <dgm:cxn modelId="{6A6CB737-851D-435F-A853-0B1D04A7F73F}" type="presOf" srcId="{974A3AF4-E5AD-45C4-B2C6-F00C9E1F6959}" destId="{B062EFB8-7C0C-4745-B151-C7D2C37D9930}" srcOrd="0" destOrd="0" presId="urn:microsoft.com/office/officeart/2005/8/layout/cycle4"/>
    <dgm:cxn modelId="{47E0280A-785B-47CB-9F3C-AF4EF29FD60B}" type="presOf" srcId="{CB1B70CE-F836-4FF1-B3C6-ACA7E7A618BB}" destId="{5FF21728-202F-4065-A7B5-8E48E99EADC9}" srcOrd="0" destOrd="0" presId="urn:microsoft.com/office/officeart/2005/8/layout/cycle4"/>
    <dgm:cxn modelId="{9EDF3BBA-54E0-4B17-B32A-5C6AD00BCC1A}" type="presOf" srcId="{DBAB3478-3461-41DE-9F58-DE8931B2970B}" destId="{5FF21728-202F-4065-A7B5-8E48E99EADC9}" srcOrd="0" destOrd="1" presId="urn:microsoft.com/office/officeart/2005/8/layout/cycle4"/>
    <dgm:cxn modelId="{25C6E076-A1D2-45F9-AFF7-4708244C4978}" type="presOf" srcId="{CB1B70CE-F836-4FF1-B3C6-ACA7E7A618BB}" destId="{A59B6826-8F03-4959-BD43-AFCA943B44BC}" srcOrd="1" destOrd="0" presId="urn:microsoft.com/office/officeart/2005/8/layout/cycle4"/>
    <dgm:cxn modelId="{2971484B-8BC9-4E60-B4FE-D38AF9EBFD58}" srcId="{DF6B74E2-1452-47AC-8348-3FD02C454A30}" destId="{581BE681-1BDF-4EDE-A711-5B13A1B8A5A4}" srcOrd="0" destOrd="0" parTransId="{CDB9F8F8-C709-40CE-8F4E-1C686B262826}" sibTransId="{60B10D40-CA92-462A-AD90-DC5766577987}"/>
    <dgm:cxn modelId="{4DF70601-43DD-4AF7-B67B-D1D4E5130310}" type="presOf" srcId="{DBAB3478-3461-41DE-9F58-DE8931B2970B}" destId="{A59B6826-8F03-4959-BD43-AFCA943B44BC}" srcOrd="1" destOrd="1" presId="urn:microsoft.com/office/officeart/2005/8/layout/cycle4"/>
    <dgm:cxn modelId="{888C1407-6F0F-45C2-BF39-F30E2CD886D5}" type="presParOf" srcId="{B5762A87-6FCA-4EE4-A782-3F3288238646}" destId="{360465E2-FBF1-49E2-82CE-C897253771AF}" srcOrd="0" destOrd="0" presId="urn:microsoft.com/office/officeart/2005/8/layout/cycle4"/>
    <dgm:cxn modelId="{A6905051-B893-48C6-BE7E-BB4D5FB9F111}" type="presParOf" srcId="{360465E2-FBF1-49E2-82CE-C897253771AF}" destId="{98B2E070-4992-4E69-A560-1B7255863692}" srcOrd="0" destOrd="0" presId="urn:microsoft.com/office/officeart/2005/8/layout/cycle4"/>
    <dgm:cxn modelId="{4D457081-8E39-4986-9B54-E803894494F8}" type="presParOf" srcId="{98B2E070-4992-4E69-A560-1B7255863692}" destId="{3D36FE01-620C-4E50-B024-E222064427D8}" srcOrd="0" destOrd="0" presId="urn:microsoft.com/office/officeart/2005/8/layout/cycle4"/>
    <dgm:cxn modelId="{35840AF4-965E-4206-ADE1-F375C14100BB}" type="presParOf" srcId="{98B2E070-4992-4E69-A560-1B7255863692}" destId="{75D18F93-3BB5-49DE-970B-897752E4B4AD}" srcOrd="1" destOrd="0" presId="urn:microsoft.com/office/officeart/2005/8/layout/cycle4"/>
    <dgm:cxn modelId="{BB65F09F-4B24-4D4C-B17E-9BD47E2D55E4}" type="presParOf" srcId="{360465E2-FBF1-49E2-82CE-C897253771AF}" destId="{82EE71E7-A07C-4796-A857-A535A31C8557}" srcOrd="1" destOrd="0" presId="urn:microsoft.com/office/officeart/2005/8/layout/cycle4"/>
    <dgm:cxn modelId="{4F04FF1D-ECEF-4E73-AA04-87FA1A7AF317}" type="presParOf" srcId="{82EE71E7-A07C-4796-A857-A535A31C8557}" destId="{56B2D0B9-63E0-4D1C-901A-284B77CF56F2}" srcOrd="0" destOrd="0" presId="urn:microsoft.com/office/officeart/2005/8/layout/cycle4"/>
    <dgm:cxn modelId="{0E6E5483-C253-4ACC-9523-810A86743137}" type="presParOf" srcId="{82EE71E7-A07C-4796-A857-A535A31C8557}" destId="{9EEFDEF7-2B0C-42DF-9169-FE09569124FA}" srcOrd="1" destOrd="0" presId="urn:microsoft.com/office/officeart/2005/8/layout/cycle4"/>
    <dgm:cxn modelId="{ABC5C83C-44A9-46FB-9883-107E8EAE7779}" type="presParOf" srcId="{360465E2-FBF1-49E2-82CE-C897253771AF}" destId="{97875E96-F9F4-4B84-969D-3E3F1185F98B}" srcOrd="2" destOrd="0" presId="urn:microsoft.com/office/officeart/2005/8/layout/cycle4"/>
    <dgm:cxn modelId="{AABDAEEF-3290-4EA1-90FF-6A1FCE189130}" type="presParOf" srcId="{97875E96-F9F4-4B84-969D-3E3F1185F98B}" destId="{425C62EC-57CF-4C6D-B89C-1C44DA052252}" srcOrd="0" destOrd="0" presId="urn:microsoft.com/office/officeart/2005/8/layout/cycle4"/>
    <dgm:cxn modelId="{195C86CF-664E-4D60-925A-58E2782E26C4}" type="presParOf" srcId="{97875E96-F9F4-4B84-969D-3E3F1185F98B}" destId="{E8DF1A5A-C723-4483-8E82-D2A8A3B765D3}" srcOrd="1" destOrd="0" presId="urn:microsoft.com/office/officeart/2005/8/layout/cycle4"/>
    <dgm:cxn modelId="{C446E665-595E-4B07-BCD3-C5B3E8E68177}" type="presParOf" srcId="{360465E2-FBF1-49E2-82CE-C897253771AF}" destId="{74BEBF7D-9D17-4077-B70F-B6E14807766C}" srcOrd="3" destOrd="0" presId="urn:microsoft.com/office/officeart/2005/8/layout/cycle4"/>
    <dgm:cxn modelId="{131FB0FC-677B-42D9-AE68-399B4CE96BB8}" type="presParOf" srcId="{74BEBF7D-9D17-4077-B70F-B6E14807766C}" destId="{5FF21728-202F-4065-A7B5-8E48E99EADC9}" srcOrd="0" destOrd="0" presId="urn:microsoft.com/office/officeart/2005/8/layout/cycle4"/>
    <dgm:cxn modelId="{98468DF2-43E7-48DC-AC08-CB4769D2AF2B}" type="presParOf" srcId="{74BEBF7D-9D17-4077-B70F-B6E14807766C}" destId="{A59B6826-8F03-4959-BD43-AFCA943B44BC}" srcOrd="1" destOrd="0" presId="urn:microsoft.com/office/officeart/2005/8/layout/cycle4"/>
    <dgm:cxn modelId="{89468B2F-FE9D-49D6-B730-75CE0572CD7D}" type="presParOf" srcId="{360465E2-FBF1-49E2-82CE-C897253771AF}" destId="{0F0F9DFC-17EA-465D-A272-A2C591018087}" srcOrd="4" destOrd="0" presId="urn:microsoft.com/office/officeart/2005/8/layout/cycle4"/>
    <dgm:cxn modelId="{57C4A142-F31E-42F2-B79C-BB3CBEA5A5C6}" type="presParOf" srcId="{B5762A87-6FCA-4EE4-A782-3F3288238646}" destId="{C60C97C1-4CF0-4D26-B5B8-C1E2D7228962}" srcOrd="1" destOrd="0" presId="urn:microsoft.com/office/officeart/2005/8/layout/cycle4"/>
    <dgm:cxn modelId="{C9445362-52B3-4A99-B4F9-87E717D5E6EA}" type="presParOf" srcId="{C60C97C1-4CF0-4D26-B5B8-C1E2D7228962}" destId="{3737ECA7-BC71-4F25-9025-BAD141934B71}" srcOrd="0" destOrd="0" presId="urn:microsoft.com/office/officeart/2005/8/layout/cycle4"/>
    <dgm:cxn modelId="{C4E81AF8-3FD4-4F39-B523-B28DB1C88993}" type="presParOf" srcId="{C60C97C1-4CF0-4D26-B5B8-C1E2D7228962}" destId="{3C3AB569-804A-4496-9BE5-93370D5C4086}" srcOrd="1" destOrd="0" presId="urn:microsoft.com/office/officeart/2005/8/layout/cycle4"/>
    <dgm:cxn modelId="{8393E1D0-29BE-4337-8E3D-3A6BC97C9770}" type="presParOf" srcId="{C60C97C1-4CF0-4D26-B5B8-C1E2D7228962}" destId="{B062EFB8-7C0C-4745-B151-C7D2C37D9930}" srcOrd="2" destOrd="0" presId="urn:microsoft.com/office/officeart/2005/8/layout/cycle4"/>
    <dgm:cxn modelId="{DEA5D029-7E42-401E-8C1E-589756B939E7}" type="presParOf" srcId="{C60C97C1-4CF0-4D26-B5B8-C1E2D7228962}" destId="{F9B90BEC-E624-4A89-8A5A-4FE4D411C64C}" srcOrd="3" destOrd="0" presId="urn:microsoft.com/office/officeart/2005/8/layout/cycle4"/>
    <dgm:cxn modelId="{B5C5E341-7E52-446F-B080-243E2982ED73}" type="presParOf" srcId="{C60C97C1-4CF0-4D26-B5B8-C1E2D7228962}" destId="{6968BBAE-6E15-4A20-88BF-3D373487D069}" srcOrd="4" destOrd="0" presId="urn:microsoft.com/office/officeart/2005/8/layout/cycle4"/>
    <dgm:cxn modelId="{619A9C91-0877-4CC8-A41F-3302AD4AA2A9}" type="presParOf" srcId="{B5762A87-6FCA-4EE4-A782-3F3288238646}" destId="{EC061522-5187-41C8-9DEF-26713312FF00}" srcOrd="2" destOrd="0" presId="urn:microsoft.com/office/officeart/2005/8/layout/cycle4"/>
    <dgm:cxn modelId="{AE71A941-77BD-4DCC-973B-8DC35A178C10}" type="presParOf" srcId="{B5762A87-6FCA-4EE4-A782-3F3288238646}" destId="{35F381D2-459E-4C42-97A3-B24D0BF7EA12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5C62EC-57CF-4C6D-B89C-1C44DA052252}">
      <dsp:nvSpPr>
        <dsp:cNvPr id="0" name=""/>
        <dsp:cNvSpPr/>
      </dsp:nvSpPr>
      <dsp:spPr>
        <a:xfrm>
          <a:off x="4260654" y="2749602"/>
          <a:ext cx="3072726" cy="2010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6930461"/>
              <a:satOff val="-31979"/>
              <a:lumOff val="117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CA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CA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A" sz="1200" kern="1200" dirty="0" smtClean="0"/>
            <a:t>Possibilité de choisir, de penser, d’agir autrement et d’assumer les conséquences.</a:t>
          </a:r>
          <a:endParaRPr lang="fr-CA" sz="1200" kern="1200" dirty="0"/>
        </a:p>
      </dsp:txBody>
      <dsp:txXfrm>
        <a:off x="5226644" y="3296493"/>
        <a:ext cx="2062564" cy="1419812"/>
      </dsp:txXfrm>
    </dsp:sp>
    <dsp:sp modelId="{5FF21728-202F-4065-A7B5-8E48E99EADC9}">
      <dsp:nvSpPr>
        <dsp:cNvPr id="0" name=""/>
        <dsp:cNvSpPr/>
      </dsp:nvSpPr>
      <dsp:spPr>
        <a:xfrm>
          <a:off x="542449" y="2731362"/>
          <a:ext cx="3233512" cy="20473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CA" sz="1200" kern="1200" dirty="0">
            <a:latin typeface="+mn-lt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CA" sz="1200" kern="1200" dirty="0">
            <a:latin typeface="+mn-lt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A" sz="1200" kern="1200" dirty="0" smtClean="0">
              <a:latin typeface="+mn-lt"/>
            </a:rPr>
            <a:t>Amusement, joie, détente qui permettent de pousser à l’action, l’apprentissage et la participation.</a:t>
          </a:r>
          <a:endParaRPr lang="fr-CA" sz="1200" kern="1200" dirty="0">
            <a:latin typeface="+mn-lt"/>
          </a:endParaRPr>
        </a:p>
      </dsp:txBody>
      <dsp:txXfrm>
        <a:off x="587423" y="3288175"/>
        <a:ext cx="2173510" cy="1445568"/>
      </dsp:txXfrm>
    </dsp:sp>
    <dsp:sp modelId="{56B2D0B9-63E0-4D1C-901A-284B77CF56F2}">
      <dsp:nvSpPr>
        <dsp:cNvPr id="0" name=""/>
        <dsp:cNvSpPr/>
      </dsp:nvSpPr>
      <dsp:spPr>
        <a:xfrm>
          <a:off x="4307055" y="23482"/>
          <a:ext cx="3032536" cy="19152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3465231"/>
              <a:satOff val="-15989"/>
              <a:lumOff val="58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14300" lvl="1" indent="-114300" algn="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A" sz="1200" kern="1200" dirty="0" smtClean="0"/>
            <a:t>Besoin de reconnaissance, d’actualisation d’un sentiment d’estime de soi et d’influence.</a:t>
          </a:r>
          <a:endParaRPr lang="fr-CA" sz="1200" kern="1200" dirty="0"/>
        </a:p>
      </dsp:txBody>
      <dsp:txXfrm>
        <a:off x="5258888" y="65554"/>
        <a:ext cx="2038631" cy="1352310"/>
      </dsp:txXfrm>
    </dsp:sp>
    <dsp:sp modelId="{3D36FE01-620C-4E50-B024-E222064427D8}">
      <dsp:nvSpPr>
        <dsp:cNvPr id="0" name=""/>
        <dsp:cNvSpPr/>
      </dsp:nvSpPr>
      <dsp:spPr>
        <a:xfrm>
          <a:off x="416586" y="41341"/>
          <a:ext cx="2865651" cy="17505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A" sz="1300" kern="1200" dirty="0" smtClean="0"/>
            <a:t>Besoin psychosocial central menant à la création de liens </a:t>
          </a:r>
          <a:r>
            <a:rPr lang="fr-CA" sz="1300" kern="1200" dirty="0" smtClean="0"/>
            <a:t>privilégiés.</a:t>
          </a:r>
          <a:endParaRPr lang="fr-CA" sz="1300" kern="1200" dirty="0"/>
        </a:p>
      </dsp:txBody>
      <dsp:txXfrm>
        <a:off x="455039" y="79794"/>
        <a:ext cx="1929050" cy="1235992"/>
      </dsp:txXfrm>
    </dsp:sp>
    <dsp:sp modelId="{3737ECA7-BC71-4F25-9025-BAD141934B71}">
      <dsp:nvSpPr>
        <dsp:cNvPr id="0" name=""/>
        <dsp:cNvSpPr/>
      </dsp:nvSpPr>
      <dsp:spPr>
        <a:xfrm>
          <a:off x="1958331" y="272437"/>
          <a:ext cx="1944144" cy="1944144"/>
        </a:xfrm>
        <a:prstGeom prst="pieWedg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500" kern="1200" dirty="0" smtClean="0"/>
            <a:t>Appartenance</a:t>
          </a:r>
          <a:endParaRPr lang="fr-CA" sz="1500" kern="1200" dirty="0"/>
        </a:p>
      </dsp:txBody>
      <dsp:txXfrm>
        <a:off x="2527758" y="841864"/>
        <a:ext cx="1374717" cy="1374717"/>
      </dsp:txXfrm>
    </dsp:sp>
    <dsp:sp modelId="{3C3AB569-804A-4496-9BE5-93370D5C4086}">
      <dsp:nvSpPr>
        <dsp:cNvPr id="0" name=""/>
        <dsp:cNvSpPr/>
      </dsp:nvSpPr>
      <dsp:spPr>
        <a:xfrm rot="5400000">
          <a:off x="3992274" y="272437"/>
          <a:ext cx="1944144" cy="1944144"/>
        </a:xfrm>
        <a:prstGeom prst="pieWedge">
          <a:avLst/>
        </a:prstGeom>
        <a:gradFill rotWithShape="0">
          <a:gsLst>
            <a:gs pos="0">
              <a:schemeClr val="accent4">
                <a:hueOff val="3465231"/>
                <a:satOff val="-15989"/>
                <a:lumOff val="58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3465231"/>
                <a:satOff val="-15989"/>
                <a:lumOff val="58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3465231"/>
                <a:satOff val="-15989"/>
                <a:lumOff val="58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500" kern="1200" dirty="0" smtClean="0"/>
            <a:t>Pouvoir</a:t>
          </a:r>
          <a:endParaRPr lang="fr-CA" sz="1500" kern="1200" dirty="0"/>
        </a:p>
      </dsp:txBody>
      <dsp:txXfrm rot="-5400000">
        <a:off x="3992274" y="841864"/>
        <a:ext cx="1374717" cy="1374717"/>
      </dsp:txXfrm>
    </dsp:sp>
    <dsp:sp modelId="{B062EFB8-7C0C-4745-B151-C7D2C37D9930}">
      <dsp:nvSpPr>
        <dsp:cNvPr id="0" name=""/>
        <dsp:cNvSpPr/>
      </dsp:nvSpPr>
      <dsp:spPr>
        <a:xfrm rot="10800000">
          <a:off x="3992274" y="2306380"/>
          <a:ext cx="1944144" cy="1944144"/>
        </a:xfrm>
        <a:prstGeom prst="pieWedge">
          <a:avLst/>
        </a:prstGeom>
        <a:gradFill rotWithShape="0">
          <a:gsLst>
            <a:gs pos="0">
              <a:schemeClr val="accent4">
                <a:hueOff val="6930461"/>
                <a:satOff val="-31979"/>
                <a:lumOff val="117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6930461"/>
                <a:satOff val="-31979"/>
                <a:lumOff val="117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6930461"/>
                <a:satOff val="-31979"/>
                <a:lumOff val="117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500" kern="1200" dirty="0" smtClean="0"/>
            <a:t>Liberté</a:t>
          </a:r>
          <a:endParaRPr lang="fr-CA" sz="1500" kern="1200" dirty="0"/>
        </a:p>
      </dsp:txBody>
      <dsp:txXfrm rot="10800000">
        <a:off x="3992274" y="2306380"/>
        <a:ext cx="1374717" cy="1374717"/>
      </dsp:txXfrm>
    </dsp:sp>
    <dsp:sp modelId="{F9B90BEC-E624-4A89-8A5A-4FE4D411C64C}">
      <dsp:nvSpPr>
        <dsp:cNvPr id="0" name=""/>
        <dsp:cNvSpPr/>
      </dsp:nvSpPr>
      <dsp:spPr>
        <a:xfrm rot="16200000">
          <a:off x="1958331" y="2306380"/>
          <a:ext cx="1944144" cy="1944144"/>
        </a:xfrm>
        <a:prstGeom prst="pieWedge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500" kern="1200" dirty="0" smtClean="0"/>
            <a:t>Plaisir</a:t>
          </a:r>
          <a:endParaRPr lang="fr-CA" sz="1500" kern="1200" dirty="0"/>
        </a:p>
      </dsp:txBody>
      <dsp:txXfrm rot="5400000">
        <a:off x="2527758" y="2306380"/>
        <a:ext cx="1374717" cy="1374717"/>
      </dsp:txXfrm>
    </dsp:sp>
    <dsp:sp modelId="{EC061522-5187-41C8-9DEF-26713312FF00}">
      <dsp:nvSpPr>
        <dsp:cNvPr id="0" name=""/>
        <dsp:cNvSpPr/>
      </dsp:nvSpPr>
      <dsp:spPr>
        <a:xfrm>
          <a:off x="3611751" y="1857386"/>
          <a:ext cx="671246" cy="583692"/>
        </a:xfrm>
        <a:prstGeom prst="circularArrow">
          <a:avLst/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5F381D2-459E-4C42-97A3-B24D0BF7EA12}">
      <dsp:nvSpPr>
        <dsp:cNvPr id="0" name=""/>
        <dsp:cNvSpPr/>
      </dsp:nvSpPr>
      <dsp:spPr>
        <a:xfrm rot="10800000">
          <a:off x="3611751" y="2081883"/>
          <a:ext cx="671246" cy="583692"/>
        </a:xfrm>
        <a:prstGeom prst="circularArrow">
          <a:avLst/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EFCC66-104B-4A3E-AFC3-B2CEC70AEFDF}" type="datetimeFigureOut">
              <a:rPr lang="fr-CA" smtClean="0"/>
              <a:t>2017-03-21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DE7E3-DF0E-4B59-964A-B3EE817E8D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20365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8CE5-0A86-4546-ACF2-8B562E1D284F}" type="datetimeFigureOut">
              <a:rPr lang="fr-CA" smtClean="0"/>
              <a:t>2017-03-21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DC78D-6B50-426C-B8BC-9FB0367387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21243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8CE5-0A86-4546-ACF2-8B562E1D284F}" type="datetimeFigureOut">
              <a:rPr lang="fr-CA" smtClean="0"/>
              <a:t>2017-03-21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DC78D-6B50-426C-B8BC-9FB0367387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72053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8CE5-0A86-4546-ACF2-8B562E1D284F}" type="datetimeFigureOut">
              <a:rPr lang="fr-CA" smtClean="0"/>
              <a:t>2017-03-21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DC78D-6B50-426C-B8BC-9FB0367387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8991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8CE5-0A86-4546-ACF2-8B562E1D284F}" type="datetimeFigureOut">
              <a:rPr lang="fr-CA" smtClean="0"/>
              <a:t>2017-03-21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DC78D-6B50-426C-B8BC-9FB0367387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05281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8CE5-0A86-4546-ACF2-8B562E1D284F}" type="datetimeFigureOut">
              <a:rPr lang="fr-CA" smtClean="0"/>
              <a:t>2017-03-21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DC78D-6B50-426C-B8BC-9FB0367387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30395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8CE5-0A86-4546-ACF2-8B562E1D284F}" type="datetimeFigureOut">
              <a:rPr lang="fr-CA" smtClean="0"/>
              <a:t>2017-03-21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DC78D-6B50-426C-B8BC-9FB0367387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4481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8CE5-0A86-4546-ACF2-8B562E1D284F}" type="datetimeFigureOut">
              <a:rPr lang="fr-CA" smtClean="0"/>
              <a:t>2017-03-21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DC78D-6B50-426C-B8BC-9FB0367387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68202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8CE5-0A86-4546-ACF2-8B562E1D284F}" type="datetimeFigureOut">
              <a:rPr lang="fr-CA" smtClean="0"/>
              <a:t>2017-03-21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DC78D-6B50-426C-B8BC-9FB0367387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70302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8CE5-0A86-4546-ACF2-8B562E1D284F}" type="datetimeFigureOut">
              <a:rPr lang="fr-CA" smtClean="0"/>
              <a:t>2017-03-21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DC78D-6B50-426C-B8BC-9FB0367387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51803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8CE5-0A86-4546-ACF2-8B562E1D284F}" type="datetimeFigureOut">
              <a:rPr lang="fr-CA" smtClean="0"/>
              <a:t>2017-03-21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DC78D-6B50-426C-B8BC-9FB0367387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11463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8CE5-0A86-4546-ACF2-8B562E1D284F}" type="datetimeFigureOut">
              <a:rPr lang="fr-CA" smtClean="0"/>
              <a:t>2017-03-21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DC78D-6B50-426C-B8BC-9FB0367387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73957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28CE5-0A86-4546-ACF2-8B562E1D284F}" type="datetimeFigureOut">
              <a:rPr lang="fr-CA" smtClean="0"/>
              <a:t>2017-03-21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DC78D-6B50-426C-B8BC-9FB03673876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7809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.jpeg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tags" Target="../tags/tag58.xml"/><Relationship Id="rId7" Type="http://schemas.openxmlformats.org/officeDocument/2006/relationships/diagramLayout" Target="../diagrams/layout1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6" Type="http://schemas.openxmlformats.org/officeDocument/2006/relationships/diagramData" Target="../diagrams/data1.xml"/><Relationship Id="rId5" Type="http://schemas.openxmlformats.org/officeDocument/2006/relationships/image" Target="../media/image2.jpeg"/><Relationship Id="rId10" Type="http://schemas.microsoft.com/office/2007/relationships/diagramDrawing" Target="../diagrams/drawing1.xml"/><Relationship Id="rId4" Type="http://schemas.openxmlformats.org/officeDocument/2006/relationships/slideLayout" Target="../slideLayouts/slideLayout2.xml"/><Relationship Id="rId9" Type="http://schemas.openxmlformats.org/officeDocument/2006/relationships/diagramColors" Target="../diagrams/colors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61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tags" Target="../tags/tag64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6" Type="http://schemas.openxmlformats.org/officeDocument/2006/relationships/image" Target="../media/image2.jpe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8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71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70.xml"/><Relationship Id="rId1" Type="http://schemas.openxmlformats.org/officeDocument/2006/relationships/tags" Target="../tags/tag69.xml"/><Relationship Id="rId6" Type="http://schemas.openxmlformats.org/officeDocument/2006/relationships/tags" Target="../tags/tag74.xml"/><Relationship Id="rId5" Type="http://schemas.openxmlformats.org/officeDocument/2006/relationships/tags" Target="../tags/tag73.xml"/><Relationship Id="rId4" Type="http://schemas.openxmlformats.org/officeDocument/2006/relationships/tags" Target="../tags/tag7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77.xml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6" Type="http://schemas.openxmlformats.org/officeDocument/2006/relationships/image" Target="../media/image2.jpe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8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81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6" Type="http://schemas.openxmlformats.org/officeDocument/2006/relationships/tags" Target="../tags/tag84.xml"/><Relationship Id="rId5" Type="http://schemas.openxmlformats.org/officeDocument/2006/relationships/tags" Target="../tags/tag83.xml"/><Relationship Id="rId4" Type="http://schemas.openxmlformats.org/officeDocument/2006/relationships/tags" Target="../tags/tag8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" Type="http://schemas.openxmlformats.org/officeDocument/2006/relationships/tags" Target="../tags/tag85.xml"/><Relationship Id="rId6" Type="http://schemas.openxmlformats.org/officeDocument/2006/relationships/image" Target="../media/image2.jpe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8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91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90.xml"/><Relationship Id="rId1" Type="http://schemas.openxmlformats.org/officeDocument/2006/relationships/tags" Target="../tags/tag89.xml"/><Relationship Id="rId6" Type="http://schemas.openxmlformats.org/officeDocument/2006/relationships/tags" Target="../tags/tag94.xml"/><Relationship Id="rId5" Type="http://schemas.openxmlformats.org/officeDocument/2006/relationships/tags" Target="../tags/tag93.xml"/><Relationship Id="rId4" Type="http://schemas.openxmlformats.org/officeDocument/2006/relationships/tags" Target="../tags/tag9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97.xml"/><Relationship Id="rId2" Type="http://schemas.openxmlformats.org/officeDocument/2006/relationships/tags" Target="../tags/tag96.xml"/><Relationship Id="rId1" Type="http://schemas.openxmlformats.org/officeDocument/2006/relationships/tags" Target="../tags/tag95.xml"/><Relationship Id="rId6" Type="http://schemas.openxmlformats.org/officeDocument/2006/relationships/image" Target="../media/image2.jpe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9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tags" Target="../tags/tag101.xml"/><Relationship Id="rId2" Type="http://schemas.openxmlformats.org/officeDocument/2006/relationships/tags" Target="../tags/tag100.xml"/><Relationship Id="rId1" Type="http://schemas.openxmlformats.org/officeDocument/2006/relationships/tags" Target="../tags/tag99.xml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tags" Target="../tags/tag104.xml"/><Relationship Id="rId2" Type="http://schemas.openxmlformats.org/officeDocument/2006/relationships/tags" Target="../tags/tag103.xml"/><Relationship Id="rId1" Type="http://schemas.openxmlformats.org/officeDocument/2006/relationships/tags" Target="../tags/tag102.xml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tags" Target="../tags/tag107.xml"/><Relationship Id="rId2" Type="http://schemas.openxmlformats.org/officeDocument/2006/relationships/tags" Target="../tags/tag106.xml"/><Relationship Id="rId1" Type="http://schemas.openxmlformats.org/officeDocument/2006/relationships/tags" Target="../tags/tag105.xml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tags" Target="../tags/tag110.xml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tags" Target="../tags/tag113.xml"/><Relationship Id="rId2" Type="http://schemas.openxmlformats.org/officeDocument/2006/relationships/tags" Target="../tags/tag112.xml"/><Relationship Id="rId1" Type="http://schemas.openxmlformats.org/officeDocument/2006/relationships/tags" Target="../tags/tag111.xml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" name="Image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>
            <p:custDataLst>
              <p:tags r:id="rId4"/>
            </p:custDataLst>
          </p:nvPr>
        </p:nvSpPr>
        <p:spPr>
          <a:xfrm>
            <a:off x="3361386" y="5049773"/>
            <a:ext cx="5782614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A" sz="1600" dirty="0" smtClean="0">
                <a:solidFill>
                  <a:schemeClr val="bg1"/>
                </a:solidFill>
                <a:latin typeface="ITC Avant Garde Std Md" panose="020B0602020202020204" pitchFamily="34" charset="0"/>
              </a:rPr>
              <a:t>Webinaire</a:t>
            </a:r>
          </a:p>
          <a:p>
            <a:pPr algn="r"/>
            <a:r>
              <a:rPr lang="fr-CA" sz="1600" dirty="0" smtClean="0">
                <a:solidFill>
                  <a:schemeClr val="bg1"/>
                </a:solidFill>
                <a:latin typeface="ITC Avant Garde Std Md" panose="020B0602020202020204" pitchFamily="34" charset="0"/>
              </a:rPr>
              <a:t>Par </a:t>
            </a:r>
            <a:r>
              <a:rPr lang="fr-CA" sz="1600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Hugo Valiquette</a:t>
            </a:r>
            <a:r>
              <a:rPr lang="fr-CA" sz="1600" dirty="0" smtClean="0">
                <a:solidFill>
                  <a:schemeClr val="bg1"/>
                </a:solidFill>
                <a:latin typeface="ITC Avant Garde Std Md" panose="020B0602020202020204" pitchFamily="34" charset="0"/>
              </a:rPr>
              <a:t> </a:t>
            </a:r>
            <a:br>
              <a:rPr lang="fr-CA" sz="1600" dirty="0" smtClean="0">
                <a:solidFill>
                  <a:schemeClr val="bg1"/>
                </a:solidFill>
                <a:latin typeface="ITC Avant Garde Std Md" panose="020B0602020202020204" pitchFamily="34" charset="0"/>
              </a:rPr>
            </a:br>
            <a:r>
              <a:rPr lang="fr-CA" sz="1600" dirty="0" smtClean="0">
                <a:solidFill>
                  <a:schemeClr val="bg1"/>
                </a:solidFill>
                <a:latin typeface="ITC Avant Garde Std Md" panose="020B0602020202020204" pitchFamily="34" charset="0"/>
              </a:rPr>
              <a:t>21 </a:t>
            </a:r>
            <a:r>
              <a:rPr lang="fr-CA" sz="1600" dirty="0" smtClean="0">
                <a:solidFill>
                  <a:schemeClr val="bg1"/>
                </a:solidFill>
                <a:latin typeface="ITC Avant Garde Std Md" panose="020B0602020202020204" pitchFamily="34" charset="0"/>
              </a:rPr>
              <a:t>mars 2017</a:t>
            </a:r>
            <a:endParaRPr lang="fr-CA" sz="1600" dirty="0">
              <a:solidFill>
                <a:schemeClr val="bg1"/>
              </a:solidFill>
              <a:latin typeface="ITC Avant Garde Std Md" panose="020B0602020202020204" pitchFamily="34" charset="0"/>
            </a:endParaRPr>
          </a:p>
          <a:p>
            <a:pPr algn="r"/>
            <a:r>
              <a:rPr lang="fr-CA" sz="21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Révolutionnez votre AGA!</a:t>
            </a:r>
          </a:p>
          <a:p>
            <a:pPr algn="r"/>
            <a:r>
              <a:rPr lang="fr-CA" sz="1600" dirty="0" smtClean="0">
                <a:solidFill>
                  <a:schemeClr val="bg1"/>
                </a:solidFill>
                <a:latin typeface="ITC Avant Garde Std Md" panose="020B0602020202020204" pitchFamily="34" charset="0"/>
              </a:rPr>
              <a:t>En collaboration avec le Centre </a:t>
            </a:r>
            <a:r>
              <a:rPr lang="fr-CA" sz="1600" dirty="0" smtClean="0">
                <a:solidFill>
                  <a:schemeClr val="bg1"/>
                </a:solidFill>
                <a:latin typeface="ITC Avant Garde Std Md" panose="020B0602020202020204" pitchFamily="34" charset="0"/>
              </a:rPr>
              <a:t>régional</a:t>
            </a:r>
          </a:p>
          <a:p>
            <a:pPr algn="r"/>
            <a:r>
              <a:rPr lang="fr-CA" sz="1600" dirty="0" smtClean="0">
                <a:solidFill>
                  <a:schemeClr val="bg1"/>
                </a:solidFill>
                <a:latin typeface="ITC Avant Garde Std Md" panose="020B0602020202020204" pitchFamily="34" charset="0"/>
              </a:rPr>
              <a:t>de </a:t>
            </a:r>
            <a:r>
              <a:rPr lang="fr-CA" sz="1600" dirty="0" smtClean="0">
                <a:solidFill>
                  <a:schemeClr val="bg1"/>
                </a:solidFill>
                <a:latin typeface="ITC Avant Garde Std Md" panose="020B0602020202020204" pitchFamily="34" charset="0"/>
              </a:rPr>
              <a:t>formation de Lanaudière</a:t>
            </a:r>
            <a:endParaRPr lang="fr-CA" sz="1600" dirty="0">
              <a:solidFill>
                <a:schemeClr val="bg1"/>
              </a:solidFill>
              <a:latin typeface="ITC Avant Garde Std Md" panose="020B06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2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3"/>
            <a:ext cx="9144000" cy="6858001"/>
          </a:xfr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96213" y="206063"/>
            <a:ext cx="8680361" cy="1184856"/>
          </a:xfrm>
        </p:spPr>
        <p:txBody>
          <a:bodyPr>
            <a:normAutofit fontScale="90000"/>
          </a:bodyPr>
          <a:lstStyle/>
          <a:p>
            <a:pPr algn="ctr"/>
            <a: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Révolutionnez </a:t>
            </a:r>
            <a:r>
              <a:rPr lang="fr-CA" sz="2700" b="1" dirty="0">
                <a:solidFill>
                  <a:srgbClr val="FFC000"/>
                </a:solidFill>
                <a:latin typeface="ITC Avant Garde Std Md" panose="020B0602020202020204" pitchFamily="34" charset="0"/>
              </a:rPr>
              <a:t>votre </a:t>
            </a:r>
            <a: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AGA!</a:t>
            </a:r>
            <a:b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</a:br>
            <a:r>
              <a:rPr lang="fr-CA" sz="40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Déterminez </a:t>
            </a:r>
            <a:r>
              <a:rPr lang="fr-CA" sz="40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à qui s’adresse </a:t>
            </a:r>
            <a:r>
              <a:rPr lang="fr-CA" sz="40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l’AGA</a:t>
            </a:r>
            <a:endParaRPr lang="fr-CA" sz="3600" dirty="0"/>
          </a:p>
        </p:txBody>
      </p:sp>
      <p:sp>
        <p:nvSpPr>
          <p:cNvPr id="6" name="ZoneTexte 5"/>
          <p:cNvSpPr txBox="1"/>
          <p:nvPr>
            <p:custDataLst>
              <p:tags r:id="rId3"/>
            </p:custDataLst>
          </p:nvPr>
        </p:nvSpPr>
        <p:spPr>
          <a:xfrm>
            <a:off x="528034" y="991673"/>
            <a:ext cx="8281115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dirty="0" smtClean="0"/>
          </a:p>
          <a:p>
            <a:endParaRPr lang="fr-CA" dirty="0"/>
          </a:p>
          <a:p>
            <a:pPr algn="ctr"/>
            <a:r>
              <a:rPr lang="fr-CA" sz="2800" b="1" dirty="0" smtClean="0">
                <a:solidFill>
                  <a:srgbClr val="00B0F0"/>
                </a:solidFill>
              </a:rPr>
              <a:t>Selon les articles de la 3</a:t>
            </a:r>
            <a:r>
              <a:rPr lang="fr-CA" sz="2800" b="1" baseline="30000" dirty="0" smtClean="0">
                <a:solidFill>
                  <a:srgbClr val="00B0F0"/>
                </a:solidFill>
              </a:rPr>
              <a:t>e</a:t>
            </a:r>
            <a:r>
              <a:rPr lang="fr-CA" sz="2800" b="1" dirty="0" smtClean="0">
                <a:solidFill>
                  <a:srgbClr val="00B0F0"/>
                </a:solidFill>
              </a:rPr>
              <a:t> partie de la </a:t>
            </a:r>
            <a:r>
              <a:rPr lang="fr-CA" sz="2800" b="1" dirty="0" smtClean="0">
                <a:solidFill>
                  <a:srgbClr val="00B0F0"/>
                </a:solidFill>
              </a:rPr>
              <a:t>loi</a:t>
            </a:r>
          </a:p>
          <a:p>
            <a:pPr algn="ctr"/>
            <a:r>
              <a:rPr lang="fr-CA" sz="2800" b="1" dirty="0" smtClean="0">
                <a:solidFill>
                  <a:srgbClr val="00B0F0"/>
                </a:solidFill>
              </a:rPr>
              <a:t>sur </a:t>
            </a:r>
            <a:r>
              <a:rPr lang="fr-CA" sz="2800" b="1" dirty="0" smtClean="0">
                <a:solidFill>
                  <a:srgbClr val="00B0F0"/>
                </a:solidFill>
              </a:rPr>
              <a:t>les compagnies, l’AGA s’adresse </a:t>
            </a:r>
            <a:r>
              <a:rPr lang="fr-CA" sz="2800" b="1" dirty="0" smtClean="0">
                <a:solidFill>
                  <a:srgbClr val="00B0F0"/>
                </a:solidFill>
              </a:rPr>
              <a:t>avant</a:t>
            </a:r>
          </a:p>
          <a:p>
            <a:pPr algn="ctr"/>
            <a:r>
              <a:rPr lang="fr-CA" sz="2800" b="1" dirty="0" smtClean="0">
                <a:solidFill>
                  <a:srgbClr val="00B0F0"/>
                </a:solidFill>
              </a:rPr>
              <a:t>tout </a:t>
            </a:r>
            <a:r>
              <a:rPr lang="fr-CA" sz="2800" b="1" dirty="0" smtClean="0">
                <a:solidFill>
                  <a:srgbClr val="00B0F0"/>
                </a:solidFill>
              </a:rPr>
              <a:t>aux membres de l’organisme. </a:t>
            </a:r>
          </a:p>
          <a:p>
            <a:pPr algn="ctr"/>
            <a:endParaRPr lang="fr-CA" sz="2800" b="1" dirty="0">
              <a:solidFill>
                <a:srgbClr val="00B0F0"/>
              </a:solidFill>
            </a:endParaRPr>
          </a:p>
          <a:p>
            <a:pPr algn="ctr"/>
            <a:r>
              <a:rPr lang="fr-CA" sz="2800" b="1" dirty="0" smtClean="0">
                <a:solidFill>
                  <a:srgbClr val="00B0F0"/>
                </a:solidFill>
              </a:rPr>
              <a:t>Avez-vous une définition claire </a:t>
            </a:r>
            <a:r>
              <a:rPr lang="fr-CA" sz="2800" b="1" dirty="0" smtClean="0">
                <a:solidFill>
                  <a:srgbClr val="00B0F0"/>
                </a:solidFill>
              </a:rPr>
              <a:t>de</a:t>
            </a:r>
          </a:p>
          <a:p>
            <a:pPr algn="ctr"/>
            <a:r>
              <a:rPr lang="fr-CA" sz="2800" b="1" dirty="0" smtClean="0">
                <a:solidFill>
                  <a:srgbClr val="00B0F0"/>
                </a:solidFill>
              </a:rPr>
              <a:t>qui </a:t>
            </a:r>
            <a:r>
              <a:rPr lang="fr-CA" sz="2800" b="1" dirty="0" smtClean="0">
                <a:solidFill>
                  <a:srgbClr val="00B0F0"/>
                </a:solidFill>
              </a:rPr>
              <a:t>sont vos membres? </a:t>
            </a:r>
            <a:endParaRPr lang="fr-CA" dirty="0" smtClean="0"/>
          </a:p>
          <a:p>
            <a:pPr marL="342900" indent="-342900" algn="ctr">
              <a:buAutoNum type="alphaUcParenR"/>
            </a:pPr>
            <a:endParaRPr lang="fr-CA" dirty="0" smtClean="0"/>
          </a:p>
          <a:p>
            <a:pPr algn="ctr"/>
            <a:endParaRPr lang="fr-CA" dirty="0" smtClean="0"/>
          </a:p>
          <a:p>
            <a:pPr algn="ctr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4816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3"/>
            <a:ext cx="9144000" cy="6858001"/>
          </a:xfr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96213" y="206063"/>
            <a:ext cx="8680361" cy="1184856"/>
          </a:xfrm>
        </p:spPr>
        <p:txBody>
          <a:bodyPr>
            <a:normAutofit/>
          </a:bodyPr>
          <a:lstStyle/>
          <a:p>
            <a:pPr algn="ctr"/>
            <a: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Révolutionnez </a:t>
            </a:r>
            <a:r>
              <a:rPr lang="fr-CA" sz="2700" b="1" dirty="0">
                <a:solidFill>
                  <a:srgbClr val="FFC000"/>
                </a:solidFill>
                <a:latin typeface="ITC Avant Garde Std Md" panose="020B0602020202020204" pitchFamily="34" charset="0"/>
              </a:rPr>
              <a:t>votre </a:t>
            </a:r>
            <a: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AGA!</a:t>
            </a:r>
            <a:b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</a:br>
            <a:r>
              <a:rPr lang="fr-CA" sz="36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Déterminez </a:t>
            </a:r>
            <a:r>
              <a:rPr lang="fr-CA" sz="36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à qui s’adresse </a:t>
            </a:r>
            <a:r>
              <a:rPr lang="fr-CA" sz="36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l’AGA</a:t>
            </a:r>
            <a:endParaRPr lang="fr-CA" sz="3600" dirty="0"/>
          </a:p>
        </p:txBody>
      </p:sp>
      <p:sp>
        <p:nvSpPr>
          <p:cNvPr id="6" name="ZoneTexte 5"/>
          <p:cNvSpPr txBox="1"/>
          <p:nvPr>
            <p:custDataLst>
              <p:tags r:id="rId3"/>
            </p:custDataLst>
          </p:nvPr>
        </p:nvSpPr>
        <p:spPr>
          <a:xfrm>
            <a:off x="528034" y="991673"/>
            <a:ext cx="828111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dirty="0" smtClean="0"/>
          </a:p>
          <a:p>
            <a:endParaRPr lang="fr-CA" dirty="0"/>
          </a:p>
          <a:p>
            <a:pPr algn="ctr"/>
            <a:r>
              <a:rPr lang="fr-CA" sz="2800" b="1" dirty="0" smtClean="0">
                <a:solidFill>
                  <a:srgbClr val="00B0F0"/>
                </a:solidFill>
              </a:rPr>
              <a:t>Ce sont les règlements généraux qui déterminent les catégories de membres. Très souvent, on retrouve:</a:t>
            </a:r>
          </a:p>
          <a:p>
            <a:pPr lvl="1" algn="ctr"/>
            <a:endParaRPr lang="fr-CA" sz="2800" b="1" dirty="0">
              <a:solidFill>
                <a:srgbClr val="00B0F0"/>
              </a:solidFill>
            </a:endParaRPr>
          </a:p>
          <a:p>
            <a:pPr marL="800100" lvl="1" indent="-342900">
              <a:lnSpc>
                <a:spcPct val="150000"/>
              </a:lnSpc>
              <a:buAutoNum type="alphaUcParenR"/>
            </a:pPr>
            <a:r>
              <a:rPr lang="fr-CA" dirty="0" smtClean="0"/>
              <a:t>Des membres utilisateurs-utilisatrices</a:t>
            </a:r>
          </a:p>
          <a:p>
            <a:pPr marL="800100" lvl="1" indent="-342900">
              <a:lnSpc>
                <a:spcPct val="150000"/>
              </a:lnSpc>
              <a:buAutoNum type="alphaUcParenR"/>
            </a:pPr>
            <a:r>
              <a:rPr lang="fr-CA" dirty="0" smtClean="0"/>
              <a:t>Des bénévoles</a:t>
            </a:r>
          </a:p>
          <a:p>
            <a:pPr marL="800100" lvl="1" indent="-342900">
              <a:lnSpc>
                <a:spcPct val="150000"/>
              </a:lnSpc>
              <a:buAutoNum type="alphaUcParenR"/>
            </a:pPr>
            <a:r>
              <a:rPr lang="fr-CA" dirty="0" smtClean="0"/>
              <a:t>Des travailleuses-travailleurs</a:t>
            </a:r>
          </a:p>
          <a:p>
            <a:pPr marL="800100" lvl="1" indent="-342900">
              <a:lnSpc>
                <a:spcPct val="150000"/>
              </a:lnSpc>
              <a:buAutoNum type="alphaUcParenR"/>
            </a:pPr>
            <a:r>
              <a:rPr lang="fr-CA" dirty="0" smtClean="0"/>
              <a:t>Des membres de la communauté (ou partenaires</a:t>
            </a:r>
            <a:r>
              <a:rPr lang="fr-CA" dirty="0" smtClean="0"/>
              <a:t>)</a:t>
            </a:r>
            <a:endParaRPr lang="fr-CA" dirty="0" smtClean="0"/>
          </a:p>
          <a:p>
            <a:pPr algn="ctr"/>
            <a:endParaRPr lang="fr-CA" dirty="0" smtClean="0"/>
          </a:p>
          <a:p>
            <a:pPr algn="ctr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7690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3"/>
            <a:ext cx="9144000" cy="6858001"/>
          </a:xfr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31819" y="399245"/>
            <a:ext cx="8680361" cy="1324780"/>
          </a:xfrm>
        </p:spPr>
        <p:txBody>
          <a:bodyPr>
            <a:normAutofit fontScale="90000"/>
          </a:bodyPr>
          <a:lstStyle/>
          <a:p>
            <a:pPr algn="ctr"/>
            <a:r>
              <a:rPr lang="fr-CA" sz="36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Révolutionnez </a:t>
            </a:r>
            <a:r>
              <a:rPr lang="fr-CA" sz="3600" b="1" dirty="0">
                <a:solidFill>
                  <a:srgbClr val="FFC000"/>
                </a:solidFill>
                <a:latin typeface="ITC Avant Garde Std Md" panose="020B0602020202020204" pitchFamily="34" charset="0"/>
              </a:rPr>
              <a:t>votre </a:t>
            </a:r>
            <a:r>
              <a:rPr lang="fr-CA" sz="36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AGA!</a:t>
            </a:r>
            <a:br>
              <a:rPr lang="fr-CA" sz="36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</a:br>
            <a:r>
              <a:rPr lang="fr-CA" sz="36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Au-delà des obligations légales,</a:t>
            </a:r>
            <a:br>
              <a:rPr lang="fr-CA" sz="36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</a:br>
            <a:r>
              <a:rPr lang="fr-CA" sz="36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pourquoi tenir une AGA en 2016?</a:t>
            </a:r>
            <a:endParaRPr lang="fr-CA" sz="3600" dirty="0"/>
          </a:p>
        </p:txBody>
      </p:sp>
      <p:sp>
        <p:nvSpPr>
          <p:cNvPr id="6" name="ZoneTexte 5"/>
          <p:cNvSpPr txBox="1"/>
          <p:nvPr>
            <p:custDataLst>
              <p:tags r:id="rId3"/>
            </p:custDataLst>
          </p:nvPr>
        </p:nvSpPr>
        <p:spPr>
          <a:xfrm>
            <a:off x="528032" y="1824039"/>
            <a:ext cx="8281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 dirty="0" smtClean="0"/>
              <a:t>Dans </a:t>
            </a:r>
            <a:r>
              <a:rPr lang="fr-CA" b="1" dirty="0" smtClean="0"/>
              <a:t>vos mots, pouvez-vous décrire à quoi sert une AGA pour un organisme</a:t>
            </a:r>
            <a:r>
              <a:rPr lang="fr-CA" b="1" dirty="0" smtClean="0"/>
              <a:t>?</a:t>
            </a:r>
          </a:p>
          <a:p>
            <a:endParaRPr lang="fr-CA" b="1" dirty="0" smtClean="0"/>
          </a:p>
        </p:txBody>
      </p:sp>
    </p:spTree>
    <p:extLst>
      <p:ext uri="{BB962C8B-B14F-4D97-AF65-F5344CB8AC3E}">
        <p14:creationId xmlns:p14="http://schemas.microsoft.com/office/powerpoint/2010/main" val="235802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3"/>
            <a:ext cx="9144000" cy="6858001"/>
          </a:xfr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96213" y="206063"/>
            <a:ext cx="8680361" cy="1184856"/>
          </a:xfrm>
        </p:spPr>
        <p:txBody>
          <a:bodyPr>
            <a:normAutofit fontScale="90000"/>
          </a:bodyPr>
          <a:lstStyle/>
          <a:p>
            <a:pPr algn="ctr"/>
            <a: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Révolutionnez </a:t>
            </a:r>
            <a:r>
              <a:rPr lang="fr-CA" sz="2700" b="1" dirty="0">
                <a:solidFill>
                  <a:srgbClr val="FFC000"/>
                </a:solidFill>
                <a:latin typeface="ITC Avant Garde Std Md" panose="020B0602020202020204" pitchFamily="34" charset="0"/>
              </a:rPr>
              <a:t>votre </a:t>
            </a:r>
            <a: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AGA!</a:t>
            </a:r>
            <a:b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</a:br>
            <a:r>
              <a:rPr lang="fr-CA" sz="27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Quelles sont les retombées possibles?</a:t>
            </a:r>
            <a:r>
              <a:rPr lang="fr-CA" sz="3600" b="1" dirty="0">
                <a:solidFill>
                  <a:srgbClr val="FFC000"/>
                </a:solidFill>
                <a:latin typeface="ITC Avant Garde Std Md" panose="020B0602020202020204" pitchFamily="34" charset="0"/>
              </a:rPr>
              <a:t/>
            </a:r>
            <a:br>
              <a:rPr lang="fr-CA" sz="3600" b="1" dirty="0">
                <a:solidFill>
                  <a:srgbClr val="FFC000"/>
                </a:solidFill>
                <a:latin typeface="ITC Avant Garde Std Md" panose="020B0602020202020204" pitchFamily="34" charset="0"/>
              </a:rPr>
            </a:br>
            <a:endParaRPr lang="fr-CA" sz="3600" dirty="0"/>
          </a:p>
        </p:txBody>
      </p:sp>
      <p:sp>
        <p:nvSpPr>
          <p:cNvPr id="6" name="ZoneTexte 5"/>
          <p:cNvSpPr txBox="1"/>
          <p:nvPr>
            <p:custDataLst>
              <p:tags r:id="rId3"/>
            </p:custDataLst>
          </p:nvPr>
        </p:nvSpPr>
        <p:spPr>
          <a:xfrm>
            <a:off x="296214" y="862883"/>
            <a:ext cx="8512936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A" i="1" dirty="0" smtClean="0"/>
              <a:t>Selon Duval (chercheur) en 2007, ce sont les personnes elles-mêmes qui doivent décider de la qualité et de la quantité des services [ou activités] offerts, car sans ce contrôle direct, le communautaire n’a rien « d’autrement » [alternatif].</a:t>
            </a:r>
          </a:p>
          <a:p>
            <a:pPr>
              <a:lnSpc>
                <a:spcPct val="150000"/>
              </a:lnSpc>
            </a:pPr>
            <a:r>
              <a:rPr lang="fr-CA" b="1" u="sng" dirty="0" smtClean="0">
                <a:solidFill>
                  <a:srgbClr val="00B0F0"/>
                </a:solidFill>
              </a:rPr>
              <a:t>Pour </a:t>
            </a:r>
            <a:r>
              <a:rPr lang="fr-CA" b="1" u="sng" dirty="0" smtClean="0">
                <a:solidFill>
                  <a:srgbClr val="00B0F0"/>
                </a:solidFill>
              </a:rPr>
              <a:t>les membres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dirty="0" smtClean="0"/>
              <a:t>Participer à un processus démocratique permet une meilleure compréhension de leurs intérêts et joue un rôle éducatif qui sera exportable dans d’autres sphères de la vie.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dirty="0" smtClean="0"/>
              <a:t>Aider à développer le respect de soi, le respect des autres et une meilleure confiance en </a:t>
            </a:r>
            <a:r>
              <a:rPr lang="fr-CA" dirty="0" smtClean="0"/>
              <a:t>soi.</a:t>
            </a:r>
            <a:endParaRPr lang="fr-CA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dirty="0" smtClean="0"/>
              <a:t>Découvrir la collaboration et l’exercice du pouvoir.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dirty="0" smtClean="0"/>
              <a:t>Renforcer le pouvoir d’agir et la capacité des membres à exprimer leurs besoins.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dirty="0" smtClean="0"/>
              <a:t>Développer la participation sociale qui a pour effet d’améliorer la cohésion sociale, ce qui solidifie le </a:t>
            </a:r>
            <a:r>
              <a:rPr lang="fr-CA" dirty="0" smtClean="0"/>
              <a:t>tissu </a:t>
            </a:r>
            <a:r>
              <a:rPr lang="fr-CA" dirty="0" smtClean="0"/>
              <a:t>social.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6516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3"/>
            <a:ext cx="9144000" cy="6858001"/>
          </a:xfr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96213" y="206063"/>
            <a:ext cx="8680361" cy="1184856"/>
          </a:xfrm>
        </p:spPr>
        <p:txBody>
          <a:bodyPr>
            <a:normAutofit/>
          </a:bodyPr>
          <a:lstStyle/>
          <a:p>
            <a:pPr algn="ctr"/>
            <a: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Révolutionnez </a:t>
            </a:r>
            <a:r>
              <a:rPr lang="fr-CA" sz="2700" b="1" dirty="0">
                <a:solidFill>
                  <a:srgbClr val="FFC000"/>
                </a:solidFill>
                <a:latin typeface="ITC Avant Garde Std Md" panose="020B0602020202020204" pitchFamily="34" charset="0"/>
              </a:rPr>
              <a:t>votre </a:t>
            </a:r>
            <a: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AGA!</a:t>
            </a:r>
            <a:b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</a:br>
            <a:r>
              <a:rPr lang="fr-CA" sz="27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Quelles sont les retombées possibles</a:t>
            </a:r>
            <a:r>
              <a:rPr lang="fr-CA" sz="27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?</a:t>
            </a:r>
            <a:endParaRPr lang="fr-CA" sz="3600" dirty="0"/>
          </a:p>
        </p:txBody>
      </p:sp>
      <p:sp>
        <p:nvSpPr>
          <p:cNvPr id="6" name="ZoneTexte 5"/>
          <p:cNvSpPr txBox="1"/>
          <p:nvPr>
            <p:custDataLst>
              <p:tags r:id="rId3"/>
            </p:custDataLst>
          </p:nvPr>
        </p:nvSpPr>
        <p:spPr>
          <a:xfrm>
            <a:off x="296214" y="1235969"/>
            <a:ext cx="8512936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 u="sng" dirty="0" smtClean="0">
                <a:solidFill>
                  <a:srgbClr val="00B0F0"/>
                </a:solidFill>
              </a:rPr>
              <a:t>Pour l’organisme:</a:t>
            </a:r>
          </a:p>
          <a:p>
            <a:pPr marL="285750" indent="-285750">
              <a:lnSpc>
                <a:spcPct val="135000"/>
              </a:lnSpc>
              <a:buFont typeface="Arial" panose="020B0604020202020204" pitchFamily="34" charset="0"/>
              <a:buChar char="•"/>
            </a:pPr>
            <a:r>
              <a:rPr lang="fr-CA" dirty="0" smtClean="0"/>
              <a:t>Les processus démocratiques et participatifs ont pour effet d’améliorer l’efficacité et donnent une plus grande légitimité </a:t>
            </a:r>
            <a:r>
              <a:rPr lang="fr-CA" dirty="0" smtClean="0"/>
              <a:t>reliée </a:t>
            </a:r>
            <a:r>
              <a:rPr lang="fr-CA" dirty="0" smtClean="0"/>
              <a:t>à l’action de l’organisme.</a:t>
            </a:r>
          </a:p>
          <a:p>
            <a:pPr marL="285750" indent="-285750">
              <a:lnSpc>
                <a:spcPct val="135000"/>
              </a:lnSpc>
              <a:buFont typeface="Arial" panose="020B0604020202020204" pitchFamily="34" charset="0"/>
              <a:buChar char="•"/>
            </a:pPr>
            <a:r>
              <a:rPr lang="fr-CA" dirty="0" smtClean="0"/>
              <a:t>Les membres </a:t>
            </a:r>
            <a:r>
              <a:rPr lang="fr-CA" dirty="0" smtClean="0"/>
              <a:t>développent </a:t>
            </a:r>
            <a:r>
              <a:rPr lang="fr-CA" dirty="0" smtClean="0"/>
              <a:t>une </a:t>
            </a:r>
            <a:r>
              <a:rPr lang="fr-CA" dirty="0" smtClean="0"/>
              <a:t>meilleure </a:t>
            </a:r>
            <a:r>
              <a:rPr lang="fr-CA" dirty="0" smtClean="0"/>
              <a:t>compréhension de leurs besoins et font des choix de moyens adaptés pour y répondre collectivement. Le NOUS prend le dessus sur le JE. </a:t>
            </a:r>
          </a:p>
          <a:p>
            <a:pPr marL="285750" indent="-285750">
              <a:lnSpc>
                <a:spcPct val="135000"/>
              </a:lnSpc>
              <a:buFont typeface="Arial" panose="020B0604020202020204" pitchFamily="34" charset="0"/>
              <a:buChar char="•"/>
            </a:pPr>
            <a:r>
              <a:rPr lang="fr-CA" dirty="0" smtClean="0"/>
              <a:t>Permet d’améliorer la mobilisation autour de la mission. </a:t>
            </a:r>
          </a:p>
          <a:p>
            <a:pPr marL="285750" indent="-285750">
              <a:lnSpc>
                <a:spcPct val="135000"/>
              </a:lnSpc>
              <a:buFont typeface="Arial" panose="020B0604020202020204" pitchFamily="34" charset="0"/>
              <a:buChar char="•"/>
            </a:pPr>
            <a:r>
              <a:rPr lang="fr-CA" dirty="0" smtClean="0"/>
              <a:t>Augmente la motivation des membres à passer à l’action.</a:t>
            </a:r>
          </a:p>
          <a:p>
            <a:pPr marL="285750" indent="-285750">
              <a:lnSpc>
                <a:spcPct val="135000"/>
              </a:lnSpc>
              <a:buFont typeface="Arial" panose="020B0604020202020204" pitchFamily="34" charset="0"/>
              <a:buChar char="•"/>
            </a:pPr>
            <a:r>
              <a:rPr lang="fr-CA" dirty="0" smtClean="0"/>
              <a:t>Développer la communication entre les instances de l’organisme.</a:t>
            </a:r>
          </a:p>
          <a:p>
            <a:pPr marL="285750" indent="-285750">
              <a:lnSpc>
                <a:spcPct val="135000"/>
              </a:lnSpc>
              <a:buFont typeface="Arial" panose="020B0604020202020204" pitchFamily="34" charset="0"/>
              <a:buChar char="•"/>
            </a:pPr>
            <a:r>
              <a:rPr lang="fr-CA" dirty="0" smtClean="0"/>
              <a:t>Être un moteur d’évolution et de créativité. </a:t>
            </a:r>
          </a:p>
          <a:p>
            <a:pPr marL="285750" indent="-285750">
              <a:lnSpc>
                <a:spcPct val="135000"/>
              </a:lnSpc>
              <a:buFont typeface="Arial" panose="020B0604020202020204" pitchFamily="34" charset="0"/>
              <a:buChar char="•"/>
            </a:pPr>
            <a:r>
              <a:rPr lang="fr-CA" dirty="0" smtClean="0"/>
              <a:t>Permet de diminuer les sources de conflits potentiels.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2029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3"/>
            <a:ext cx="9144000" cy="6858001"/>
          </a:xfr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96213" y="206063"/>
            <a:ext cx="8680361" cy="1184856"/>
          </a:xfrm>
        </p:spPr>
        <p:txBody>
          <a:bodyPr>
            <a:normAutofit/>
          </a:bodyPr>
          <a:lstStyle/>
          <a:p>
            <a:pPr algn="ctr"/>
            <a: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Révolutionnez </a:t>
            </a:r>
            <a:r>
              <a:rPr lang="fr-CA" sz="2700" b="1" dirty="0">
                <a:solidFill>
                  <a:srgbClr val="FFC000"/>
                </a:solidFill>
                <a:latin typeface="ITC Avant Garde Std Md" panose="020B0602020202020204" pitchFamily="34" charset="0"/>
              </a:rPr>
              <a:t>votre </a:t>
            </a:r>
            <a: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AGA!</a:t>
            </a:r>
            <a:b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</a:br>
            <a:r>
              <a:rPr lang="fr-CA" sz="27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Quelles sont les retombées possibles</a:t>
            </a:r>
            <a:r>
              <a:rPr lang="fr-CA" sz="27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?</a:t>
            </a:r>
            <a:endParaRPr lang="fr-CA" sz="3600" dirty="0"/>
          </a:p>
        </p:txBody>
      </p:sp>
      <p:sp>
        <p:nvSpPr>
          <p:cNvPr id="6" name="ZoneTexte 5"/>
          <p:cNvSpPr txBox="1"/>
          <p:nvPr>
            <p:custDataLst>
              <p:tags r:id="rId3"/>
            </p:custDataLst>
          </p:nvPr>
        </p:nvSpPr>
        <p:spPr>
          <a:xfrm>
            <a:off x="148106" y="1274300"/>
            <a:ext cx="88477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 dirty="0" smtClean="0">
                <a:solidFill>
                  <a:srgbClr val="00B0F0"/>
                </a:solidFill>
              </a:rPr>
              <a:t>Voyez-vous d’autres retombées possibles d’une AGA où les membres sont présents et participent </a:t>
            </a:r>
            <a:r>
              <a:rPr lang="fr-CA" sz="2000" b="1" dirty="0" smtClean="0">
                <a:solidFill>
                  <a:srgbClr val="00B0F0"/>
                </a:solidFill>
              </a:rPr>
              <a:t>activement?</a:t>
            </a:r>
          </a:p>
          <a:p>
            <a:r>
              <a:rPr lang="fr-CA" sz="2000" b="1" dirty="0" smtClean="0">
                <a:solidFill>
                  <a:srgbClr val="00B0F0"/>
                </a:solidFill>
              </a:rPr>
              <a:t>Utilisez </a:t>
            </a:r>
            <a:r>
              <a:rPr lang="fr-CA" sz="2000" b="1" dirty="0" smtClean="0">
                <a:solidFill>
                  <a:srgbClr val="00B0F0"/>
                </a:solidFill>
              </a:rPr>
              <a:t>l’outil texte pour écrire vos commentaires.</a:t>
            </a:r>
            <a:endParaRPr lang="fr-CA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5272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3"/>
            <a:ext cx="9144000" cy="6858001"/>
          </a:xfr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96213" y="161924"/>
            <a:ext cx="8680361" cy="932777"/>
          </a:xfrm>
        </p:spPr>
        <p:txBody>
          <a:bodyPr>
            <a:normAutofit/>
          </a:bodyPr>
          <a:lstStyle/>
          <a:p>
            <a:pPr algn="ctr"/>
            <a: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Révolutionnez </a:t>
            </a:r>
            <a:r>
              <a:rPr lang="fr-CA" sz="2700" b="1" dirty="0">
                <a:solidFill>
                  <a:srgbClr val="FFC000"/>
                </a:solidFill>
                <a:latin typeface="ITC Avant Garde Std Md" panose="020B0602020202020204" pitchFamily="34" charset="0"/>
              </a:rPr>
              <a:t>votre </a:t>
            </a:r>
            <a: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AGA!</a:t>
            </a:r>
            <a:b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</a:br>
            <a:r>
              <a:rPr lang="fr-CA" sz="27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Les obstacles à la participation</a:t>
            </a:r>
            <a:endParaRPr lang="fr-CA" sz="3600" dirty="0"/>
          </a:p>
        </p:txBody>
      </p:sp>
      <p:sp>
        <p:nvSpPr>
          <p:cNvPr id="6" name="ZoneTexte 5"/>
          <p:cNvSpPr txBox="1"/>
          <p:nvPr>
            <p:custDataLst>
              <p:tags r:id="rId3"/>
            </p:custDataLst>
          </p:nvPr>
        </p:nvSpPr>
        <p:spPr>
          <a:xfrm>
            <a:off x="296214" y="1082495"/>
            <a:ext cx="8512936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00B0F0"/>
                </a:solidFill>
              </a:rPr>
              <a:t>POUR LES MEMBRES</a:t>
            </a:r>
            <a:r>
              <a:rPr lang="fr-FR" b="1" dirty="0">
                <a:solidFill>
                  <a:srgbClr val="00B0F0"/>
                </a:solidFill>
              </a:rPr>
              <a:t> </a:t>
            </a:r>
            <a:endParaRPr lang="fr-CA" b="1" dirty="0">
              <a:solidFill>
                <a:srgbClr val="00B0F0"/>
              </a:solidFill>
            </a:endParaRPr>
          </a:p>
          <a:p>
            <a:pPr marL="342900" indent="-342900">
              <a:lnSpc>
                <a:spcPct val="150000"/>
              </a:lnSpc>
              <a:buAutoNum type="alphaUcParenR"/>
            </a:pPr>
            <a:r>
              <a:rPr lang="fr-CA" dirty="0" smtClean="0"/>
              <a:t>Des contenus difficiles à comprendre ou qui n’intéressent pas les </a:t>
            </a:r>
            <a:r>
              <a:rPr lang="fr-CA" dirty="0" smtClean="0"/>
              <a:t>membres.</a:t>
            </a:r>
          </a:p>
          <a:p>
            <a:pPr marL="342900" indent="-342900">
              <a:lnSpc>
                <a:spcPct val="150000"/>
              </a:lnSpc>
              <a:buAutoNum type="alphaUcParenR"/>
            </a:pPr>
            <a:r>
              <a:rPr lang="fr-CA" dirty="0" smtClean="0"/>
              <a:t>La </a:t>
            </a:r>
            <a:r>
              <a:rPr lang="fr-CA" dirty="0"/>
              <a:t>forme que prend l’assemblée générale </a:t>
            </a:r>
            <a:r>
              <a:rPr lang="fr-CA" dirty="0" smtClean="0"/>
              <a:t>annuelle.</a:t>
            </a:r>
          </a:p>
          <a:p>
            <a:pPr marL="342900" indent="-342900">
              <a:lnSpc>
                <a:spcPct val="150000"/>
              </a:lnSpc>
              <a:buAutoNum type="alphaUcParenR"/>
            </a:pPr>
            <a:r>
              <a:rPr lang="fr-CA" dirty="0" smtClean="0"/>
              <a:t>Les </a:t>
            </a:r>
            <a:r>
              <a:rPr lang="fr-CA" dirty="0" smtClean="0"/>
              <a:t>réalités des </a:t>
            </a:r>
            <a:r>
              <a:rPr lang="fr-CA" dirty="0" smtClean="0"/>
              <a:t>membres.</a:t>
            </a:r>
          </a:p>
          <a:p>
            <a:pPr marL="342900" indent="-342900">
              <a:lnSpc>
                <a:spcPct val="150000"/>
              </a:lnSpc>
              <a:buAutoNum type="alphaUcParenR"/>
            </a:pPr>
            <a:r>
              <a:rPr lang="fr-CA" dirty="0" smtClean="0"/>
              <a:t>Le </a:t>
            </a:r>
            <a:r>
              <a:rPr lang="fr-CA" dirty="0" smtClean="0"/>
              <a:t>manque de préparation, soutien et formation. </a:t>
            </a:r>
          </a:p>
          <a:p>
            <a:endParaRPr lang="fr-CA" dirty="0"/>
          </a:p>
          <a:p>
            <a:r>
              <a:rPr lang="fr-CA" b="1" u="sng" dirty="0" smtClean="0">
                <a:solidFill>
                  <a:srgbClr val="00B0F0"/>
                </a:solidFill>
              </a:rPr>
              <a:t>POUR L’ORGANISME</a:t>
            </a:r>
          </a:p>
          <a:p>
            <a:pPr marL="342900" indent="-342900">
              <a:lnSpc>
                <a:spcPct val="150000"/>
              </a:lnSpc>
              <a:buAutoNum type="alphaUcParenR"/>
            </a:pPr>
            <a:r>
              <a:rPr lang="fr-CA" dirty="0" smtClean="0"/>
              <a:t>Le manque de ressources et le peu de temps </a:t>
            </a:r>
            <a:r>
              <a:rPr lang="fr-CA" dirty="0" smtClean="0"/>
              <a:t>disponible.</a:t>
            </a:r>
          </a:p>
          <a:p>
            <a:pPr marL="342900" indent="-342900">
              <a:lnSpc>
                <a:spcPct val="150000"/>
              </a:lnSpc>
              <a:buAutoNum type="alphaUcParenR"/>
            </a:pPr>
            <a:r>
              <a:rPr lang="fr-CA" dirty="0" smtClean="0"/>
              <a:t>Peur </a:t>
            </a:r>
            <a:r>
              <a:rPr lang="fr-CA" dirty="0" smtClean="0"/>
              <a:t>de perdre le contrôle ou l’efficacité de la </a:t>
            </a:r>
            <a:r>
              <a:rPr lang="fr-CA" dirty="0" smtClean="0"/>
              <a:t>rencontre.</a:t>
            </a:r>
          </a:p>
          <a:p>
            <a:pPr marL="342900" indent="-342900">
              <a:lnSpc>
                <a:spcPct val="150000"/>
              </a:lnSpc>
              <a:buAutoNum type="alphaUcParenR"/>
            </a:pPr>
            <a:r>
              <a:rPr lang="fr-CA" dirty="0" smtClean="0"/>
              <a:t>La </a:t>
            </a:r>
            <a:r>
              <a:rPr lang="fr-CA" dirty="0" smtClean="0"/>
              <a:t>place des membres, des </a:t>
            </a:r>
            <a:r>
              <a:rPr lang="fr-CA" dirty="0" err="1" smtClean="0"/>
              <a:t>participantEs</a:t>
            </a:r>
            <a:r>
              <a:rPr lang="fr-CA" dirty="0" smtClean="0"/>
              <a:t>, des </a:t>
            </a:r>
            <a:r>
              <a:rPr lang="fr-CA" dirty="0" err="1" smtClean="0"/>
              <a:t>employéEs</a:t>
            </a:r>
            <a:r>
              <a:rPr lang="fr-CA" dirty="0" smtClean="0"/>
              <a:t>. 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9874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3"/>
            <a:ext cx="9144000" cy="6858001"/>
          </a:xfr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96213" y="206063"/>
            <a:ext cx="8680361" cy="1184856"/>
          </a:xfrm>
        </p:spPr>
        <p:txBody>
          <a:bodyPr>
            <a:normAutofit/>
          </a:bodyPr>
          <a:lstStyle/>
          <a:p>
            <a:pPr algn="ctr"/>
            <a:r>
              <a:rPr lang="fr-CA" sz="24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Révolutionnez </a:t>
            </a:r>
            <a:r>
              <a:rPr lang="fr-CA" sz="2400" b="1" dirty="0">
                <a:solidFill>
                  <a:srgbClr val="FFC000"/>
                </a:solidFill>
                <a:latin typeface="ITC Avant Garde Std Md" panose="020B0602020202020204" pitchFamily="34" charset="0"/>
              </a:rPr>
              <a:t>votre </a:t>
            </a:r>
            <a:r>
              <a:rPr lang="fr-CA" sz="24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AGA!</a:t>
            </a:r>
            <a:br>
              <a:rPr lang="fr-CA" sz="24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</a:br>
            <a:r>
              <a:rPr lang="fr-CA" sz="28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État de situation de votre </a:t>
            </a:r>
            <a:r>
              <a:rPr lang="fr-CA" sz="28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AGA</a:t>
            </a:r>
            <a:endParaRPr lang="fr-CA" sz="2400" dirty="0"/>
          </a:p>
        </p:txBody>
      </p:sp>
      <p:sp>
        <p:nvSpPr>
          <p:cNvPr id="3" name="Rectangle 2"/>
          <p:cNvSpPr/>
          <p:nvPr>
            <p:custDataLst>
              <p:tags r:id="rId3"/>
            </p:custDataLst>
          </p:nvPr>
        </p:nvSpPr>
        <p:spPr>
          <a:xfrm>
            <a:off x="721217" y="1643896"/>
            <a:ext cx="7868991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A" sz="2800" b="1" dirty="0" smtClean="0">
                <a:solidFill>
                  <a:srgbClr val="00B0F0"/>
                </a:solidFill>
              </a:rPr>
              <a:t>Sondage</a:t>
            </a:r>
            <a:endParaRPr lang="fr-CA" b="1" dirty="0" smtClean="0">
              <a:solidFill>
                <a:srgbClr val="00B0F0"/>
              </a:solidFill>
            </a:endParaRPr>
          </a:p>
          <a:p>
            <a:pPr algn="ctr"/>
            <a:endParaRPr lang="fr-CA" b="1" dirty="0" smtClean="0"/>
          </a:p>
          <a:p>
            <a:pPr>
              <a:lnSpc>
                <a:spcPct val="150000"/>
              </a:lnSpc>
            </a:pPr>
            <a:r>
              <a:rPr lang="fr-CA" b="1" dirty="0" smtClean="0"/>
              <a:t>Selon votre expérience, vos AGA sont:</a:t>
            </a:r>
          </a:p>
          <a:p>
            <a:pPr marL="342900" indent="-342900">
              <a:lnSpc>
                <a:spcPct val="150000"/>
              </a:lnSpc>
              <a:buAutoNum type="alphaUcParenR"/>
            </a:pPr>
            <a:r>
              <a:rPr lang="fr-CA" dirty="0" smtClean="0"/>
              <a:t>Dynamiques, intéressantes </a:t>
            </a:r>
            <a:r>
              <a:rPr lang="fr-CA" dirty="0" smtClean="0"/>
              <a:t>et beaucoup de membres </a:t>
            </a:r>
            <a:r>
              <a:rPr lang="fr-CA" dirty="0" smtClean="0"/>
              <a:t>participent.</a:t>
            </a:r>
            <a:endParaRPr lang="fr-CA" dirty="0" smtClean="0"/>
          </a:p>
          <a:p>
            <a:pPr marL="342900" indent="-342900">
              <a:lnSpc>
                <a:spcPct val="150000"/>
              </a:lnSpc>
              <a:buAutoNum type="alphaUcParenR"/>
            </a:pPr>
            <a:r>
              <a:rPr lang="fr-CA" dirty="0" smtClean="0"/>
              <a:t>Satisfaisantes </a:t>
            </a:r>
            <a:r>
              <a:rPr lang="fr-CA" dirty="0" smtClean="0"/>
              <a:t>et </a:t>
            </a:r>
            <a:r>
              <a:rPr lang="fr-CA" dirty="0" smtClean="0"/>
              <a:t>correspondent à votre réalité.</a:t>
            </a:r>
            <a:endParaRPr lang="fr-CA" dirty="0" smtClean="0"/>
          </a:p>
          <a:p>
            <a:pPr marL="342900" indent="-342900">
              <a:lnSpc>
                <a:spcPct val="150000"/>
              </a:lnSpc>
              <a:buAutoNum type="alphaUcParenR"/>
            </a:pPr>
            <a:r>
              <a:rPr lang="fr-CA" dirty="0" smtClean="0"/>
              <a:t>La participation est à développer </a:t>
            </a:r>
            <a:r>
              <a:rPr lang="fr-CA" dirty="0" smtClean="0"/>
              <a:t>d’avantage.</a:t>
            </a:r>
            <a:endParaRPr lang="fr-CA" dirty="0" smtClean="0"/>
          </a:p>
          <a:p>
            <a:pPr marL="342900" indent="-342900">
              <a:lnSpc>
                <a:spcPct val="150000"/>
              </a:lnSpc>
              <a:buAutoNum type="alphaUcParenR"/>
            </a:pPr>
            <a:r>
              <a:rPr lang="fr-CA" dirty="0" smtClean="0"/>
              <a:t>Relativement bien, mais la participation pourrait être </a:t>
            </a:r>
            <a:r>
              <a:rPr lang="fr-CA" dirty="0" smtClean="0"/>
              <a:t>améliorée.</a:t>
            </a:r>
            <a:endParaRPr lang="fr-CA" dirty="0" smtClean="0"/>
          </a:p>
          <a:p>
            <a:pPr marL="342900" indent="-342900">
              <a:lnSpc>
                <a:spcPct val="150000"/>
              </a:lnSpc>
              <a:buAutoNum type="alphaUcParenR"/>
            </a:pPr>
            <a:r>
              <a:rPr lang="fr-CA" dirty="0" smtClean="0"/>
              <a:t>Longues </a:t>
            </a:r>
            <a:r>
              <a:rPr lang="fr-CA" dirty="0" smtClean="0"/>
              <a:t>et </a:t>
            </a:r>
            <a:r>
              <a:rPr lang="fr-CA" dirty="0" smtClean="0"/>
              <a:t>ennuyantes.</a:t>
            </a: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251577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3"/>
            <a:ext cx="9144000" cy="6858001"/>
          </a:xfr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96213" y="206063"/>
            <a:ext cx="8680361" cy="1184856"/>
          </a:xfrm>
        </p:spPr>
        <p:txBody>
          <a:bodyPr>
            <a:normAutofit/>
          </a:bodyPr>
          <a:lstStyle/>
          <a:p>
            <a:pPr algn="ctr"/>
            <a:r>
              <a:rPr lang="fr-CA" sz="24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Révolutionnez </a:t>
            </a:r>
            <a:r>
              <a:rPr lang="fr-CA" sz="2400" b="1" dirty="0">
                <a:solidFill>
                  <a:srgbClr val="FFC000"/>
                </a:solidFill>
                <a:latin typeface="ITC Avant Garde Std Md" panose="020B0602020202020204" pitchFamily="34" charset="0"/>
              </a:rPr>
              <a:t>votre </a:t>
            </a:r>
            <a:r>
              <a:rPr lang="fr-CA" sz="24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AGA!</a:t>
            </a:r>
            <a:br>
              <a:rPr lang="fr-CA" sz="24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</a:br>
            <a:r>
              <a:rPr lang="fr-CA" sz="28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Le secret d’une AGA qui va attirer des foules?</a:t>
            </a:r>
            <a:endParaRPr lang="fr-CA" sz="2400" dirty="0"/>
          </a:p>
        </p:txBody>
      </p:sp>
      <p:sp>
        <p:nvSpPr>
          <p:cNvPr id="3" name="Rectangle 2"/>
          <p:cNvSpPr/>
          <p:nvPr>
            <p:custDataLst>
              <p:tags r:id="rId3"/>
            </p:custDataLst>
          </p:nvPr>
        </p:nvSpPr>
        <p:spPr>
          <a:xfrm>
            <a:off x="521192" y="1639967"/>
            <a:ext cx="80513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A" sz="2800" b="1" dirty="0" smtClean="0">
                <a:solidFill>
                  <a:srgbClr val="00B0F0"/>
                </a:solidFill>
              </a:rPr>
              <a:t>Se baser sur les besoins des membres de l’organisme.</a:t>
            </a:r>
          </a:p>
          <a:p>
            <a:pPr algn="ctr"/>
            <a:endParaRPr lang="fr-CA" sz="2800" b="1" dirty="0">
              <a:solidFill>
                <a:srgbClr val="00B0F0"/>
              </a:solidFill>
            </a:endParaRPr>
          </a:p>
          <a:p>
            <a:pPr algn="ctr"/>
            <a:endParaRPr lang="fr-CA" sz="2800" b="1" dirty="0" smtClean="0">
              <a:solidFill>
                <a:srgbClr val="00B0F0"/>
              </a:solidFill>
            </a:endParaRPr>
          </a:p>
          <a:p>
            <a:pPr algn="ctr"/>
            <a:endParaRPr lang="fr-CA" sz="2800" b="1" dirty="0">
              <a:solidFill>
                <a:srgbClr val="00B0F0"/>
              </a:solidFill>
            </a:endParaRPr>
          </a:p>
          <a:p>
            <a:pPr algn="ctr"/>
            <a:r>
              <a:rPr lang="fr-CA" sz="2800" b="1" dirty="0" smtClean="0">
                <a:solidFill>
                  <a:srgbClr val="00B0F0"/>
                </a:solidFill>
              </a:rPr>
              <a:t>Est-ce aussi simple que ça?</a:t>
            </a: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320823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3"/>
            <a:ext cx="9144000" cy="6858001"/>
          </a:xfr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96213" y="180974"/>
            <a:ext cx="8680361" cy="1067069"/>
          </a:xfrm>
        </p:spPr>
        <p:txBody>
          <a:bodyPr>
            <a:normAutofit/>
          </a:bodyPr>
          <a:lstStyle/>
          <a:p>
            <a:pPr algn="ctr"/>
            <a:r>
              <a:rPr lang="fr-CA" sz="24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Révolutionnez </a:t>
            </a:r>
            <a:r>
              <a:rPr lang="fr-CA" sz="2400" b="1" dirty="0">
                <a:solidFill>
                  <a:srgbClr val="FFC000"/>
                </a:solidFill>
                <a:latin typeface="ITC Avant Garde Std Md" panose="020B0602020202020204" pitchFamily="34" charset="0"/>
              </a:rPr>
              <a:t>votre </a:t>
            </a:r>
            <a:r>
              <a:rPr lang="fr-CA" sz="24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AGA!</a:t>
            </a:r>
            <a:br>
              <a:rPr lang="fr-CA" sz="24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</a:br>
            <a:r>
              <a:rPr lang="fr-CA" sz="28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Les dimensions des besoins des </a:t>
            </a:r>
            <a:r>
              <a:rPr lang="fr-CA" sz="28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membres</a:t>
            </a:r>
            <a:endParaRPr lang="fr-CA" sz="2400" dirty="0"/>
          </a:p>
        </p:txBody>
      </p:sp>
      <p:graphicFrame>
        <p:nvGraphicFramePr>
          <p:cNvPr id="26" name="Diagramme 25"/>
          <p:cNvGraphicFramePr/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575631371"/>
              </p:ext>
            </p:extLst>
          </p:nvPr>
        </p:nvGraphicFramePr>
        <p:xfrm>
          <a:off x="689018" y="1053590"/>
          <a:ext cx="7894750" cy="4522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5024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3"/>
            <a:ext cx="9144000" cy="6858001"/>
          </a:xfr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96213" y="206063"/>
            <a:ext cx="8680361" cy="1184856"/>
          </a:xfrm>
        </p:spPr>
        <p:txBody>
          <a:bodyPr>
            <a:normAutofit/>
          </a:bodyPr>
          <a:lstStyle/>
          <a:p>
            <a:pPr algn="ctr"/>
            <a:r>
              <a:rPr lang="fr-CA" sz="36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Révolutionnez </a:t>
            </a:r>
            <a:r>
              <a:rPr lang="fr-CA" sz="3600" b="1" dirty="0">
                <a:solidFill>
                  <a:srgbClr val="FFC000"/>
                </a:solidFill>
                <a:latin typeface="ITC Avant Garde Std Md" panose="020B0602020202020204" pitchFamily="34" charset="0"/>
              </a:rPr>
              <a:t>votre </a:t>
            </a:r>
            <a:r>
              <a:rPr lang="fr-CA" sz="36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AGA</a:t>
            </a:r>
            <a:r>
              <a:rPr lang="fr-CA" sz="36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!</a:t>
            </a:r>
            <a:endParaRPr lang="fr-CA" sz="3600" dirty="0"/>
          </a:p>
        </p:txBody>
      </p:sp>
      <p:sp>
        <p:nvSpPr>
          <p:cNvPr id="6" name="ZoneTexte 5"/>
          <p:cNvSpPr txBox="1"/>
          <p:nvPr>
            <p:custDataLst>
              <p:tags r:id="rId3"/>
            </p:custDataLst>
          </p:nvPr>
        </p:nvSpPr>
        <p:spPr>
          <a:xfrm>
            <a:off x="495834" y="1055666"/>
            <a:ext cx="828111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b="1" dirty="0">
                <a:solidFill>
                  <a:srgbClr val="00B0F0"/>
                </a:solidFill>
              </a:rPr>
              <a:t>Utilisez l’outil texte pour écrire sur cette </a:t>
            </a:r>
            <a:r>
              <a:rPr lang="fr-CA" b="1" dirty="0" smtClean="0">
                <a:solidFill>
                  <a:srgbClr val="00B0F0"/>
                </a:solidFill>
              </a:rPr>
              <a:t>diapositive, </a:t>
            </a:r>
            <a:r>
              <a:rPr lang="fr-CA" b="1" dirty="0">
                <a:solidFill>
                  <a:srgbClr val="00B0F0"/>
                </a:solidFill>
              </a:rPr>
              <a:t/>
            </a:r>
            <a:br>
              <a:rPr lang="fr-CA" b="1" dirty="0">
                <a:solidFill>
                  <a:srgbClr val="00B0F0"/>
                </a:solidFill>
              </a:rPr>
            </a:br>
            <a:r>
              <a:rPr lang="fr-CA" sz="3200" b="1" dirty="0" smtClean="0">
                <a:solidFill>
                  <a:srgbClr val="00B0F0"/>
                </a:solidFill>
              </a:rPr>
              <a:t>vos</a:t>
            </a:r>
            <a:r>
              <a:rPr lang="fr-CA" b="1" dirty="0" smtClean="0">
                <a:solidFill>
                  <a:srgbClr val="00B0F0"/>
                </a:solidFill>
              </a:rPr>
              <a:t> </a:t>
            </a:r>
            <a:r>
              <a:rPr lang="fr-CA" sz="3200" b="1" dirty="0">
                <a:solidFill>
                  <a:srgbClr val="00B0F0"/>
                </a:solidFill>
              </a:rPr>
              <a:t>attentes </a:t>
            </a:r>
            <a:r>
              <a:rPr lang="fr-CA" b="1" dirty="0" smtClean="0">
                <a:solidFill>
                  <a:srgbClr val="00B0F0"/>
                </a:solidFill>
              </a:rPr>
              <a:t>face à cet atelier.</a:t>
            </a:r>
          </a:p>
        </p:txBody>
      </p:sp>
    </p:spTree>
    <p:extLst>
      <p:ext uri="{BB962C8B-B14F-4D97-AF65-F5344CB8AC3E}">
        <p14:creationId xmlns:p14="http://schemas.microsoft.com/office/powerpoint/2010/main" val="16911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3"/>
            <a:ext cx="9144000" cy="6858001"/>
          </a:xfr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96213" y="206063"/>
            <a:ext cx="8680361" cy="1184856"/>
          </a:xfrm>
        </p:spPr>
        <p:txBody>
          <a:bodyPr>
            <a:normAutofit fontScale="90000"/>
          </a:bodyPr>
          <a:lstStyle/>
          <a:p>
            <a:pPr algn="ctr"/>
            <a:r>
              <a:rPr lang="fr-CA" sz="24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Révolutionnez votre AGA!</a:t>
            </a:r>
            <a:br>
              <a:rPr lang="fr-CA" sz="24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</a:br>
            <a:r>
              <a:rPr lang="fr-CA" sz="36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Dimensions des besoins des </a:t>
            </a:r>
            <a:r>
              <a:rPr lang="fr-CA" sz="36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membres</a:t>
            </a:r>
            <a:endParaRPr lang="fr-CA" sz="2400" dirty="0"/>
          </a:p>
        </p:txBody>
      </p:sp>
      <p:sp>
        <p:nvSpPr>
          <p:cNvPr id="5" name="ZoneTexte 4"/>
          <p:cNvSpPr txBox="1"/>
          <p:nvPr>
            <p:custDataLst>
              <p:tags r:id="rId3"/>
            </p:custDataLst>
          </p:nvPr>
        </p:nvSpPr>
        <p:spPr>
          <a:xfrm>
            <a:off x="2782261" y="1324109"/>
            <a:ext cx="602688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b="1" dirty="0" smtClean="0"/>
              <a:t>L’appartenance fait référence au sentiment d’être compris, accepté, reconnu et respecter par le groupe.</a:t>
            </a:r>
          </a:p>
          <a:p>
            <a:pPr algn="ctr"/>
            <a:endParaRPr lang="fr-CA" sz="1400" b="1" dirty="0"/>
          </a:p>
          <a:p>
            <a:pPr algn="ctr"/>
            <a:r>
              <a:rPr lang="fr-CA" sz="2000" b="1" dirty="0" smtClean="0"/>
              <a:t>L’appartenance </a:t>
            </a:r>
            <a:r>
              <a:rPr lang="fr-CA" sz="2000" b="1" dirty="0" smtClean="0"/>
              <a:t>est un élément motivateur. </a:t>
            </a:r>
          </a:p>
          <a:p>
            <a:pPr algn="ctr"/>
            <a:endParaRPr lang="fr-CA" dirty="0"/>
          </a:p>
        </p:txBody>
      </p:sp>
      <p:grpSp>
        <p:nvGrpSpPr>
          <p:cNvPr id="6" name="Groupe 5"/>
          <p:cNvGrpSpPr/>
          <p:nvPr>
            <p:custDataLst>
              <p:tags r:id="rId4"/>
            </p:custDataLst>
          </p:nvPr>
        </p:nvGrpSpPr>
        <p:grpSpPr>
          <a:xfrm>
            <a:off x="527606" y="1241912"/>
            <a:ext cx="1831506" cy="2071343"/>
            <a:chOff x="1943702" y="257808"/>
            <a:chExt cx="2032431" cy="2298579"/>
          </a:xfrm>
        </p:grpSpPr>
        <p:sp>
          <p:nvSpPr>
            <p:cNvPr id="7" name="Secteurs 6"/>
            <p:cNvSpPr/>
            <p:nvPr/>
          </p:nvSpPr>
          <p:spPr>
            <a:xfrm>
              <a:off x="1943702" y="257808"/>
              <a:ext cx="1958442" cy="1958442"/>
            </a:xfrm>
            <a:prstGeom prst="pieWedg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Secteurs 4"/>
            <p:cNvSpPr/>
            <p:nvPr/>
          </p:nvSpPr>
          <p:spPr>
            <a:xfrm>
              <a:off x="2017690" y="1080097"/>
              <a:ext cx="1958443" cy="14762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000" b="1" kern="1200" dirty="0" smtClean="0"/>
                <a:t>Appartenance</a:t>
              </a:r>
              <a:endParaRPr lang="fr-CA" sz="2000" b="1" kern="1200" dirty="0"/>
            </a:p>
          </p:txBody>
        </p:sp>
      </p:grpSp>
      <p:sp>
        <p:nvSpPr>
          <p:cNvPr id="9" name="ZoneTexte 8"/>
          <p:cNvSpPr txBox="1"/>
          <p:nvPr>
            <p:custDataLst>
              <p:tags r:id="rId5"/>
            </p:custDataLst>
          </p:nvPr>
        </p:nvSpPr>
        <p:spPr>
          <a:xfrm>
            <a:off x="3573462" y="2509236"/>
            <a:ext cx="44444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smtClean="0"/>
              <a:t>Ce qui favorise l’appartenance dans une AGA: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 smtClean="0"/>
              <a:t>Se sentir important dans </a:t>
            </a:r>
            <a:r>
              <a:rPr lang="fr-CA" dirty="0" smtClean="0"/>
              <a:t>l’organisme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 smtClean="0"/>
              <a:t>Être </a:t>
            </a:r>
            <a:r>
              <a:rPr lang="fr-CA" dirty="0" smtClean="0"/>
              <a:t>reconnu comme </a:t>
            </a:r>
            <a:r>
              <a:rPr lang="fr-CA" dirty="0" smtClean="0"/>
              <a:t>membre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 smtClean="0"/>
              <a:t>Être </a:t>
            </a:r>
            <a:r>
              <a:rPr lang="fr-CA" dirty="0" smtClean="0"/>
              <a:t>accueilli </a:t>
            </a:r>
          </a:p>
        </p:txBody>
      </p:sp>
      <p:sp>
        <p:nvSpPr>
          <p:cNvPr id="10" name="ZoneTexte 9"/>
          <p:cNvSpPr txBox="1"/>
          <p:nvPr>
            <p:custDataLst>
              <p:tags r:id="rId6"/>
            </p:custDataLst>
          </p:nvPr>
        </p:nvSpPr>
        <p:spPr>
          <a:xfrm>
            <a:off x="527606" y="3574151"/>
            <a:ext cx="82815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Pistes: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 smtClean="0"/>
              <a:t>Penser à des moments festifs liés à l’AGA – repas, activités, </a:t>
            </a:r>
            <a:r>
              <a:rPr lang="fr-CA" dirty="0" smtClean="0"/>
              <a:t>célébrations.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 smtClean="0"/>
              <a:t>Inviter </a:t>
            </a:r>
            <a:r>
              <a:rPr lang="fr-CA" dirty="0" smtClean="0"/>
              <a:t>les membres à proposer des thèmes à aborder pendant </a:t>
            </a:r>
            <a:r>
              <a:rPr lang="fr-CA" dirty="0" smtClean="0"/>
              <a:t>l’AGA.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 smtClean="0"/>
              <a:t>Avoir </a:t>
            </a:r>
            <a:r>
              <a:rPr lang="fr-CA" dirty="0" smtClean="0"/>
              <a:t>des photos des membres dans le rapport </a:t>
            </a:r>
            <a:r>
              <a:rPr lang="fr-CA" dirty="0" smtClean="0"/>
              <a:t>d’activités.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 smtClean="0"/>
              <a:t>Miser </a:t>
            </a:r>
            <a:r>
              <a:rPr lang="fr-CA" dirty="0" smtClean="0"/>
              <a:t>sur un accueil </a:t>
            </a:r>
            <a:r>
              <a:rPr lang="fr-CA" dirty="0" smtClean="0"/>
              <a:t>chaleureux.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 smtClean="0"/>
              <a:t>Informer </a:t>
            </a:r>
            <a:r>
              <a:rPr lang="fr-CA" dirty="0" smtClean="0"/>
              <a:t>les membres, offrir des outils </a:t>
            </a:r>
            <a:r>
              <a:rPr lang="fr-CA" dirty="0" smtClean="0"/>
              <a:t>accessibles.</a:t>
            </a: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72787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96213" y="206063"/>
            <a:ext cx="8680361" cy="1184856"/>
          </a:xfrm>
        </p:spPr>
        <p:txBody>
          <a:bodyPr>
            <a:normAutofit fontScale="90000"/>
          </a:bodyPr>
          <a:lstStyle/>
          <a:p>
            <a:pPr algn="ctr"/>
            <a:r>
              <a:rPr lang="fr-CA" sz="24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Révolutionnez votre AGA!</a:t>
            </a:r>
            <a:br>
              <a:rPr lang="fr-CA" sz="24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</a:br>
            <a:r>
              <a:rPr lang="fr-CA" sz="36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Dimensions des besoins des </a:t>
            </a:r>
            <a:r>
              <a:rPr lang="fr-CA" sz="36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membres</a:t>
            </a:r>
            <a:endParaRPr lang="fr-CA" sz="2400" dirty="0"/>
          </a:p>
        </p:txBody>
      </p:sp>
      <p:sp>
        <p:nvSpPr>
          <p:cNvPr id="5" name="ZoneTexte 4"/>
          <p:cNvSpPr txBox="1"/>
          <p:nvPr>
            <p:custDataLst>
              <p:tags r:id="rId3"/>
            </p:custDataLst>
          </p:nvPr>
        </p:nvSpPr>
        <p:spPr>
          <a:xfrm>
            <a:off x="2782261" y="1189602"/>
            <a:ext cx="602688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b="1" dirty="0" smtClean="0"/>
              <a:t>Vos idées pour développer l’appartenance des membres lors de l’AGA. </a:t>
            </a:r>
          </a:p>
          <a:p>
            <a:pPr algn="ctr"/>
            <a:endParaRPr lang="fr-CA" dirty="0"/>
          </a:p>
        </p:txBody>
      </p:sp>
      <p:grpSp>
        <p:nvGrpSpPr>
          <p:cNvPr id="6" name="Groupe 5"/>
          <p:cNvGrpSpPr/>
          <p:nvPr>
            <p:custDataLst>
              <p:tags r:id="rId4"/>
            </p:custDataLst>
          </p:nvPr>
        </p:nvGrpSpPr>
        <p:grpSpPr>
          <a:xfrm>
            <a:off x="527607" y="1189602"/>
            <a:ext cx="1764833" cy="1764833"/>
            <a:chOff x="1943702" y="257808"/>
            <a:chExt cx="1958443" cy="1958443"/>
          </a:xfrm>
        </p:grpSpPr>
        <p:sp>
          <p:nvSpPr>
            <p:cNvPr id="7" name="Secteurs 6"/>
            <p:cNvSpPr/>
            <p:nvPr/>
          </p:nvSpPr>
          <p:spPr>
            <a:xfrm>
              <a:off x="1943702" y="257808"/>
              <a:ext cx="1958442" cy="1958442"/>
            </a:xfrm>
            <a:prstGeom prst="pieWedg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Secteurs 4"/>
            <p:cNvSpPr/>
            <p:nvPr/>
          </p:nvSpPr>
          <p:spPr>
            <a:xfrm>
              <a:off x="1943702" y="1237030"/>
              <a:ext cx="1958443" cy="97922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000" b="1" kern="1200" dirty="0" smtClean="0"/>
                <a:t>Appartenance</a:t>
              </a:r>
              <a:endParaRPr lang="fr-CA" sz="20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1043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3"/>
            <a:ext cx="9144000" cy="6858001"/>
          </a:xfr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96213" y="206063"/>
            <a:ext cx="8680361" cy="1184856"/>
          </a:xfrm>
        </p:spPr>
        <p:txBody>
          <a:bodyPr>
            <a:normAutofit fontScale="90000"/>
          </a:bodyPr>
          <a:lstStyle/>
          <a:p>
            <a:pPr algn="ctr"/>
            <a:r>
              <a:rPr lang="fr-CA" sz="24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Révolutionnez votre AGA!</a:t>
            </a:r>
            <a:br>
              <a:rPr lang="fr-CA" sz="24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</a:br>
            <a:r>
              <a:rPr lang="fr-CA" sz="3600" b="1" dirty="0">
                <a:solidFill>
                  <a:srgbClr val="00B050"/>
                </a:solidFill>
                <a:latin typeface="ITC Avant Garde Std Md" panose="020B0602020202020204" pitchFamily="34" charset="0"/>
              </a:rPr>
              <a:t>Dimensions des besoins des </a:t>
            </a:r>
            <a:r>
              <a:rPr lang="fr-CA" sz="36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membres</a:t>
            </a:r>
            <a:endParaRPr lang="fr-CA" sz="2400" dirty="0"/>
          </a:p>
        </p:txBody>
      </p:sp>
      <p:grpSp>
        <p:nvGrpSpPr>
          <p:cNvPr id="9" name="Groupe 8"/>
          <p:cNvGrpSpPr/>
          <p:nvPr>
            <p:custDataLst>
              <p:tags r:id="rId3"/>
            </p:custDataLst>
          </p:nvPr>
        </p:nvGrpSpPr>
        <p:grpSpPr>
          <a:xfrm>
            <a:off x="675714" y="1278727"/>
            <a:ext cx="1958442" cy="1958442"/>
            <a:chOff x="3992604" y="257808"/>
            <a:chExt cx="1958442" cy="1958442"/>
          </a:xfrm>
        </p:grpSpPr>
        <p:sp>
          <p:nvSpPr>
            <p:cNvPr id="10" name="Secteurs 9"/>
            <p:cNvSpPr/>
            <p:nvPr/>
          </p:nvSpPr>
          <p:spPr>
            <a:xfrm rot="5400000">
              <a:off x="3992604" y="257808"/>
              <a:ext cx="1958442" cy="1958442"/>
            </a:xfrm>
            <a:prstGeom prst="pieWedg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3465231"/>
                <a:satOff val="-15989"/>
                <a:lumOff val="588"/>
                <a:alphaOff val="0"/>
              </a:schemeClr>
            </a:fillRef>
            <a:effectRef idx="2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Secteurs 4"/>
            <p:cNvSpPr/>
            <p:nvPr/>
          </p:nvSpPr>
          <p:spPr>
            <a:xfrm>
              <a:off x="3992604" y="831422"/>
              <a:ext cx="1384828" cy="13848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000" b="1" kern="1200" dirty="0" smtClean="0"/>
                <a:t>Pouvoir</a:t>
              </a:r>
              <a:endParaRPr lang="fr-CA" sz="2000" b="1" kern="1200" dirty="0"/>
            </a:p>
          </p:txBody>
        </p:sp>
      </p:grpSp>
      <p:sp>
        <p:nvSpPr>
          <p:cNvPr id="8" name="ZoneTexte 7"/>
          <p:cNvSpPr txBox="1"/>
          <p:nvPr>
            <p:custDataLst>
              <p:tags r:id="rId4"/>
            </p:custDataLst>
          </p:nvPr>
        </p:nvSpPr>
        <p:spPr>
          <a:xfrm>
            <a:off x="2356755" y="1278727"/>
            <a:ext cx="646205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b="1" dirty="0" smtClean="0"/>
              <a:t>Inclus dans un processus, le participant peut développer </a:t>
            </a:r>
            <a:r>
              <a:rPr lang="fr-CA" sz="2000" b="1" dirty="0" smtClean="0"/>
              <a:t>son </a:t>
            </a:r>
            <a:r>
              <a:rPr lang="fr-CA" sz="2000" b="1" dirty="0" smtClean="0"/>
              <a:t>intérêt pour le contenu de par le fait qu’il exerce un certain pouvoir dans la structure de la tâche ou d’un contenu. S’il était imposé, l’intérêt serait absent.</a:t>
            </a:r>
            <a:endParaRPr lang="fr-CA" sz="2000" b="1" dirty="0"/>
          </a:p>
          <a:p>
            <a:pPr algn="ctr"/>
            <a:endParaRPr lang="fr-CA" sz="1400" b="1" dirty="0"/>
          </a:p>
          <a:p>
            <a:pPr algn="ctr"/>
            <a:endParaRPr lang="fr-CA" b="1" dirty="0" smtClean="0">
              <a:solidFill>
                <a:srgbClr val="00B0F0"/>
              </a:solidFill>
            </a:endParaRPr>
          </a:p>
          <a:p>
            <a:pPr algn="ctr"/>
            <a:endParaRPr lang="fr-CA" dirty="0"/>
          </a:p>
        </p:txBody>
      </p:sp>
      <p:sp>
        <p:nvSpPr>
          <p:cNvPr id="12" name="ZoneTexte 11"/>
          <p:cNvSpPr txBox="1"/>
          <p:nvPr>
            <p:custDataLst>
              <p:tags r:id="rId5"/>
            </p:custDataLst>
          </p:nvPr>
        </p:nvSpPr>
        <p:spPr>
          <a:xfrm>
            <a:off x="3495975" y="2622023"/>
            <a:ext cx="52861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smtClean="0"/>
              <a:t>Ce qui favorise le sentiment de pouvoir dans une AGA: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 smtClean="0"/>
              <a:t>Prendre des décisions qui ont un réel impact.</a:t>
            </a:r>
            <a:endParaRPr lang="fr-C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 smtClean="0"/>
              <a:t>Avoir une influence sur </a:t>
            </a:r>
            <a:r>
              <a:rPr lang="fr-CA" dirty="0" smtClean="0"/>
              <a:t>l’organisme.</a:t>
            </a:r>
            <a:endParaRPr lang="fr-CA" dirty="0" smtClean="0"/>
          </a:p>
        </p:txBody>
      </p:sp>
      <p:sp>
        <p:nvSpPr>
          <p:cNvPr id="13" name="ZoneTexte 12"/>
          <p:cNvSpPr txBox="1"/>
          <p:nvPr>
            <p:custDataLst>
              <p:tags r:id="rId6"/>
            </p:custDataLst>
          </p:nvPr>
        </p:nvSpPr>
        <p:spPr>
          <a:xfrm>
            <a:off x="533400" y="3539601"/>
            <a:ext cx="84238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Pistes: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 smtClean="0"/>
              <a:t>Permettre à certains membres de faire partie du dépouillement des bulletins de </a:t>
            </a:r>
            <a:r>
              <a:rPr lang="fr-CA" dirty="0" smtClean="0"/>
              <a:t>vote.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 smtClean="0"/>
              <a:t>Avoir </a:t>
            </a:r>
            <a:r>
              <a:rPr lang="fr-CA" dirty="0" smtClean="0"/>
              <a:t>accès à de l’information </a:t>
            </a:r>
            <a:r>
              <a:rPr lang="fr-CA" dirty="0" smtClean="0"/>
              <a:t>accessible.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 smtClean="0"/>
              <a:t>Connaître </a:t>
            </a:r>
            <a:r>
              <a:rPr lang="fr-CA" dirty="0" smtClean="0"/>
              <a:t>le suivi des décisions de </a:t>
            </a:r>
            <a:r>
              <a:rPr lang="fr-CA" dirty="0" smtClean="0"/>
              <a:t>l’AGA.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 smtClean="0"/>
              <a:t>Pouvoir </a:t>
            </a:r>
            <a:r>
              <a:rPr lang="fr-CA" dirty="0" smtClean="0"/>
              <a:t>siéger au CA et sur des comités de travail (sentir qu’il y a de la place</a:t>
            </a:r>
            <a:r>
              <a:rPr lang="fr-CA" dirty="0" smtClean="0"/>
              <a:t>).</a:t>
            </a:r>
            <a:endParaRPr lang="fr-CA" dirty="0" smtClean="0"/>
          </a:p>
          <a:p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288467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3"/>
            <a:ext cx="9144000" cy="6858001"/>
          </a:xfr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96213" y="206063"/>
            <a:ext cx="8680361" cy="1184856"/>
          </a:xfrm>
        </p:spPr>
        <p:txBody>
          <a:bodyPr>
            <a:normAutofit fontScale="90000"/>
          </a:bodyPr>
          <a:lstStyle/>
          <a:p>
            <a:pPr algn="ctr"/>
            <a:r>
              <a:rPr lang="fr-CA" sz="24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Révolutionnez votre AGA!</a:t>
            </a:r>
            <a:br>
              <a:rPr lang="fr-CA" sz="24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</a:br>
            <a:r>
              <a:rPr lang="fr-CA" sz="3600" b="1" dirty="0">
                <a:solidFill>
                  <a:srgbClr val="00B050"/>
                </a:solidFill>
                <a:latin typeface="ITC Avant Garde Std Md" panose="020B0602020202020204" pitchFamily="34" charset="0"/>
              </a:rPr>
              <a:t>Dimensions des besoins des </a:t>
            </a:r>
            <a:r>
              <a:rPr lang="fr-CA" sz="36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membres</a:t>
            </a:r>
            <a:endParaRPr lang="fr-CA" sz="2400" dirty="0"/>
          </a:p>
        </p:txBody>
      </p:sp>
      <p:grpSp>
        <p:nvGrpSpPr>
          <p:cNvPr id="9" name="Groupe 8"/>
          <p:cNvGrpSpPr/>
          <p:nvPr>
            <p:custDataLst>
              <p:tags r:id="rId3"/>
            </p:custDataLst>
          </p:nvPr>
        </p:nvGrpSpPr>
        <p:grpSpPr>
          <a:xfrm>
            <a:off x="675714" y="1260118"/>
            <a:ext cx="1958442" cy="1958442"/>
            <a:chOff x="3992604" y="257808"/>
            <a:chExt cx="1958442" cy="1958442"/>
          </a:xfrm>
        </p:grpSpPr>
        <p:sp>
          <p:nvSpPr>
            <p:cNvPr id="10" name="Secteurs 9"/>
            <p:cNvSpPr/>
            <p:nvPr/>
          </p:nvSpPr>
          <p:spPr>
            <a:xfrm rot="5400000">
              <a:off x="3992604" y="257808"/>
              <a:ext cx="1958442" cy="1958442"/>
            </a:xfrm>
            <a:prstGeom prst="pieWedg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3465231"/>
                <a:satOff val="-15989"/>
                <a:lumOff val="588"/>
                <a:alphaOff val="0"/>
              </a:schemeClr>
            </a:fillRef>
            <a:effectRef idx="2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Secteurs 4"/>
            <p:cNvSpPr/>
            <p:nvPr/>
          </p:nvSpPr>
          <p:spPr>
            <a:xfrm>
              <a:off x="3992604" y="831422"/>
              <a:ext cx="1384828" cy="13848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000" b="1" kern="1200" dirty="0" smtClean="0"/>
                <a:t>Pouvoir</a:t>
              </a:r>
              <a:endParaRPr lang="fr-CA" sz="2000" b="1" kern="1200" dirty="0"/>
            </a:p>
          </p:txBody>
        </p:sp>
      </p:grpSp>
      <p:sp>
        <p:nvSpPr>
          <p:cNvPr id="3" name="Rectangle 2"/>
          <p:cNvSpPr/>
          <p:nvPr>
            <p:custDataLst>
              <p:tags r:id="rId4"/>
            </p:custDataLst>
          </p:nvPr>
        </p:nvSpPr>
        <p:spPr>
          <a:xfrm>
            <a:off x="3519365" y="126011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CA" b="1" dirty="0"/>
              <a:t>Vos idées pour développer </a:t>
            </a:r>
            <a:r>
              <a:rPr lang="fr-CA" b="1" dirty="0" smtClean="0"/>
              <a:t>le sentiment de pouvoir des membres </a:t>
            </a:r>
            <a:r>
              <a:rPr lang="fr-CA" b="1" dirty="0"/>
              <a:t>lors de l’AGA. </a:t>
            </a:r>
          </a:p>
        </p:txBody>
      </p:sp>
    </p:spTree>
    <p:extLst>
      <p:ext uri="{BB962C8B-B14F-4D97-AF65-F5344CB8AC3E}">
        <p14:creationId xmlns:p14="http://schemas.microsoft.com/office/powerpoint/2010/main" val="60037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3"/>
            <a:ext cx="9144000" cy="6858001"/>
          </a:xfr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96213" y="206063"/>
            <a:ext cx="8680361" cy="1184856"/>
          </a:xfrm>
        </p:spPr>
        <p:txBody>
          <a:bodyPr>
            <a:normAutofit fontScale="90000"/>
          </a:bodyPr>
          <a:lstStyle/>
          <a:p>
            <a:pPr algn="ctr"/>
            <a:r>
              <a:rPr lang="fr-CA" sz="24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Révolutionnez votre AGA!</a:t>
            </a:r>
            <a:br>
              <a:rPr lang="fr-CA" sz="24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</a:br>
            <a:r>
              <a:rPr lang="fr-CA" sz="3600" b="1" dirty="0">
                <a:solidFill>
                  <a:srgbClr val="00B050"/>
                </a:solidFill>
                <a:latin typeface="ITC Avant Garde Std Md" panose="020B0602020202020204" pitchFamily="34" charset="0"/>
              </a:rPr>
              <a:t>Dimensions des besoins des membres</a:t>
            </a:r>
            <a:r>
              <a:rPr lang="fr-CA" sz="24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/>
            </a:r>
            <a:br>
              <a:rPr lang="fr-CA" sz="24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</a:br>
            <a:endParaRPr lang="fr-CA" sz="2400" dirty="0"/>
          </a:p>
        </p:txBody>
      </p:sp>
      <p:grpSp>
        <p:nvGrpSpPr>
          <p:cNvPr id="8" name="Groupe 7"/>
          <p:cNvGrpSpPr/>
          <p:nvPr>
            <p:custDataLst>
              <p:tags r:id="rId3"/>
            </p:custDataLst>
          </p:nvPr>
        </p:nvGrpSpPr>
        <p:grpSpPr>
          <a:xfrm>
            <a:off x="445716" y="1153158"/>
            <a:ext cx="1958442" cy="1958442"/>
            <a:chOff x="3992604" y="2306710"/>
            <a:chExt cx="1958442" cy="1958442"/>
          </a:xfrm>
        </p:grpSpPr>
        <p:sp>
          <p:nvSpPr>
            <p:cNvPr id="12" name="Secteurs 11"/>
            <p:cNvSpPr/>
            <p:nvPr/>
          </p:nvSpPr>
          <p:spPr>
            <a:xfrm rot="10800000">
              <a:off x="3992604" y="2306710"/>
              <a:ext cx="1958442" cy="1958442"/>
            </a:xfrm>
            <a:prstGeom prst="pieWedg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6930461"/>
                <a:satOff val="-31979"/>
                <a:lumOff val="1177"/>
                <a:alphaOff val="0"/>
              </a:schemeClr>
            </a:fillRef>
            <a:effectRef idx="2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Secteurs 4"/>
            <p:cNvSpPr/>
            <p:nvPr/>
          </p:nvSpPr>
          <p:spPr>
            <a:xfrm rot="21600000">
              <a:off x="3992604" y="2306710"/>
              <a:ext cx="1384828" cy="13848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000" b="1" kern="1200" dirty="0" smtClean="0"/>
                <a:t>Liberté</a:t>
              </a:r>
              <a:endParaRPr lang="fr-CA" sz="2000" b="1" kern="1200" dirty="0"/>
            </a:p>
          </p:txBody>
        </p:sp>
      </p:grpSp>
      <p:sp>
        <p:nvSpPr>
          <p:cNvPr id="9" name="ZoneTexte 8"/>
          <p:cNvSpPr txBox="1"/>
          <p:nvPr>
            <p:custDataLst>
              <p:tags r:id="rId4"/>
            </p:custDataLst>
          </p:nvPr>
        </p:nvSpPr>
        <p:spPr>
          <a:xfrm>
            <a:off x="2474085" y="1085938"/>
            <a:ext cx="633506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900" b="1" dirty="0" smtClean="0"/>
              <a:t>Permettre à l’autre de faire des choix responsables en lui donnant les moyens de le faire. La confiance dans la capacité de cet autre à faire des choix est nécessaire. </a:t>
            </a:r>
          </a:p>
          <a:p>
            <a:pPr algn="ctr"/>
            <a:endParaRPr lang="fr-CA" sz="2000" b="1" dirty="0"/>
          </a:p>
          <a:p>
            <a:pPr algn="ctr"/>
            <a:endParaRPr lang="fr-CA" sz="1400" b="1" dirty="0"/>
          </a:p>
          <a:p>
            <a:pPr algn="ctr"/>
            <a:endParaRPr lang="fr-CA" b="1" dirty="0" smtClean="0">
              <a:solidFill>
                <a:srgbClr val="00B0F0"/>
              </a:solidFill>
            </a:endParaRPr>
          </a:p>
          <a:p>
            <a:pPr algn="ctr"/>
            <a:endParaRPr lang="fr-CA" dirty="0"/>
          </a:p>
        </p:txBody>
      </p:sp>
      <p:sp>
        <p:nvSpPr>
          <p:cNvPr id="10" name="ZoneTexte 9"/>
          <p:cNvSpPr txBox="1"/>
          <p:nvPr>
            <p:custDataLst>
              <p:tags r:id="rId5"/>
            </p:custDataLst>
          </p:nvPr>
        </p:nvSpPr>
        <p:spPr>
          <a:xfrm>
            <a:off x="2474085" y="2128440"/>
            <a:ext cx="641253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700" dirty="0" smtClean="0"/>
              <a:t>Ce qui favorise le sentiment de liberté dans une AGA: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700" dirty="0" smtClean="0"/>
              <a:t>Une participation libre et </a:t>
            </a:r>
            <a:r>
              <a:rPr lang="fr-CA" sz="1700" dirty="0" smtClean="0"/>
              <a:t>volontaire.</a:t>
            </a:r>
            <a:endParaRPr lang="fr-CA" sz="17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700" dirty="0" smtClean="0"/>
              <a:t>Avoir l’information nécessaire pour prendre des </a:t>
            </a:r>
            <a:r>
              <a:rPr lang="fr-CA" sz="1700" dirty="0" smtClean="0"/>
              <a:t>décisions.</a:t>
            </a:r>
            <a:endParaRPr lang="fr-CA" sz="17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700" dirty="0" smtClean="0"/>
              <a:t>Prendre la parole (et avoir l’espace pour le faire</a:t>
            </a:r>
            <a:r>
              <a:rPr lang="fr-CA" sz="1700" dirty="0" smtClean="0"/>
              <a:t>).</a:t>
            </a:r>
            <a:endParaRPr lang="fr-CA" sz="1700" dirty="0" smtClean="0"/>
          </a:p>
        </p:txBody>
      </p:sp>
      <p:sp>
        <p:nvSpPr>
          <p:cNvPr id="11" name="ZoneTexte 10"/>
          <p:cNvSpPr txBox="1"/>
          <p:nvPr>
            <p:custDataLst>
              <p:tags r:id="rId6"/>
            </p:custDataLst>
          </p:nvPr>
        </p:nvSpPr>
        <p:spPr>
          <a:xfrm>
            <a:off x="241983" y="3267213"/>
            <a:ext cx="8963025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700" dirty="0" smtClean="0"/>
              <a:t>Pistes: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700" dirty="0" smtClean="0"/>
              <a:t>Circulation d’information sur l’organisme tout au long de </a:t>
            </a:r>
            <a:r>
              <a:rPr lang="fr-CA" sz="1700" dirty="0" smtClean="0"/>
              <a:t>l’année.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700" dirty="0" smtClean="0"/>
              <a:t>Donner </a:t>
            </a:r>
            <a:r>
              <a:rPr lang="fr-CA" sz="1700" dirty="0" smtClean="0"/>
              <a:t>accès aux sujets qui seront discutés pendant l’AGA avant la tenue de la </a:t>
            </a:r>
            <a:r>
              <a:rPr lang="fr-CA" sz="1700" dirty="0" smtClean="0"/>
              <a:t>rencontre.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700" dirty="0" smtClean="0"/>
              <a:t>Soutenir </a:t>
            </a:r>
            <a:r>
              <a:rPr lang="fr-CA" sz="1700" dirty="0" smtClean="0"/>
              <a:t>les membres dans les processus décisionnels (formations, ordres du jour expliqués</a:t>
            </a:r>
            <a:r>
              <a:rPr lang="fr-CA" sz="1700" dirty="0" smtClean="0"/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700" dirty="0" smtClean="0"/>
              <a:t>Faciliter </a:t>
            </a:r>
            <a:r>
              <a:rPr lang="fr-CA" sz="1700" dirty="0" smtClean="0"/>
              <a:t>la compréhension des membres par le ton utilisé, le vocabulaire et des outils </a:t>
            </a:r>
            <a:r>
              <a:rPr lang="fr-CA" sz="1700" dirty="0" smtClean="0"/>
              <a:t>simples.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700" dirty="0" smtClean="0"/>
              <a:t>Organiser </a:t>
            </a:r>
            <a:r>
              <a:rPr lang="fr-CA" sz="1700" dirty="0" smtClean="0"/>
              <a:t>des discussions en petits groupes avec des </a:t>
            </a:r>
            <a:r>
              <a:rPr lang="fr-CA" sz="1700" dirty="0" smtClean="0"/>
              <a:t>porte-paroles.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700" dirty="0" smtClean="0"/>
              <a:t>Varier </a:t>
            </a:r>
            <a:r>
              <a:rPr lang="fr-CA" sz="1700" dirty="0" smtClean="0"/>
              <a:t>la façon de permettre de prendre la parole (faire circuler le micro, par exemple). </a:t>
            </a:r>
          </a:p>
        </p:txBody>
      </p:sp>
    </p:spTree>
    <p:extLst>
      <p:ext uri="{BB962C8B-B14F-4D97-AF65-F5344CB8AC3E}">
        <p14:creationId xmlns:p14="http://schemas.microsoft.com/office/powerpoint/2010/main" val="383255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3"/>
            <a:ext cx="9144000" cy="6858001"/>
          </a:xfr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96213" y="206063"/>
            <a:ext cx="8680361" cy="1184856"/>
          </a:xfrm>
        </p:spPr>
        <p:txBody>
          <a:bodyPr>
            <a:normAutofit fontScale="90000"/>
          </a:bodyPr>
          <a:lstStyle/>
          <a:p>
            <a:pPr algn="ctr"/>
            <a:r>
              <a:rPr lang="fr-CA" sz="24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Révolutionnez votre AGA!</a:t>
            </a:r>
            <a:br>
              <a:rPr lang="fr-CA" sz="24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</a:br>
            <a:r>
              <a:rPr lang="fr-CA" sz="3600" b="1" dirty="0">
                <a:solidFill>
                  <a:srgbClr val="00B050"/>
                </a:solidFill>
                <a:latin typeface="ITC Avant Garde Std Md" panose="020B0602020202020204" pitchFamily="34" charset="0"/>
              </a:rPr>
              <a:t>Dimensions des besoins des </a:t>
            </a:r>
            <a:r>
              <a:rPr lang="fr-CA" sz="36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membres</a:t>
            </a:r>
            <a:endParaRPr lang="fr-CA" sz="2400" dirty="0"/>
          </a:p>
        </p:txBody>
      </p:sp>
      <p:grpSp>
        <p:nvGrpSpPr>
          <p:cNvPr id="8" name="Groupe 7"/>
          <p:cNvGrpSpPr/>
          <p:nvPr>
            <p:custDataLst>
              <p:tags r:id="rId3"/>
            </p:custDataLst>
          </p:nvPr>
        </p:nvGrpSpPr>
        <p:grpSpPr>
          <a:xfrm>
            <a:off x="560016" y="1384508"/>
            <a:ext cx="1958442" cy="1958442"/>
            <a:chOff x="3992604" y="2306710"/>
            <a:chExt cx="1958442" cy="1958442"/>
          </a:xfrm>
        </p:grpSpPr>
        <p:sp>
          <p:nvSpPr>
            <p:cNvPr id="12" name="Secteurs 11"/>
            <p:cNvSpPr/>
            <p:nvPr/>
          </p:nvSpPr>
          <p:spPr>
            <a:xfrm rot="10800000">
              <a:off x="3992604" y="2306710"/>
              <a:ext cx="1958442" cy="1958442"/>
            </a:xfrm>
            <a:prstGeom prst="pieWedg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6930461"/>
                <a:satOff val="-31979"/>
                <a:lumOff val="1177"/>
                <a:alphaOff val="0"/>
              </a:schemeClr>
            </a:fillRef>
            <a:effectRef idx="2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Secteurs 4"/>
            <p:cNvSpPr/>
            <p:nvPr/>
          </p:nvSpPr>
          <p:spPr>
            <a:xfrm rot="21600000">
              <a:off x="3992604" y="2306710"/>
              <a:ext cx="1384828" cy="13848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000" b="1" kern="1200" dirty="0" smtClean="0"/>
                <a:t>Liberté</a:t>
              </a:r>
              <a:endParaRPr lang="fr-CA" sz="2000" b="1" kern="1200" dirty="0"/>
            </a:p>
          </p:txBody>
        </p:sp>
      </p:grpSp>
      <p:sp>
        <p:nvSpPr>
          <p:cNvPr id="14" name="Rectangle 13"/>
          <p:cNvSpPr/>
          <p:nvPr>
            <p:custDataLst>
              <p:tags r:id="rId4"/>
            </p:custDataLst>
          </p:nvPr>
        </p:nvSpPr>
        <p:spPr>
          <a:xfrm>
            <a:off x="3519365" y="123870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CA" b="1" dirty="0"/>
              <a:t>Vos idées pour développer </a:t>
            </a:r>
            <a:r>
              <a:rPr lang="fr-CA" b="1" dirty="0" smtClean="0"/>
              <a:t>le sentiment de liberté des membres </a:t>
            </a:r>
            <a:r>
              <a:rPr lang="fr-CA" b="1" dirty="0"/>
              <a:t>lors de l’AGA. </a:t>
            </a:r>
          </a:p>
        </p:txBody>
      </p:sp>
    </p:spTree>
    <p:extLst>
      <p:ext uri="{BB962C8B-B14F-4D97-AF65-F5344CB8AC3E}">
        <p14:creationId xmlns:p14="http://schemas.microsoft.com/office/powerpoint/2010/main" val="155885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3"/>
            <a:ext cx="9144000" cy="6858001"/>
          </a:xfr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96213" y="206063"/>
            <a:ext cx="8680361" cy="1184856"/>
          </a:xfrm>
        </p:spPr>
        <p:txBody>
          <a:bodyPr>
            <a:normAutofit fontScale="90000"/>
          </a:bodyPr>
          <a:lstStyle/>
          <a:p>
            <a:pPr algn="ctr"/>
            <a:r>
              <a:rPr lang="fr-CA" sz="24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Révolutionnez votre AGA!</a:t>
            </a:r>
            <a:br>
              <a:rPr lang="fr-CA" sz="24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</a:br>
            <a:r>
              <a:rPr lang="fr-CA" sz="3600" b="1" dirty="0">
                <a:solidFill>
                  <a:srgbClr val="00B050"/>
                </a:solidFill>
                <a:latin typeface="ITC Avant Garde Std Md" panose="020B0602020202020204" pitchFamily="34" charset="0"/>
              </a:rPr>
              <a:t>Dimensions des besoins des </a:t>
            </a:r>
            <a:r>
              <a:rPr lang="fr-CA" sz="36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membres</a:t>
            </a:r>
            <a:endParaRPr lang="fr-CA" sz="2400" dirty="0"/>
          </a:p>
        </p:txBody>
      </p:sp>
      <p:grpSp>
        <p:nvGrpSpPr>
          <p:cNvPr id="9" name="Groupe 8"/>
          <p:cNvGrpSpPr/>
          <p:nvPr>
            <p:custDataLst>
              <p:tags r:id="rId3"/>
            </p:custDataLst>
          </p:nvPr>
        </p:nvGrpSpPr>
        <p:grpSpPr>
          <a:xfrm>
            <a:off x="296213" y="1279733"/>
            <a:ext cx="1958442" cy="1958442"/>
            <a:chOff x="1943702" y="2306710"/>
            <a:chExt cx="1958442" cy="1958442"/>
          </a:xfrm>
        </p:grpSpPr>
        <p:sp>
          <p:nvSpPr>
            <p:cNvPr id="10" name="Secteurs 9"/>
            <p:cNvSpPr/>
            <p:nvPr/>
          </p:nvSpPr>
          <p:spPr>
            <a:xfrm rot="16200000">
              <a:off x="1943702" y="2306710"/>
              <a:ext cx="1958442" cy="1958442"/>
            </a:xfrm>
            <a:prstGeom prst="pieWedg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Secteurs 4"/>
            <p:cNvSpPr/>
            <p:nvPr/>
          </p:nvSpPr>
          <p:spPr>
            <a:xfrm rot="21600000">
              <a:off x="2517316" y="2306710"/>
              <a:ext cx="1384828" cy="13848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000" b="1" kern="1200" dirty="0" smtClean="0"/>
                <a:t>Plaisir</a:t>
              </a:r>
              <a:endParaRPr lang="fr-CA" sz="2000" b="1" kern="1200" dirty="0"/>
            </a:p>
          </p:txBody>
        </p:sp>
      </p:grpSp>
      <p:sp>
        <p:nvSpPr>
          <p:cNvPr id="8" name="ZoneTexte 7"/>
          <p:cNvSpPr txBox="1"/>
          <p:nvPr>
            <p:custDataLst>
              <p:tags r:id="rId4"/>
            </p:custDataLst>
          </p:nvPr>
        </p:nvSpPr>
        <p:spPr>
          <a:xfrm>
            <a:off x="2438400" y="1187997"/>
            <a:ext cx="649839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900" b="1" dirty="0" smtClean="0"/>
              <a:t>La recherche de plaisir peut pousser à </a:t>
            </a:r>
            <a:r>
              <a:rPr lang="fr-CA" sz="1900" b="1" dirty="0" smtClean="0"/>
              <a:t>l’action, à l’apprentissage </a:t>
            </a:r>
            <a:r>
              <a:rPr lang="fr-CA" sz="1900" b="1" dirty="0" smtClean="0"/>
              <a:t>et augmenter la </a:t>
            </a:r>
            <a:r>
              <a:rPr lang="fr-CA" sz="1900" b="1" dirty="0" smtClean="0"/>
              <a:t>participation</a:t>
            </a:r>
          </a:p>
          <a:p>
            <a:pPr algn="ctr"/>
            <a:r>
              <a:rPr lang="fr-CA" sz="1900" b="1" dirty="0" smtClean="0"/>
              <a:t>à des tâches difficiles. </a:t>
            </a:r>
          </a:p>
          <a:p>
            <a:pPr algn="ctr"/>
            <a:endParaRPr lang="fr-CA" sz="2000" b="1" dirty="0"/>
          </a:p>
          <a:p>
            <a:pPr algn="ctr"/>
            <a:endParaRPr lang="fr-CA" sz="1400" b="1" dirty="0"/>
          </a:p>
          <a:p>
            <a:pPr algn="ctr"/>
            <a:endParaRPr lang="fr-CA" b="1" dirty="0" smtClean="0">
              <a:solidFill>
                <a:srgbClr val="00B0F0"/>
              </a:solidFill>
            </a:endParaRPr>
          </a:p>
          <a:p>
            <a:pPr algn="ctr"/>
            <a:endParaRPr lang="fr-CA" dirty="0"/>
          </a:p>
        </p:txBody>
      </p:sp>
      <p:sp>
        <p:nvSpPr>
          <p:cNvPr id="12" name="ZoneTexte 11"/>
          <p:cNvSpPr txBox="1"/>
          <p:nvPr>
            <p:custDataLst>
              <p:tags r:id="rId5"/>
            </p:custDataLst>
          </p:nvPr>
        </p:nvSpPr>
        <p:spPr>
          <a:xfrm>
            <a:off x="2524258" y="2085912"/>
            <a:ext cx="6412536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700" dirty="0" smtClean="0"/>
              <a:t>Ce qui favorise le plaisir dans une AGA: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700" dirty="0" smtClean="0"/>
              <a:t>Passer des moments agréables en bonne </a:t>
            </a:r>
            <a:r>
              <a:rPr lang="fr-CA" sz="1700" dirty="0" smtClean="0"/>
              <a:t>compagnie.</a:t>
            </a:r>
            <a:endParaRPr lang="fr-CA" sz="17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700" dirty="0" smtClean="0"/>
              <a:t>Permettre aux membres d’être actifs pendant </a:t>
            </a:r>
            <a:r>
              <a:rPr lang="fr-CA" sz="1700" dirty="0" smtClean="0"/>
              <a:t>l’AGA.</a:t>
            </a:r>
            <a:endParaRPr lang="fr-CA" sz="17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700" dirty="0" smtClean="0"/>
              <a:t>Utiliser </a:t>
            </a:r>
            <a:r>
              <a:rPr lang="fr-CA" sz="1700" dirty="0" smtClean="0"/>
              <a:t>l’humour.</a:t>
            </a:r>
            <a:endParaRPr lang="fr-CA" sz="17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700" dirty="0" smtClean="0"/>
              <a:t>Apprendre et comprendre sur la réalité de </a:t>
            </a:r>
            <a:r>
              <a:rPr lang="fr-CA" sz="1700" dirty="0" smtClean="0"/>
              <a:t>l’organisme.</a:t>
            </a:r>
            <a:endParaRPr lang="fr-CA" sz="1700" dirty="0" smtClean="0"/>
          </a:p>
        </p:txBody>
      </p:sp>
      <p:sp>
        <p:nvSpPr>
          <p:cNvPr id="13" name="ZoneTexte 12"/>
          <p:cNvSpPr txBox="1"/>
          <p:nvPr>
            <p:custDataLst>
              <p:tags r:id="rId6"/>
            </p:custDataLst>
          </p:nvPr>
        </p:nvSpPr>
        <p:spPr>
          <a:xfrm>
            <a:off x="450759" y="3333796"/>
            <a:ext cx="8486035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700" dirty="0" smtClean="0"/>
              <a:t>Pistes: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700" dirty="0" smtClean="0"/>
              <a:t>Offrir un repas, un goûter, transformer l’AGA en moment de rencontres et </a:t>
            </a:r>
            <a:r>
              <a:rPr lang="fr-CA" sz="1700" dirty="0" smtClean="0"/>
              <a:t>d’échanges.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700" dirty="0" smtClean="0"/>
              <a:t>Proposer </a:t>
            </a:r>
            <a:r>
              <a:rPr lang="fr-CA" sz="1700" dirty="0" smtClean="0"/>
              <a:t>des présentations actives : jeu pour le rapport d’activités, devinettes pour </a:t>
            </a:r>
            <a:br>
              <a:rPr lang="fr-CA" sz="1700" dirty="0" smtClean="0"/>
            </a:br>
            <a:r>
              <a:rPr lang="fr-CA" sz="1700" dirty="0" smtClean="0"/>
              <a:t>le prochain plan d’action, </a:t>
            </a:r>
            <a:r>
              <a:rPr lang="fr-CA" sz="1700" dirty="0" smtClean="0"/>
              <a:t>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700" dirty="0" smtClean="0"/>
              <a:t>Compter </a:t>
            </a:r>
            <a:r>
              <a:rPr lang="fr-CA" sz="1700" dirty="0" smtClean="0"/>
              <a:t>sur des personnes qui vont mettre à l’aise les membres lors des activités ou</a:t>
            </a:r>
            <a:br>
              <a:rPr lang="fr-CA" sz="1700" dirty="0" smtClean="0"/>
            </a:br>
            <a:r>
              <a:rPr lang="fr-CA" sz="1700" dirty="0" smtClean="0"/>
              <a:t>présentations. </a:t>
            </a:r>
            <a:endParaRPr lang="fr-CA" sz="17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700" dirty="0" smtClean="0"/>
              <a:t>Permettre </a:t>
            </a:r>
            <a:r>
              <a:rPr lang="fr-CA" sz="1700" dirty="0" smtClean="0"/>
              <a:t>aux gens de s’habituer aux processus sans vouloir aller plus vite qu’eux.</a:t>
            </a:r>
          </a:p>
        </p:txBody>
      </p:sp>
    </p:spTree>
    <p:extLst>
      <p:ext uri="{BB962C8B-B14F-4D97-AF65-F5344CB8AC3E}">
        <p14:creationId xmlns:p14="http://schemas.microsoft.com/office/powerpoint/2010/main" val="210219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3"/>
            <a:ext cx="9144000" cy="6858001"/>
          </a:xfr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96213" y="206063"/>
            <a:ext cx="8680361" cy="1184856"/>
          </a:xfrm>
        </p:spPr>
        <p:txBody>
          <a:bodyPr>
            <a:normAutofit fontScale="90000"/>
          </a:bodyPr>
          <a:lstStyle/>
          <a:p>
            <a:pPr algn="ctr"/>
            <a:r>
              <a:rPr lang="fr-CA" sz="24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Révolutionnez votre AGA!</a:t>
            </a:r>
            <a:br>
              <a:rPr lang="fr-CA" sz="24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</a:br>
            <a:r>
              <a:rPr lang="fr-CA" sz="3600" b="1" dirty="0">
                <a:solidFill>
                  <a:srgbClr val="00B050"/>
                </a:solidFill>
                <a:latin typeface="ITC Avant Garde Std Md" panose="020B0602020202020204" pitchFamily="34" charset="0"/>
              </a:rPr>
              <a:t>Dimensions des besoins des membres</a:t>
            </a:r>
            <a:r>
              <a:rPr lang="fr-CA" sz="24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/>
            </a:r>
            <a:br>
              <a:rPr lang="fr-CA" sz="24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</a:br>
            <a:endParaRPr lang="fr-CA" sz="2400" dirty="0"/>
          </a:p>
        </p:txBody>
      </p:sp>
      <p:grpSp>
        <p:nvGrpSpPr>
          <p:cNvPr id="9" name="Groupe 8"/>
          <p:cNvGrpSpPr/>
          <p:nvPr>
            <p:custDataLst>
              <p:tags r:id="rId3"/>
            </p:custDataLst>
          </p:nvPr>
        </p:nvGrpSpPr>
        <p:grpSpPr>
          <a:xfrm>
            <a:off x="296213" y="1279733"/>
            <a:ext cx="1958442" cy="1958442"/>
            <a:chOff x="1943702" y="2306710"/>
            <a:chExt cx="1958442" cy="1958442"/>
          </a:xfrm>
        </p:grpSpPr>
        <p:sp>
          <p:nvSpPr>
            <p:cNvPr id="10" name="Secteurs 9"/>
            <p:cNvSpPr/>
            <p:nvPr/>
          </p:nvSpPr>
          <p:spPr>
            <a:xfrm rot="16200000">
              <a:off x="1943702" y="2306710"/>
              <a:ext cx="1958442" cy="1958442"/>
            </a:xfrm>
            <a:prstGeom prst="pieWedg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Secteurs 4"/>
            <p:cNvSpPr/>
            <p:nvPr/>
          </p:nvSpPr>
          <p:spPr>
            <a:xfrm rot="21600000">
              <a:off x="2517316" y="2306710"/>
              <a:ext cx="1384828" cy="13848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A" sz="2000" b="1" kern="1200" dirty="0" smtClean="0"/>
                <a:t>Plaisir</a:t>
              </a:r>
              <a:endParaRPr lang="fr-CA" sz="2000" b="1" kern="1200" dirty="0"/>
            </a:p>
          </p:txBody>
        </p:sp>
      </p:grpSp>
      <p:sp>
        <p:nvSpPr>
          <p:cNvPr id="12" name="Rectangle 11"/>
          <p:cNvSpPr/>
          <p:nvPr>
            <p:custDataLst>
              <p:tags r:id="rId4"/>
            </p:custDataLst>
          </p:nvPr>
        </p:nvSpPr>
        <p:spPr>
          <a:xfrm>
            <a:off x="2390775" y="1184935"/>
            <a:ext cx="624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A" b="1" dirty="0"/>
              <a:t>Vos idées pour développer </a:t>
            </a:r>
            <a:r>
              <a:rPr lang="fr-CA" b="1" dirty="0" smtClean="0"/>
              <a:t>le plaisir des membres </a:t>
            </a:r>
            <a:r>
              <a:rPr lang="fr-CA" b="1" dirty="0"/>
              <a:t>lors de l’AGA. </a:t>
            </a:r>
          </a:p>
        </p:txBody>
      </p:sp>
    </p:spTree>
    <p:extLst>
      <p:ext uri="{BB962C8B-B14F-4D97-AF65-F5344CB8AC3E}">
        <p14:creationId xmlns:p14="http://schemas.microsoft.com/office/powerpoint/2010/main" val="15783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3"/>
            <a:ext cx="9144000" cy="6858001"/>
          </a:xfr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96213" y="206063"/>
            <a:ext cx="8680361" cy="1184856"/>
          </a:xfrm>
        </p:spPr>
        <p:txBody>
          <a:bodyPr>
            <a:normAutofit fontScale="90000"/>
          </a:bodyPr>
          <a:lstStyle/>
          <a:p>
            <a:pPr algn="ctr"/>
            <a: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Révolutionnez </a:t>
            </a:r>
            <a:r>
              <a:rPr lang="fr-CA" sz="2700" b="1" dirty="0">
                <a:solidFill>
                  <a:srgbClr val="FFC000"/>
                </a:solidFill>
                <a:latin typeface="ITC Avant Garde Std Md" panose="020B0602020202020204" pitchFamily="34" charset="0"/>
              </a:rPr>
              <a:t>votre </a:t>
            </a:r>
            <a: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AGA!</a:t>
            </a:r>
            <a:b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</a:br>
            <a:r>
              <a:rPr lang="fr-CA" sz="36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Pour une révolution, quelques </a:t>
            </a:r>
            <a:r>
              <a:rPr lang="fr-CA" sz="36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étapes</a:t>
            </a:r>
            <a:endParaRPr lang="fr-CA" sz="3600" dirty="0"/>
          </a:p>
        </p:txBody>
      </p:sp>
      <p:sp>
        <p:nvSpPr>
          <p:cNvPr id="6" name="ZoneTexte 5"/>
          <p:cNvSpPr txBox="1"/>
          <p:nvPr>
            <p:custDataLst>
              <p:tags r:id="rId3"/>
            </p:custDataLst>
          </p:nvPr>
        </p:nvSpPr>
        <p:spPr>
          <a:xfrm>
            <a:off x="296214" y="1188344"/>
            <a:ext cx="851293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00B0F0"/>
                </a:solidFill>
              </a:rPr>
              <a:t>Miser sur les besoins des membres</a:t>
            </a:r>
          </a:p>
          <a:p>
            <a:r>
              <a:rPr lang="fr-CA" dirty="0" smtClean="0"/>
              <a:t>En vous basant sur ce que vos membres vivent, vous risquez de les intéresser. N’hésitez pas à les faire participer à l’organisation de l’AGA. </a:t>
            </a:r>
          </a:p>
          <a:p>
            <a:endParaRPr lang="fr-CA" b="1" dirty="0"/>
          </a:p>
          <a:p>
            <a:r>
              <a:rPr lang="fr-CA" sz="2400" b="1" dirty="0" smtClean="0">
                <a:solidFill>
                  <a:srgbClr val="00B0F0"/>
                </a:solidFill>
              </a:rPr>
              <a:t>Circulation de l’information</a:t>
            </a:r>
            <a:endParaRPr lang="fr-CA" sz="2400" b="1" dirty="0">
              <a:solidFill>
                <a:srgbClr val="00B0F0"/>
              </a:solidFill>
            </a:endParaRPr>
          </a:p>
          <a:p>
            <a:pPr algn="just"/>
            <a:r>
              <a:rPr lang="fr-CA" dirty="0" smtClean="0"/>
              <a:t>Lorsque des décisions sont prises par les membres, </a:t>
            </a:r>
            <a:r>
              <a:rPr lang="fr-CA" dirty="0" smtClean="0"/>
              <a:t>les tenir informés </a:t>
            </a:r>
            <a:r>
              <a:rPr lang="fr-CA" dirty="0" smtClean="0"/>
              <a:t>des </a:t>
            </a:r>
            <a:r>
              <a:rPr lang="fr-CA" dirty="0" smtClean="0"/>
              <a:t>développements, ça </a:t>
            </a:r>
            <a:r>
              <a:rPr lang="fr-CA" dirty="0" smtClean="0"/>
              <a:t>aide à développer le sentiment d’appartenance. Des ordres du </a:t>
            </a:r>
            <a:r>
              <a:rPr lang="fr-CA" dirty="0" smtClean="0"/>
              <a:t>jour </a:t>
            </a:r>
            <a:r>
              <a:rPr lang="fr-CA" dirty="0" smtClean="0"/>
              <a:t>expliquant le détail des points à traiter </a:t>
            </a:r>
            <a:r>
              <a:rPr lang="fr-CA" dirty="0" smtClean="0"/>
              <a:t>peuvent </a:t>
            </a:r>
            <a:r>
              <a:rPr lang="fr-CA" dirty="0" smtClean="0"/>
              <a:t>améliorer la compréhension. </a:t>
            </a:r>
          </a:p>
          <a:p>
            <a:endParaRPr lang="fr-CA" sz="2400" b="1" dirty="0" smtClean="0"/>
          </a:p>
          <a:p>
            <a:r>
              <a:rPr lang="fr-CA" sz="2400" b="1" dirty="0" smtClean="0">
                <a:solidFill>
                  <a:srgbClr val="00B0F0"/>
                </a:solidFill>
              </a:rPr>
              <a:t>Équilibre entre formel et informel</a:t>
            </a:r>
          </a:p>
          <a:p>
            <a:pPr algn="just"/>
            <a:r>
              <a:rPr lang="fr-FR" dirty="0" smtClean="0"/>
              <a:t>Il y a le code Morin. Il y a le code Valiquette. Et il en existe d’autres. Pourquoi ne pas avoir plus de souplesse dans les délibérations pour que les membres puissent s’exprimer dans un cadre qui mise sur leur </a:t>
            </a:r>
            <a:r>
              <a:rPr lang="fr-FR" dirty="0" smtClean="0"/>
              <a:t>potentiel</a:t>
            </a:r>
            <a:r>
              <a:rPr lang="fr-FR" dirty="0"/>
              <a:t>?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55877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3"/>
            <a:ext cx="9144000" cy="6858001"/>
          </a:xfr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96213" y="206063"/>
            <a:ext cx="8680361" cy="1184856"/>
          </a:xfrm>
        </p:spPr>
        <p:txBody>
          <a:bodyPr>
            <a:normAutofit fontScale="90000"/>
          </a:bodyPr>
          <a:lstStyle/>
          <a:p>
            <a:pPr algn="ctr"/>
            <a: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Révolutionnez </a:t>
            </a:r>
            <a:r>
              <a:rPr lang="fr-CA" sz="2700" b="1" dirty="0">
                <a:solidFill>
                  <a:srgbClr val="FFC000"/>
                </a:solidFill>
                <a:latin typeface="ITC Avant Garde Std Md" panose="020B0602020202020204" pitchFamily="34" charset="0"/>
              </a:rPr>
              <a:t>votre </a:t>
            </a:r>
            <a: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AGA!</a:t>
            </a:r>
            <a:b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</a:br>
            <a:r>
              <a:rPr lang="fr-CA" sz="36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Pour une révolution, quelques </a:t>
            </a:r>
            <a:r>
              <a:rPr lang="fr-CA" sz="36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étapes</a:t>
            </a:r>
            <a:endParaRPr lang="fr-CA" sz="3600" dirty="0"/>
          </a:p>
        </p:txBody>
      </p:sp>
      <p:sp>
        <p:nvSpPr>
          <p:cNvPr id="6" name="ZoneTexte 5"/>
          <p:cNvSpPr txBox="1"/>
          <p:nvPr>
            <p:custDataLst>
              <p:tags r:id="rId3"/>
            </p:custDataLst>
          </p:nvPr>
        </p:nvSpPr>
        <p:spPr>
          <a:xfrm>
            <a:off x="296214" y="1121669"/>
            <a:ext cx="833343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00B0F0"/>
                </a:solidFill>
              </a:rPr>
              <a:t>Une présidence à l’écoute </a:t>
            </a:r>
          </a:p>
          <a:p>
            <a:pPr algn="just"/>
            <a:r>
              <a:rPr lang="fr-CA" dirty="0" smtClean="0"/>
              <a:t>La présidence et les personnes qui interviendront </a:t>
            </a:r>
            <a:r>
              <a:rPr lang="fr-CA" dirty="0" smtClean="0"/>
              <a:t>pendant </a:t>
            </a:r>
            <a:r>
              <a:rPr lang="fr-CA" dirty="0" smtClean="0"/>
              <a:t>l’AGA </a:t>
            </a:r>
            <a:r>
              <a:rPr lang="fr-CA" dirty="0" smtClean="0"/>
              <a:t>comptent pour beaucoup dans l’ambiance de la soirée. </a:t>
            </a:r>
          </a:p>
          <a:p>
            <a:endParaRPr lang="fr-CA" b="1" dirty="0"/>
          </a:p>
          <a:p>
            <a:r>
              <a:rPr lang="fr-CA" sz="2400" b="1" dirty="0" smtClean="0">
                <a:solidFill>
                  <a:srgbClr val="00B0F0"/>
                </a:solidFill>
              </a:rPr>
              <a:t>Théorie des petits pas</a:t>
            </a:r>
            <a:endParaRPr lang="fr-CA" sz="2400" b="1" dirty="0">
              <a:solidFill>
                <a:srgbClr val="00B0F0"/>
              </a:solidFill>
            </a:endParaRPr>
          </a:p>
          <a:p>
            <a:pPr algn="just"/>
            <a:r>
              <a:rPr lang="fr-FR" dirty="0" smtClean="0"/>
              <a:t>Une révolution, ça doit se vivre une étape à la fois. Lancer trop de chantiers à la fois risque de diviser les énergies. Questionnez vos membres pour savoir ce qu’ils aimeraient comme type d’assemblée générale annuelle. Impliquez vos membres de CA. </a:t>
            </a:r>
            <a:r>
              <a:rPr lang="fr-FR" sz="2400" b="1" dirty="0">
                <a:solidFill>
                  <a:srgbClr val="00B0F0"/>
                </a:solidFill>
              </a:rPr>
              <a:t/>
            </a:r>
            <a:br>
              <a:rPr lang="fr-FR" sz="2400" b="1" dirty="0">
                <a:solidFill>
                  <a:srgbClr val="00B0F0"/>
                </a:solidFill>
              </a:rPr>
            </a:br>
            <a:endParaRPr lang="fr-CA" sz="2400" b="1" dirty="0" smtClean="0"/>
          </a:p>
          <a:p>
            <a:r>
              <a:rPr lang="fr-CA" sz="2400" b="1" dirty="0" smtClean="0">
                <a:solidFill>
                  <a:srgbClr val="00B0F0"/>
                </a:solidFill>
              </a:rPr>
              <a:t>Avoir confiance, donner de la formation, </a:t>
            </a:r>
            <a:r>
              <a:rPr lang="fr-CA" sz="2400" b="1" dirty="0" smtClean="0">
                <a:solidFill>
                  <a:srgbClr val="00B0F0"/>
                </a:solidFill>
              </a:rPr>
              <a:t>encourager</a:t>
            </a:r>
          </a:p>
          <a:p>
            <a:r>
              <a:rPr lang="fr-CA" sz="2400" b="1" dirty="0" smtClean="0">
                <a:solidFill>
                  <a:srgbClr val="00B0F0"/>
                </a:solidFill>
              </a:rPr>
              <a:t>et </a:t>
            </a:r>
            <a:r>
              <a:rPr lang="fr-CA" sz="2400" b="1" dirty="0" smtClean="0">
                <a:solidFill>
                  <a:srgbClr val="00B0F0"/>
                </a:solidFill>
              </a:rPr>
              <a:t>reconnaître</a:t>
            </a:r>
          </a:p>
          <a:p>
            <a:pPr algn="just"/>
            <a:r>
              <a:rPr lang="fr-FR" dirty="0" smtClean="0"/>
              <a:t>Des personnes qui s’impliquent le font de bon cœur. Il ne faut pas avoir peur d’investir du temps avec eux. Au début, ça peut sembler une « dépense » de temps. Mais à la longue, le retour sur investissement sera encore plus grand</a:t>
            </a:r>
            <a:r>
              <a:rPr lang="fr-FR" dirty="0" smtClean="0"/>
              <a:t>.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2419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3"/>
            <a:ext cx="9144000" cy="6858001"/>
          </a:xfr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96213" y="206063"/>
            <a:ext cx="8680361" cy="1184856"/>
          </a:xfrm>
        </p:spPr>
        <p:txBody>
          <a:bodyPr>
            <a:normAutofit/>
          </a:bodyPr>
          <a:lstStyle/>
          <a:p>
            <a:pPr algn="ctr"/>
            <a:r>
              <a:rPr lang="fr-CA" sz="36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Révolutionnez </a:t>
            </a:r>
            <a:r>
              <a:rPr lang="fr-CA" sz="3600" b="1" dirty="0">
                <a:solidFill>
                  <a:srgbClr val="FFC000"/>
                </a:solidFill>
                <a:latin typeface="ITC Avant Garde Std Md" panose="020B0602020202020204" pitchFamily="34" charset="0"/>
              </a:rPr>
              <a:t>votre </a:t>
            </a:r>
            <a:r>
              <a:rPr lang="fr-CA" sz="36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AGA</a:t>
            </a:r>
            <a:r>
              <a:rPr lang="fr-CA" sz="36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!</a:t>
            </a:r>
            <a:endParaRPr lang="fr-CA" sz="3600" dirty="0"/>
          </a:p>
        </p:txBody>
      </p:sp>
      <p:sp>
        <p:nvSpPr>
          <p:cNvPr id="6" name="ZoneTexte 5"/>
          <p:cNvSpPr txBox="1"/>
          <p:nvPr>
            <p:custDataLst>
              <p:tags r:id="rId3"/>
            </p:custDataLst>
          </p:nvPr>
        </p:nvSpPr>
        <p:spPr>
          <a:xfrm>
            <a:off x="528034" y="1334573"/>
            <a:ext cx="828111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Plan du webinaire</a:t>
            </a:r>
          </a:p>
          <a:p>
            <a:endParaRPr lang="fr-CA" sz="14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dirty="0" smtClean="0"/>
              <a:t>Présentation du formateur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dirty="0" smtClean="0"/>
              <a:t>Objectifs de l’atelier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dirty="0" smtClean="0"/>
              <a:t>AGA: Passer de l’obligation légale à un processus démocratique inspirant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dirty="0" smtClean="0"/>
              <a:t>Quelles sont les retombées possibles à une AGA?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dirty="0" smtClean="0"/>
              <a:t>Les obstacles à la participation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dirty="0" smtClean="0"/>
              <a:t>Les dimensions des besoins des membres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dirty="0" smtClean="0"/>
              <a:t>Pour une révolution: quelques étapes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dirty="0" smtClean="0"/>
              <a:t>Questions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8391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3"/>
            <a:ext cx="9144000" cy="6858001"/>
          </a:xfr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96213" y="206063"/>
            <a:ext cx="8680361" cy="1184856"/>
          </a:xfrm>
        </p:spPr>
        <p:txBody>
          <a:bodyPr>
            <a:normAutofit/>
          </a:bodyPr>
          <a:lstStyle/>
          <a:p>
            <a:pPr algn="ctr"/>
            <a: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Révolutionnez </a:t>
            </a:r>
            <a:r>
              <a:rPr lang="fr-CA" sz="2700" b="1" dirty="0">
                <a:solidFill>
                  <a:srgbClr val="FFC000"/>
                </a:solidFill>
                <a:latin typeface="ITC Avant Garde Std Md" panose="020B0602020202020204" pitchFamily="34" charset="0"/>
              </a:rPr>
              <a:t>votre </a:t>
            </a:r>
            <a: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AGA!</a:t>
            </a:r>
            <a:b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</a:br>
            <a:r>
              <a:rPr lang="fr-CA" sz="36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Des questions</a:t>
            </a:r>
            <a:r>
              <a:rPr lang="fr-CA" sz="36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?</a:t>
            </a:r>
            <a:endParaRPr lang="fr-CA" sz="3600" dirty="0"/>
          </a:p>
        </p:txBody>
      </p:sp>
      <p:sp>
        <p:nvSpPr>
          <p:cNvPr id="6" name="ZoneTexte 5"/>
          <p:cNvSpPr txBox="1"/>
          <p:nvPr>
            <p:custDataLst>
              <p:tags r:id="rId3"/>
            </p:custDataLst>
          </p:nvPr>
        </p:nvSpPr>
        <p:spPr>
          <a:xfrm>
            <a:off x="296214" y="1216919"/>
            <a:ext cx="85129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00B0F0"/>
                </a:solidFill>
              </a:rPr>
              <a:t>Vous pouvez écrire ici vos questions ou le faire dans l’espace de </a:t>
            </a:r>
            <a:r>
              <a:rPr lang="fr-CA" sz="2400" b="1" dirty="0" smtClean="0">
                <a:solidFill>
                  <a:srgbClr val="00B0F0"/>
                </a:solidFill>
              </a:rPr>
              <a:t>clavardage.</a:t>
            </a:r>
            <a:endParaRPr lang="fr-CA" sz="2400" b="1" dirty="0" smtClean="0">
              <a:solidFill>
                <a:srgbClr val="00B0F0"/>
              </a:solidFill>
            </a:endParaRP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5088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3"/>
            <a:ext cx="9144000" cy="6858001"/>
          </a:xfr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31819" y="579550"/>
            <a:ext cx="8680361" cy="118485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CA" sz="32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Révolutionnez </a:t>
            </a:r>
            <a:r>
              <a:rPr lang="fr-CA" sz="3200" b="1" dirty="0">
                <a:solidFill>
                  <a:srgbClr val="FFC000"/>
                </a:solidFill>
                <a:latin typeface="ITC Avant Garde Std Md" panose="020B0602020202020204" pitchFamily="34" charset="0"/>
              </a:rPr>
              <a:t>votre </a:t>
            </a:r>
            <a:r>
              <a:rPr lang="fr-CA" sz="32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AGA</a:t>
            </a:r>
            <a:r>
              <a:rPr lang="fr-CA" sz="32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!</a:t>
            </a:r>
            <a:r>
              <a:rPr lang="fr-CA" sz="32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/>
            </a:r>
            <a:br>
              <a:rPr lang="fr-CA" sz="32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</a:br>
            <a:r>
              <a:rPr lang="fr-CA" sz="2400" b="1" dirty="0" smtClean="0">
                <a:solidFill>
                  <a:srgbClr val="00B0F0"/>
                </a:solidFill>
                <a:latin typeface="ITC Avant Garde Std Md" panose="020B0602020202020204" pitchFamily="34" charset="0"/>
              </a:rPr>
              <a:t>Références</a:t>
            </a:r>
            <a:endParaRPr lang="fr-CA" sz="4000" dirty="0"/>
          </a:p>
        </p:txBody>
      </p:sp>
      <p:sp>
        <p:nvSpPr>
          <p:cNvPr id="6" name="ZoneTexte 5"/>
          <p:cNvSpPr txBox="1"/>
          <p:nvPr>
            <p:custDataLst>
              <p:tags r:id="rId3"/>
            </p:custDataLst>
          </p:nvPr>
        </p:nvSpPr>
        <p:spPr>
          <a:xfrm>
            <a:off x="453980" y="1912928"/>
            <a:ext cx="823603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00B0F0"/>
                </a:solidFill>
              </a:rPr>
              <a:t>Pour s’inspirer</a:t>
            </a:r>
            <a:r>
              <a:rPr lang="fr-CA" sz="2400" b="1" dirty="0" smtClean="0">
                <a:solidFill>
                  <a:srgbClr val="00B0F0"/>
                </a:solidFill>
              </a:rPr>
              <a:t>:</a:t>
            </a:r>
          </a:p>
          <a:p>
            <a:pPr algn="ctr"/>
            <a:endParaRPr lang="fr-CA" sz="1200" b="1" dirty="0" smtClean="0">
              <a:solidFill>
                <a:srgbClr val="00B0F0"/>
              </a:solidFill>
            </a:endParaRPr>
          </a:p>
          <a:p>
            <a:pPr algn="ctr"/>
            <a:endParaRPr lang="fr-CA" sz="800" b="1" dirty="0" smtClean="0">
              <a:solidFill>
                <a:srgbClr val="00B0F0"/>
              </a:solidFill>
            </a:endParaRPr>
          </a:p>
          <a:p>
            <a:r>
              <a:rPr lang="fr-CA" sz="1600" b="1" dirty="0" err="1" smtClean="0">
                <a:solidFill>
                  <a:srgbClr val="00B0F0"/>
                </a:solidFill>
              </a:rPr>
              <a:t>Communautique</a:t>
            </a:r>
            <a:r>
              <a:rPr lang="fr-CA" sz="1600" b="1" dirty="0" smtClean="0">
                <a:solidFill>
                  <a:srgbClr val="92D050"/>
                </a:solidFill>
              </a:rPr>
              <a:t>:</a:t>
            </a:r>
          </a:p>
          <a:p>
            <a:r>
              <a:rPr lang="fr-CA" sz="1600" b="1" dirty="0" smtClean="0">
                <a:solidFill>
                  <a:srgbClr val="92D050"/>
                </a:solidFill>
              </a:rPr>
              <a:t>http</a:t>
            </a:r>
            <a:r>
              <a:rPr lang="fr-CA" sz="1600" b="1" dirty="0">
                <a:solidFill>
                  <a:srgbClr val="92D050"/>
                </a:solidFill>
              </a:rPr>
              <a:t>://</a:t>
            </a:r>
            <a:r>
              <a:rPr lang="fr-CA" sz="1600" b="1" dirty="0" smtClean="0">
                <a:solidFill>
                  <a:srgbClr val="92D050"/>
                </a:solidFill>
              </a:rPr>
              <a:t>www.communautique.qc.ca/a-propos/assemblee-generale/comment-faire-dune-assemble-gnrale-une-source-de-vitalit-pour-lorganisation.html</a:t>
            </a:r>
          </a:p>
          <a:p>
            <a:pPr>
              <a:lnSpc>
                <a:spcPct val="150000"/>
              </a:lnSpc>
            </a:pPr>
            <a:endParaRPr lang="fr-CA" sz="1600" b="1" dirty="0">
              <a:solidFill>
                <a:srgbClr val="92D050"/>
              </a:solidFill>
            </a:endParaRPr>
          </a:p>
          <a:p>
            <a:pPr>
              <a:lnSpc>
                <a:spcPct val="150000"/>
              </a:lnSpc>
            </a:pPr>
            <a:r>
              <a:rPr lang="fr-CA" sz="1600" b="1" dirty="0" smtClean="0">
                <a:solidFill>
                  <a:srgbClr val="00B0F0"/>
                </a:solidFill>
              </a:rPr>
              <a:t>Favoriser la participation en assemblée générale en répondant aux besoins des membres</a:t>
            </a:r>
            <a:r>
              <a:rPr lang="fr-CA" sz="1600" b="1" dirty="0" smtClean="0">
                <a:solidFill>
                  <a:srgbClr val="92D050"/>
                </a:solidFill>
              </a:rPr>
              <a:t>: http</a:t>
            </a:r>
            <a:r>
              <a:rPr lang="fr-CA" sz="1600" b="1" dirty="0">
                <a:solidFill>
                  <a:srgbClr val="92D050"/>
                </a:solidFill>
              </a:rPr>
              <a:t>://</a:t>
            </a:r>
            <a:r>
              <a:rPr lang="fr-CA" sz="1600" b="1" dirty="0" smtClean="0">
                <a:solidFill>
                  <a:srgbClr val="92D050"/>
                </a:solidFill>
              </a:rPr>
              <a:t>www.archipel.uqam.ca/4955/1/M12461.pdf</a:t>
            </a:r>
          </a:p>
          <a:p>
            <a:pPr>
              <a:lnSpc>
                <a:spcPct val="150000"/>
              </a:lnSpc>
            </a:pPr>
            <a:endParaRPr lang="fr-CA" sz="1600" b="1" dirty="0" smtClean="0">
              <a:solidFill>
                <a:srgbClr val="92D050"/>
              </a:solidFill>
            </a:endParaRPr>
          </a:p>
          <a:p>
            <a:pPr>
              <a:lnSpc>
                <a:spcPct val="150000"/>
              </a:lnSpc>
            </a:pPr>
            <a:r>
              <a:rPr lang="fr-CA" sz="1600" b="1" dirty="0" smtClean="0">
                <a:solidFill>
                  <a:srgbClr val="00B0F0"/>
                </a:solidFill>
              </a:rPr>
              <a:t>Rôles des différentes instances d’un OCA – CFP </a:t>
            </a:r>
            <a:r>
              <a:rPr lang="fr-CA" sz="1600" b="1" dirty="0" smtClean="0">
                <a:solidFill>
                  <a:srgbClr val="00B0F0"/>
                </a:solidFill>
              </a:rPr>
              <a:t>2009-2010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2532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3"/>
            <a:ext cx="9144000" cy="6858001"/>
          </a:xfr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31819" y="579550"/>
            <a:ext cx="8680361" cy="1184856"/>
          </a:xfrm>
        </p:spPr>
        <p:txBody>
          <a:bodyPr>
            <a:noAutofit/>
          </a:bodyPr>
          <a:lstStyle/>
          <a:p>
            <a:pPr algn="ctr"/>
            <a:r>
              <a:rPr lang="fr-CA" sz="32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Révolutionnez votre AGA</a:t>
            </a:r>
            <a:r>
              <a:rPr lang="fr-CA" sz="32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!</a:t>
            </a:r>
            <a:endParaRPr lang="fr-CA" sz="4000" dirty="0"/>
          </a:p>
        </p:txBody>
      </p:sp>
      <p:sp>
        <p:nvSpPr>
          <p:cNvPr id="6" name="ZoneTexte 5"/>
          <p:cNvSpPr txBox="1"/>
          <p:nvPr>
            <p:custDataLst>
              <p:tags r:id="rId3"/>
            </p:custDataLst>
          </p:nvPr>
        </p:nvSpPr>
        <p:spPr>
          <a:xfrm>
            <a:off x="592429" y="2650411"/>
            <a:ext cx="82360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400" b="1" dirty="0" smtClean="0">
                <a:solidFill>
                  <a:srgbClr val="00B0F0"/>
                </a:solidFill>
              </a:rPr>
              <a:t>Merci pour votre participation!</a:t>
            </a:r>
          </a:p>
          <a:p>
            <a:pPr algn="ctr"/>
            <a:endParaRPr lang="fr-CA" sz="2400" b="1" dirty="0">
              <a:solidFill>
                <a:srgbClr val="00B0F0"/>
              </a:solidFill>
            </a:endParaRPr>
          </a:p>
          <a:p>
            <a:pPr algn="ctr"/>
            <a:endParaRPr lang="fr-CA" sz="2400" b="1" dirty="0" smtClean="0">
              <a:solidFill>
                <a:srgbClr val="00B0F0"/>
              </a:solidFill>
            </a:endParaRPr>
          </a:p>
          <a:p>
            <a:pPr algn="ctr"/>
            <a:endParaRPr lang="fr-CA" sz="2400" b="1" dirty="0">
              <a:solidFill>
                <a:srgbClr val="00B0F0"/>
              </a:solidFill>
            </a:endParaRPr>
          </a:p>
          <a:p>
            <a:pPr algn="ctr"/>
            <a:r>
              <a:rPr lang="fr-CA" sz="2400" b="1" dirty="0" smtClean="0">
                <a:solidFill>
                  <a:srgbClr val="92D050"/>
                </a:solidFill>
              </a:rPr>
              <a:t>N’oubliez pas, l’AGA de la TROCL est le lundi 29 mai 2017</a:t>
            </a:r>
          </a:p>
          <a:p>
            <a:pPr algn="ctr"/>
            <a:r>
              <a:rPr lang="fr-CA" sz="2400" b="1" dirty="0">
                <a:solidFill>
                  <a:srgbClr val="92D050"/>
                </a:solidFill>
              </a:rPr>
              <a:t>d</a:t>
            </a:r>
            <a:r>
              <a:rPr lang="fr-CA" sz="2400" b="1" dirty="0" smtClean="0">
                <a:solidFill>
                  <a:srgbClr val="92D050"/>
                </a:solidFill>
              </a:rPr>
              <a:t>e 8 h 30 à 16 h 30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5685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3"/>
            <a:ext cx="9144000" cy="6858001"/>
          </a:xfr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72413" y="200025"/>
            <a:ext cx="8680361" cy="1552844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Révolutionnez </a:t>
            </a:r>
            <a:r>
              <a:rPr lang="fr-CA" sz="2700" b="1" dirty="0">
                <a:solidFill>
                  <a:srgbClr val="FFC000"/>
                </a:solidFill>
                <a:latin typeface="ITC Avant Garde Std Md" panose="020B0602020202020204" pitchFamily="34" charset="0"/>
              </a:rPr>
              <a:t>votre </a:t>
            </a:r>
            <a: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AGA!</a:t>
            </a:r>
            <a:b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</a:br>
            <a:r>
              <a:rPr lang="fr-CA" sz="40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Objectifs</a:t>
            </a:r>
            <a:endParaRPr lang="fr-CA" sz="3600" dirty="0"/>
          </a:p>
        </p:txBody>
      </p:sp>
      <p:sp>
        <p:nvSpPr>
          <p:cNvPr id="6" name="ZoneTexte 5"/>
          <p:cNvSpPr txBox="1"/>
          <p:nvPr>
            <p:custDataLst>
              <p:tags r:id="rId3"/>
            </p:custDataLst>
          </p:nvPr>
        </p:nvSpPr>
        <p:spPr>
          <a:xfrm>
            <a:off x="296213" y="1948876"/>
            <a:ext cx="849536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dirty="0" smtClean="0"/>
              <a:t>Faire la différence entre l’aspect légal de l’AGA et le </a:t>
            </a:r>
            <a:r>
              <a:rPr lang="fr-CA" dirty="0" smtClean="0"/>
              <a:t>processus de </a:t>
            </a:r>
            <a:r>
              <a:rPr lang="fr-CA" dirty="0" smtClean="0"/>
              <a:t>participation des membres.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dirty="0" smtClean="0"/>
              <a:t>Définir les intérêts pour l’organisme et pour les membres d’une AGA qui mise sur la participation.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dirty="0" smtClean="0"/>
              <a:t>Comprendre les obstacles à la participation à une AGA.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dirty="0" smtClean="0"/>
              <a:t>Approfondir les dimensions des besoins des membres. </a:t>
            </a:r>
          </a:p>
        </p:txBody>
      </p:sp>
    </p:spTree>
    <p:extLst>
      <p:ext uri="{BB962C8B-B14F-4D97-AF65-F5344CB8AC3E}">
        <p14:creationId xmlns:p14="http://schemas.microsoft.com/office/powerpoint/2010/main" val="70370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92428" y="0"/>
            <a:ext cx="9144000" cy="6858001"/>
          </a:xfr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0" y="206063"/>
            <a:ext cx="8680361" cy="989936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Révolutionnez </a:t>
            </a:r>
            <a:r>
              <a:rPr lang="fr-CA" sz="2700" b="1" dirty="0">
                <a:solidFill>
                  <a:srgbClr val="FFC000"/>
                </a:solidFill>
                <a:latin typeface="ITC Avant Garde Std Md" panose="020B0602020202020204" pitchFamily="34" charset="0"/>
              </a:rPr>
              <a:t>votre </a:t>
            </a:r>
            <a: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AGA!</a:t>
            </a:r>
            <a:r>
              <a:rPr lang="fr-CA" sz="31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/>
            </a:r>
            <a:br>
              <a:rPr lang="fr-CA" sz="31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</a:br>
            <a:r>
              <a:rPr lang="fr-CA" sz="40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Formateur: Hugo </a:t>
            </a:r>
            <a:r>
              <a:rPr lang="fr-CA" sz="40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Valiquette</a:t>
            </a:r>
            <a:endParaRPr lang="fr-CA" sz="3600" dirty="0"/>
          </a:p>
        </p:txBody>
      </p:sp>
      <p:sp>
        <p:nvSpPr>
          <p:cNvPr id="6" name="ZoneTexte 5"/>
          <p:cNvSpPr txBox="1"/>
          <p:nvPr>
            <p:custDataLst>
              <p:tags r:id="rId3"/>
            </p:custDataLst>
          </p:nvPr>
        </p:nvSpPr>
        <p:spPr>
          <a:xfrm>
            <a:off x="76201" y="1195999"/>
            <a:ext cx="8429624" cy="4147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Coordonnateur de la TROCL depuis le 20 juin 2011 </a:t>
            </a:r>
          </a:p>
          <a:p>
            <a:endParaRPr lang="fr-CA" sz="1050" dirty="0" smtClean="0"/>
          </a:p>
          <a:p>
            <a:r>
              <a:rPr lang="fr-CA" dirty="0" smtClean="0"/>
              <a:t>Je suis fondateur de plusieurs organisations communautaires et associatives: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A" dirty="0" smtClean="0"/>
              <a:t>Éclipse – le groupe vocal en 1996 | Et toujours le président-directeur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A" dirty="0" smtClean="0"/>
              <a:t>Le Néo – organisme en santé, orientation et identité sexuelle en 1999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A" dirty="0" smtClean="0"/>
              <a:t>REJAQ – regroupement québécois des organismes comme Le Néo en </a:t>
            </a:r>
            <a:r>
              <a:rPr lang="fr-CA" dirty="0" smtClean="0"/>
              <a:t>2001</a:t>
            </a:r>
            <a:endParaRPr lang="fr-CA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A" dirty="0" smtClean="0"/>
              <a:t>Fondation les </a:t>
            </a:r>
            <a:r>
              <a:rPr lang="fr-CA" dirty="0" err="1" smtClean="0"/>
              <a:t>Allostars</a:t>
            </a:r>
            <a:r>
              <a:rPr lang="fr-CA" dirty="0" smtClean="0"/>
              <a:t> en 2008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A" dirty="0" smtClean="0"/>
              <a:t>Désorganisation efficace favorisant l’implication (DÉFI) en 2014</a:t>
            </a:r>
          </a:p>
          <a:p>
            <a:endParaRPr lang="fr-CA" sz="1100" dirty="0" smtClean="0"/>
          </a:p>
          <a:p>
            <a:r>
              <a:rPr lang="fr-CA" dirty="0" smtClean="0"/>
              <a:t>J’ai également mis sur pied différents projets, dont: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A" dirty="0" err="1" smtClean="0"/>
              <a:t>DéfiGoAction</a:t>
            </a:r>
            <a:r>
              <a:rPr lang="fr-CA" dirty="0" smtClean="0"/>
              <a:t>: émission de télé communautaire diffusée en </a:t>
            </a:r>
            <a:r>
              <a:rPr lang="fr-CA" dirty="0" smtClean="0"/>
              <a:t>2014-2015</a:t>
            </a:r>
            <a:endParaRPr lang="fr-CA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CA" dirty="0"/>
          </a:p>
          <a:p>
            <a:r>
              <a:rPr lang="fr-CA" dirty="0" smtClean="0"/>
              <a:t>Et j’ai contribué à d’autres initiatives comme le Gala Florilège, événement lanaudois de reconnaissance des jeunes de 12 à 35 ans. </a:t>
            </a:r>
          </a:p>
          <a:p>
            <a:endParaRPr lang="fr-CA" sz="800" dirty="0"/>
          </a:p>
          <a:p>
            <a:r>
              <a:rPr lang="fr-CA" dirty="0" smtClean="0"/>
              <a:t>Quel est le lien entre tous ces projets? </a:t>
            </a:r>
            <a:r>
              <a:rPr lang="fr-CA" b="1" dirty="0" smtClean="0">
                <a:solidFill>
                  <a:srgbClr val="00B0F0"/>
                </a:solidFill>
              </a:rPr>
              <a:t>Ils sont tous basés sur l’engagement des gens.</a:t>
            </a:r>
          </a:p>
        </p:txBody>
      </p:sp>
    </p:spTree>
    <p:extLst>
      <p:ext uri="{BB962C8B-B14F-4D97-AF65-F5344CB8AC3E}">
        <p14:creationId xmlns:p14="http://schemas.microsoft.com/office/powerpoint/2010/main" val="45829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3"/>
            <a:ext cx="9144000" cy="6858001"/>
          </a:xfr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96213" y="206063"/>
            <a:ext cx="8680361" cy="1184856"/>
          </a:xfrm>
        </p:spPr>
        <p:txBody>
          <a:bodyPr>
            <a:normAutofit/>
          </a:bodyPr>
          <a:lstStyle/>
          <a:p>
            <a:pPr algn="ctr"/>
            <a: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Révolutionnez </a:t>
            </a:r>
            <a:r>
              <a:rPr lang="fr-CA" sz="2700" b="1" dirty="0">
                <a:solidFill>
                  <a:srgbClr val="FFC000"/>
                </a:solidFill>
                <a:latin typeface="ITC Avant Garde Std Md" panose="020B0602020202020204" pitchFamily="34" charset="0"/>
              </a:rPr>
              <a:t>votre </a:t>
            </a:r>
            <a: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AGA!</a:t>
            </a:r>
            <a:b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</a:br>
            <a:r>
              <a:rPr lang="fr-CA" sz="40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À quoi ça sert</a:t>
            </a:r>
            <a:r>
              <a:rPr lang="fr-CA" sz="40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?</a:t>
            </a:r>
            <a:endParaRPr lang="fr-CA" sz="3600" dirty="0"/>
          </a:p>
        </p:txBody>
      </p:sp>
      <p:sp>
        <p:nvSpPr>
          <p:cNvPr id="6" name="ZoneTexte 5"/>
          <p:cNvSpPr txBox="1"/>
          <p:nvPr>
            <p:custDataLst>
              <p:tags r:id="rId3"/>
            </p:custDataLst>
          </p:nvPr>
        </p:nvSpPr>
        <p:spPr>
          <a:xfrm>
            <a:off x="495835" y="1390919"/>
            <a:ext cx="8281115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800" b="1" dirty="0" smtClean="0">
                <a:solidFill>
                  <a:srgbClr val="00B0F0"/>
                </a:solidFill>
              </a:rPr>
              <a:t>L’assemblée générale annuelle représente l’instance de reddition de comptes à l’ensemble de ses membres.</a:t>
            </a:r>
          </a:p>
          <a:p>
            <a:pPr algn="ctr"/>
            <a:endParaRPr lang="fr-CA" sz="2800" b="1" dirty="0" smtClean="0">
              <a:solidFill>
                <a:srgbClr val="00B0F0"/>
              </a:solidFill>
            </a:endParaRPr>
          </a:p>
          <a:p>
            <a:r>
              <a:rPr lang="fr-CA" sz="2800" b="1" dirty="0" smtClean="0">
                <a:solidFill>
                  <a:srgbClr val="00B0F0"/>
                </a:solidFill>
              </a:rPr>
              <a:t>VRAI?							FAUX?</a:t>
            </a:r>
            <a:endParaRPr lang="fr-CA" dirty="0"/>
          </a:p>
          <a:p>
            <a:endParaRPr lang="fr-CA" dirty="0" smtClean="0"/>
          </a:p>
          <a:p>
            <a:pPr algn="ctr"/>
            <a:endParaRPr lang="fr-CA" dirty="0" smtClean="0"/>
          </a:p>
          <a:p>
            <a:pPr algn="ctr"/>
            <a:endParaRPr lang="fr-CA" dirty="0"/>
          </a:p>
          <a:p>
            <a:pPr algn="ctr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4370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3"/>
            <a:ext cx="9144000" cy="6858001"/>
          </a:xfr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96213" y="206063"/>
            <a:ext cx="8680361" cy="1184856"/>
          </a:xfrm>
        </p:spPr>
        <p:txBody>
          <a:bodyPr>
            <a:normAutofit/>
          </a:bodyPr>
          <a:lstStyle/>
          <a:p>
            <a:pPr algn="ctr"/>
            <a: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Révolutionnez </a:t>
            </a:r>
            <a:r>
              <a:rPr lang="fr-CA" sz="2700" b="1" dirty="0">
                <a:solidFill>
                  <a:srgbClr val="FFC000"/>
                </a:solidFill>
                <a:latin typeface="ITC Avant Garde Std Md" panose="020B0602020202020204" pitchFamily="34" charset="0"/>
              </a:rPr>
              <a:t>votre </a:t>
            </a:r>
            <a: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AGA!</a:t>
            </a:r>
            <a:b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</a:br>
            <a:r>
              <a:rPr lang="fr-CA" sz="40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À quoi ça sert</a:t>
            </a:r>
            <a:r>
              <a:rPr lang="fr-CA" sz="40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?</a:t>
            </a:r>
            <a:endParaRPr lang="fr-CA" sz="3600" dirty="0"/>
          </a:p>
        </p:txBody>
      </p:sp>
      <p:sp>
        <p:nvSpPr>
          <p:cNvPr id="6" name="ZoneTexte 5"/>
          <p:cNvSpPr txBox="1"/>
          <p:nvPr>
            <p:custDataLst>
              <p:tags r:id="rId3"/>
            </p:custDataLst>
          </p:nvPr>
        </p:nvSpPr>
        <p:spPr>
          <a:xfrm>
            <a:off x="495835" y="1390919"/>
            <a:ext cx="828111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800" b="1" dirty="0" smtClean="0">
                <a:solidFill>
                  <a:srgbClr val="00B0F0"/>
                </a:solidFill>
              </a:rPr>
              <a:t>L’assemblée générale annuelle est la </a:t>
            </a:r>
            <a:r>
              <a:rPr lang="fr-CA" sz="2800" b="1" dirty="0" smtClean="0">
                <a:solidFill>
                  <a:srgbClr val="00B0F0"/>
                </a:solidFill>
              </a:rPr>
              <a:t>réunion</a:t>
            </a:r>
          </a:p>
          <a:p>
            <a:pPr algn="ctr"/>
            <a:r>
              <a:rPr lang="fr-CA" sz="2800" b="1" dirty="0" smtClean="0">
                <a:solidFill>
                  <a:srgbClr val="00B0F0"/>
                </a:solidFill>
              </a:rPr>
              <a:t>des </a:t>
            </a:r>
            <a:r>
              <a:rPr lang="fr-CA" sz="2800" b="1" dirty="0" smtClean="0">
                <a:solidFill>
                  <a:srgbClr val="00B0F0"/>
                </a:solidFill>
              </a:rPr>
              <a:t>membres d’une organisation dans le but de discuter de sujets touchant l’organisme </a:t>
            </a:r>
            <a:r>
              <a:rPr lang="fr-CA" sz="2800" b="1" dirty="0" smtClean="0">
                <a:solidFill>
                  <a:srgbClr val="00B0F0"/>
                </a:solidFill>
              </a:rPr>
              <a:t>et</a:t>
            </a:r>
          </a:p>
          <a:p>
            <a:pPr algn="ctr"/>
            <a:r>
              <a:rPr lang="fr-CA" sz="2800" b="1" dirty="0" smtClean="0">
                <a:solidFill>
                  <a:srgbClr val="00B0F0"/>
                </a:solidFill>
              </a:rPr>
              <a:t>de </a:t>
            </a:r>
            <a:r>
              <a:rPr lang="fr-CA" sz="2800" b="1" dirty="0" smtClean="0">
                <a:solidFill>
                  <a:srgbClr val="00B0F0"/>
                </a:solidFill>
              </a:rPr>
              <a:t>prendre des décisions.</a:t>
            </a:r>
          </a:p>
          <a:p>
            <a:pPr algn="ctr"/>
            <a:endParaRPr lang="fr-CA" sz="2800" b="1" dirty="0" smtClean="0">
              <a:solidFill>
                <a:srgbClr val="00B0F0"/>
              </a:solidFill>
            </a:endParaRPr>
          </a:p>
          <a:p>
            <a:r>
              <a:rPr lang="fr-CA" sz="2800" b="1" dirty="0" smtClean="0">
                <a:solidFill>
                  <a:srgbClr val="00B0F0"/>
                </a:solidFill>
              </a:rPr>
              <a:t>VRAI?							FAUX?</a:t>
            </a:r>
            <a:endParaRPr lang="fr-CA" dirty="0"/>
          </a:p>
          <a:p>
            <a:endParaRPr lang="fr-CA" dirty="0" smtClean="0"/>
          </a:p>
          <a:p>
            <a:pPr algn="ctr"/>
            <a:endParaRPr lang="fr-CA" dirty="0" smtClean="0"/>
          </a:p>
          <a:p>
            <a:pPr algn="ctr"/>
            <a:endParaRPr lang="fr-CA" dirty="0"/>
          </a:p>
          <a:p>
            <a:pPr algn="ctr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8561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3"/>
            <a:ext cx="9144000" cy="6858001"/>
          </a:xfr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96213" y="206063"/>
            <a:ext cx="8680361" cy="1184856"/>
          </a:xfrm>
        </p:spPr>
        <p:txBody>
          <a:bodyPr>
            <a:normAutofit/>
          </a:bodyPr>
          <a:lstStyle/>
          <a:p>
            <a:pPr algn="ctr"/>
            <a: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Révolutionnez </a:t>
            </a:r>
            <a:r>
              <a:rPr lang="fr-CA" sz="2700" b="1" dirty="0">
                <a:solidFill>
                  <a:srgbClr val="FFC000"/>
                </a:solidFill>
                <a:latin typeface="ITC Avant Garde Std Md" panose="020B0602020202020204" pitchFamily="34" charset="0"/>
              </a:rPr>
              <a:t>votre </a:t>
            </a:r>
            <a: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AGA!</a:t>
            </a:r>
            <a:b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</a:br>
            <a:r>
              <a:rPr lang="fr-CA" sz="40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À quoi ça sert</a:t>
            </a:r>
            <a:r>
              <a:rPr lang="fr-CA" sz="40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?</a:t>
            </a:r>
            <a:endParaRPr lang="fr-CA" sz="3600" dirty="0"/>
          </a:p>
        </p:txBody>
      </p:sp>
      <p:sp>
        <p:nvSpPr>
          <p:cNvPr id="6" name="ZoneTexte 5"/>
          <p:cNvSpPr txBox="1"/>
          <p:nvPr>
            <p:custDataLst>
              <p:tags r:id="rId3"/>
            </p:custDataLst>
          </p:nvPr>
        </p:nvSpPr>
        <p:spPr>
          <a:xfrm>
            <a:off x="495835" y="1390919"/>
            <a:ext cx="8281115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800" b="1" dirty="0" smtClean="0">
                <a:solidFill>
                  <a:srgbClr val="00B0F0"/>
                </a:solidFill>
              </a:rPr>
              <a:t>L’assemblée générale annuelle permet l’embauche d’une nouvelle coordination </a:t>
            </a:r>
            <a:r>
              <a:rPr lang="fr-CA" sz="2800" b="1" dirty="0" smtClean="0">
                <a:solidFill>
                  <a:srgbClr val="00B0F0"/>
                </a:solidFill>
              </a:rPr>
              <a:t>ou</a:t>
            </a:r>
          </a:p>
          <a:p>
            <a:pPr algn="ctr"/>
            <a:r>
              <a:rPr lang="fr-CA" sz="2800" b="1" dirty="0" smtClean="0">
                <a:solidFill>
                  <a:srgbClr val="00B0F0"/>
                </a:solidFill>
              </a:rPr>
              <a:t>d’une </a:t>
            </a:r>
            <a:r>
              <a:rPr lang="fr-CA" sz="2800" b="1" dirty="0" smtClean="0">
                <a:solidFill>
                  <a:srgbClr val="00B0F0"/>
                </a:solidFill>
              </a:rPr>
              <a:t>nouvelle direction?</a:t>
            </a:r>
          </a:p>
          <a:p>
            <a:pPr algn="ctr"/>
            <a:endParaRPr lang="fr-CA" sz="2800" b="1" dirty="0" smtClean="0">
              <a:solidFill>
                <a:srgbClr val="00B0F0"/>
              </a:solidFill>
            </a:endParaRPr>
          </a:p>
          <a:p>
            <a:r>
              <a:rPr lang="fr-CA" sz="2800" b="1" dirty="0" smtClean="0">
                <a:solidFill>
                  <a:srgbClr val="00B0F0"/>
                </a:solidFill>
              </a:rPr>
              <a:t>VRAI?							FAUX?</a:t>
            </a:r>
            <a:endParaRPr lang="fr-CA" dirty="0"/>
          </a:p>
          <a:p>
            <a:endParaRPr lang="fr-CA" dirty="0" smtClean="0"/>
          </a:p>
          <a:p>
            <a:pPr algn="ctr"/>
            <a:endParaRPr lang="fr-CA" dirty="0" smtClean="0"/>
          </a:p>
          <a:p>
            <a:pPr algn="ctr"/>
            <a:endParaRPr lang="fr-CA" dirty="0"/>
          </a:p>
          <a:p>
            <a:pPr algn="ctr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1846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3"/>
            <a:ext cx="9144000" cy="6858001"/>
          </a:xfrm>
        </p:spPr>
      </p:pic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96213" y="206063"/>
            <a:ext cx="8680361" cy="1184856"/>
          </a:xfrm>
        </p:spPr>
        <p:txBody>
          <a:bodyPr>
            <a:normAutofit/>
          </a:bodyPr>
          <a:lstStyle/>
          <a:p>
            <a:pPr algn="ctr"/>
            <a: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Révolutionnez </a:t>
            </a:r>
            <a:r>
              <a:rPr lang="fr-CA" sz="2700" b="1" dirty="0">
                <a:solidFill>
                  <a:srgbClr val="FFC000"/>
                </a:solidFill>
                <a:latin typeface="ITC Avant Garde Std Md" panose="020B0602020202020204" pitchFamily="34" charset="0"/>
              </a:rPr>
              <a:t>votre </a:t>
            </a:r>
            <a: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  <a:t>AGA!</a:t>
            </a:r>
            <a:br>
              <a:rPr lang="fr-CA" sz="2700" b="1" dirty="0" smtClean="0">
                <a:solidFill>
                  <a:srgbClr val="FFC000"/>
                </a:solidFill>
                <a:latin typeface="ITC Avant Garde Std Md" panose="020B0602020202020204" pitchFamily="34" charset="0"/>
              </a:rPr>
            </a:br>
            <a:r>
              <a:rPr lang="fr-CA" sz="40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Les obligations </a:t>
            </a:r>
            <a:r>
              <a:rPr lang="fr-CA" sz="4000" b="1" dirty="0" smtClean="0">
                <a:solidFill>
                  <a:srgbClr val="00B050"/>
                </a:solidFill>
                <a:latin typeface="ITC Avant Garde Std Md" panose="020B0602020202020204" pitchFamily="34" charset="0"/>
              </a:rPr>
              <a:t>légales</a:t>
            </a:r>
            <a:endParaRPr lang="fr-CA" sz="3600" dirty="0"/>
          </a:p>
        </p:txBody>
      </p:sp>
      <p:sp>
        <p:nvSpPr>
          <p:cNvPr id="6" name="ZoneTexte 5"/>
          <p:cNvSpPr txBox="1"/>
          <p:nvPr>
            <p:custDataLst>
              <p:tags r:id="rId3"/>
            </p:custDataLst>
          </p:nvPr>
        </p:nvSpPr>
        <p:spPr>
          <a:xfrm>
            <a:off x="528032" y="1458398"/>
            <a:ext cx="828111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800" b="1" dirty="0" smtClean="0">
                <a:solidFill>
                  <a:srgbClr val="00B0F0"/>
                </a:solidFill>
              </a:rPr>
              <a:t>Sondage</a:t>
            </a:r>
            <a:endParaRPr lang="fr-CA" b="1" dirty="0" smtClean="0">
              <a:solidFill>
                <a:srgbClr val="00B0F0"/>
              </a:solidFill>
            </a:endParaRPr>
          </a:p>
          <a:p>
            <a:pPr algn="ctr"/>
            <a:endParaRPr lang="fr-CA" sz="1200" b="1" dirty="0"/>
          </a:p>
          <a:p>
            <a:pPr>
              <a:lnSpc>
                <a:spcPct val="150000"/>
              </a:lnSpc>
            </a:pPr>
            <a:r>
              <a:rPr lang="fr-CA" b="1" dirty="0" smtClean="0"/>
              <a:t>Quelles sont les obligations légales lors d’une AGA?</a:t>
            </a:r>
          </a:p>
          <a:p>
            <a:pPr marL="1257300" lvl="2" indent="-342900">
              <a:lnSpc>
                <a:spcPct val="150000"/>
              </a:lnSpc>
              <a:buAutoNum type="alphaUcParenR"/>
            </a:pPr>
            <a:r>
              <a:rPr lang="fr-CA" dirty="0"/>
              <a:t>Entérine les modifications aux statuts et </a:t>
            </a:r>
            <a:r>
              <a:rPr lang="fr-CA" dirty="0" smtClean="0"/>
              <a:t>règlements</a:t>
            </a:r>
            <a:endParaRPr lang="fr-CA" dirty="0"/>
          </a:p>
          <a:p>
            <a:pPr marL="1257300" lvl="2" indent="-342900">
              <a:lnSpc>
                <a:spcPct val="150000"/>
              </a:lnSpc>
              <a:buAutoNum type="alphaUcParenR"/>
            </a:pPr>
            <a:r>
              <a:rPr lang="fr-CA" dirty="0"/>
              <a:t>Élit le conseil </a:t>
            </a:r>
            <a:r>
              <a:rPr lang="fr-CA" dirty="0" smtClean="0"/>
              <a:t>d'administration et nomme des comités de travail</a:t>
            </a:r>
          </a:p>
          <a:p>
            <a:pPr marL="1257300" lvl="2" indent="-342900">
              <a:lnSpc>
                <a:spcPct val="150000"/>
              </a:lnSpc>
              <a:buAutoNum type="alphaUcParenR"/>
            </a:pPr>
            <a:r>
              <a:rPr lang="fr-CA" dirty="0"/>
              <a:t>Dispose des rapports </a:t>
            </a:r>
            <a:r>
              <a:rPr lang="fr-CA" dirty="0" smtClean="0"/>
              <a:t>financiers et des rapports d’activités</a:t>
            </a:r>
          </a:p>
          <a:p>
            <a:pPr marL="1257300" lvl="2" indent="-342900">
              <a:lnSpc>
                <a:spcPct val="150000"/>
              </a:lnSpc>
              <a:buAutoNum type="alphaUcParenR"/>
            </a:pPr>
            <a:r>
              <a:rPr lang="fr-CA" dirty="0"/>
              <a:t>Décide des programmes </a:t>
            </a:r>
            <a:r>
              <a:rPr lang="fr-CA" dirty="0" smtClean="0"/>
              <a:t>et </a:t>
            </a:r>
            <a:r>
              <a:rPr lang="fr-CA" dirty="0"/>
              <a:t>des principales </a:t>
            </a:r>
            <a:r>
              <a:rPr lang="fr-CA" dirty="0" smtClean="0"/>
              <a:t>activités</a:t>
            </a:r>
            <a:endParaRPr lang="fr-CA" dirty="0"/>
          </a:p>
          <a:p>
            <a:pPr marL="1257300" lvl="2" indent="-342900">
              <a:lnSpc>
                <a:spcPct val="150000"/>
              </a:lnSpc>
              <a:buAutoNum type="alphaUcParenR"/>
            </a:pPr>
            <a:r>
              <a:rPr lang="fr-CA" dirty="0" smtClean="0"/>
              <a:t>Détermine </a:t>
            </a:r>
            <a:r>
              <a:rPr lang="fr-CA" dirty="0"/>
              <a:t>les priorités et </a:t>
            </a:r>
            <a:r>
              <a:rPr lang="fr-CA" dirty="0" smtClean="0"/>
              <a:t>orientations de la prochaine année</a:t>
            </a:r>
          </a:p>
          <a:p>
            <a:pPr marL="1257300" lvl="2" indent="-342900">
              <a:lnSpc>
                <a:spcPct val="150000"/>
              </a:lnSpc>
              <a:buAutoNum type="alphaUcParenR"/>
            </a:pPr>
            <a:r>
              <a:rPr lang="fr-CA" dirty="0" smtClean="0"/>
              <a:t>Aucune de ces réponses</a:t>
            </a:r>
          </a:p>
          <a:p>
            <a:pPr marL="1257300" lvl="2" indent="-342900">
              <a:lnSpc>
                <a:spcPct val="150000"/>
              </a:lnSpc>
              <a:buAutoNum type="alphaUcParenR"/>
            </a:pPr>
            <a:r>
              <a:rPr lang="fr-CA" dirty="0" smtClean="0"/>
              <a:t>Toutes ces </a:t>
            </a:r>
            <a:r>
              <a:rPr lang="fr-CA" dirty="0" smtClean="0"/>
              <a:t>réponses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2414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963</TotalTime>
  <Words>1638</Words>
  <Application>Microsoft Office PowerPoint</Application>
  <PresentationFormat>Affichage à l'écran (4:3)</PresentationFormat>
  <Paragraphs>256</Paragraphs>
  <Slides>32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32</vt:i4>
      </vt:variant>
    </vt:vector>
  </HeadingPairs>
  <TitlesOfParts>
    <vt:vector size="33" baseType="lpstr">
      <vt:lpstr>Thème Office</vt:lpstr>
      <vt:lpstr>Présentation PowerPoint</vt:lpstr>
      <vt:lpstr>Révolutionnez votre AGA!</vt:lpstr>
      <vt:lpstr>Révolutionnez votre AGA!</vt:lpstr>
      <vt:lpstr>Révolutionnez votre AGA! Objectifs</vt:lpstr>
      <vt:lpstr>Révolutionnez votre AGA! Formateur: Hugo Valiquette</vt:lpstr>
      <vt:lpstr>Révolutionnez votre AGA! À quoi ça sert?</vt:lpstr>
      <vt:lpstr>Révolutionnez votre AGA! À quoi ça sert?</vt:lpstr>
      <vt:lpstr>Révolutionnez votre AGA! À quoi ça sert?</vt:lpstr>
      <vt:lpstr>Révolutionnez votre AGA! Les obligations légales</vt:lpstr>
      <vt:lpstr>Révolutionnez votre AGA! Déterminez à qui s’adresse l’AGA</vt:lpstr>
      <vt:lpstr>Révolutionnez votre AGA! Déterminez à qui s’adresse l’AGA</vt:lpstr>
      <vt:lpstr>Révolutionnez votre AGA! Au-delà des obligations légales, pourquoi tenir une AGA en 2016?</vt:lpstr>
      <vt:lpstr>Révolutionnez votre AGA! Quelles sont les retombées possibles? </vt:lpstr>
      <vt:lpstr>Révolutionnez votre AGA! Quelles sont les retombées possibles?</vt:lpstr>
      <vt:lpstr>Révolutionnez votre AGA! Quelles sont les retombées possibles?</vt:lpstr>
      <vt:lpstr>Révolutionnez votre AGA! Les obstacles à la participation</vt:lpstr>
      <vt:lpstr>Révolutionnez votre AGA! État de situation de votre AGA</vt:lpstr>
      <vt:lpstr>Révolutionnez votre AGA! Le secret d’une AGA qui va attirer des foules?</vt:lpstr>
      <vt:lpstr>Révolutionnez votre AGA! Les dimensions des besoins des membres</vt:lpstr>
      <vt:lpstr>Révolutionnez votre AGA! Dimensions des besoins des membres</vt:lpstr>
      <vt:lpstr>Révolutionnez votre AGA! Dimensions des besoins des membres</vt:lpstr>
      <vt:lpstr>Révolutionnez votre AGA! Dimensions des besoins des membres</vt:lpstr>
      <vt:lpstr>Révolutionnez votre AGA! Dimensions des besoins des membres</vt:lpstr>
      <vt:lpstr>Révolutionnez votre AGA! Dimensions des besoins des membres </vt:lpstr>
      <vt:lpstr>Révolutionnez votre AGA! Dimensions des besoins des membres</vt:lpstr>
      <vt:lpstr>Révolutionnez votre AGA! Dimensions des besoins des membres</vt:lpstr>
      <vt:lpstr>Révolutionnez votre AGA! Dimensions des besoins des membres </vt:lpstr>
      <vt:lpstr>Révolutionnez votre AGA! Pour une révolution, quelques étapes</vt:lpstr>
      <vt:lpstr>Révolutionnez votre AGA! Pour une révolution, quelques étapes</vt:lpstr>
      <vt:lpstr>Révolutionnez votre AGA! Des questions?</vt:lpstr>
      <vt:lpstr>Révolutionnez votre AGA! Références</vt:lpstr>
      <vt:lpstr>Révolutionnez votre AGA!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Hugo V</dc:creator>
  <cp:lastModifiedBy>Denise</cp:lastModifiedBy>
  <cp:revision>65</cp:revision>
  <cp:lastPrinted>2016-02-24T17:04:03Z</cp:lastPrinted>
  <dcterms:created xsi:type="dcterms:W3CDTF">2015-03-15T13:52:32Z</dcterms:created>
  <dcterms:modified xsi:type="dcterms:W3CDTF">2017-03-21T21:00:06Z</dcterms:modified>
</cp:coreProperties>
</file>