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78" r:id="rId5"/>
    <p:sldId id="258" r:id="rId6"/>
    <p:sldId id="259" r:id="rId7"/>
    <p:sldId id="260" r:id="rId8"/>
    <p:sldId id="261" r:id="rId9"/>
    <p:sldId id="262" r:id="rId10"/>
    <p:sldId id="263" r:id="rId11"/>
    <p:sldId id="264" r:id="rId12"/>
    <p:sldId id="265" r:id="rId13"/>
    <p:sldId id="266" r:id="rId14"/>
    <p:sldId id="267"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7" d="100"/>
          <a:sy n="117"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1463D9-8480-4493-936B-5F821E40335A}" type="doc">
      <dgm:prSet loTypeId="urn:microsoft.com/office/officeart/2005/8/layout/cycle4" loCatId="relationship" qsTypeId="urn:microsoft.com/office/officeart/2005/8/quickstyle/simple4" qsCatId="simple" csTypeId="urn:microsoft.com/office/officeart/2005/8/colors/colorful4" csCatId="colorful" phldr="1"/>
      <dgm:spPr/>
      <dgm:t>
        <a:bodyPr/>
        <a:lstStyle/>
        <a:p>
          <a:endParaRPr lang="fr-CA"/>
        </a:p>
      </dgm:t>
    </dgm:pt>
    <dgm:pt modelId="{DF6B74E2-1452-47AC-8348-3FD02C454A30}">
      <dgm:prSet phldrT="[Texte]"/>
      <dgm:spPr/>
      <dgm:t>
        <a:bodyPr/>
        <a:lstStyle/>
        <a:p>
          <a:r>
            <a:rPr lang="fr-CA" dirty="0" smtClean="0"/>
            <a:t>Information</a:t>
          </a:r>
          <a:endParaRPr lang="fr-CA" dirty="0"/>
        </a:p>
      </dgm:t>
    </dgm:pt>
    <dgm:pt modelId="{18AA07BB-FC79-41F7-A550-8F5BBC153044}" type="parTrans" cxnId="{487DECC0-1FB0-4677-8D47-EB2ACE25D584}">
      <dgm:prSet/>
      <dgm:spPr/>
      <dgm:t>
        <a:bodyPr/>
        <a:lstStyle/>
        <a:p>
          <a:endParaRPr lang="fr-CA"/>
        </a:p>
      </dgm:t>
    </dgm:pt>
    <dgm:pt modelId="{CCD77D57-ED3A-4F98-BA54-F28CB1553614}" type="sibTrans" cxnId="{487DECC0-1FB0-4677-8D47-EB2ACE25D584}">
      <dgm:prSet/>
      <dgm:spPr/>
      <dgm:t>
        <a:bodyPr/>
        <a:lstStyle/>
        <a:p>
          <a:endParaRPr lang="fr-CA"/>
        </a:p>
      </dgm:t>
    </dgm:pt>
    <dgm:pt modelId="{581BE681-1BDF-4EDE-A711-5B13A1B8A5A4}">
      <dgm:prSet phldrT="[Texte]"/>
      <dgm:spPr/>
      <dgm:t>
        <a:bodyPr/>
        <a:lstStyle/>
        <a:p>
          <a:r>
            <a:rPr lang="fr-CA" dirty="0" smtClean="0"/>
            <a:t>Accueil</a:t>
          </a:r>
          <a:endParaRPr lang="fr-CA" dirty="0"/>
        </a:p>
      </dgm:t>
    </dgm:pt>
    <dgm:pt modelId="{CDB9F8F8-C709-40CE-8F4E-1C686B262826}" type="parTrans" cxnId="{2971484B-8BC9-4E60-B4FE-D38AF9EBFD58}">
      <dgm:prSet/>
      <dgm:spPr/>
      <dgm:t>
        <a:bodyPr/>
        <a:lstStyle/>
        <a:p>
          <a:endParaRPr lang="fr-CA"/>
        </a:p>
      </dgm:t>
    </dgm:pt>
    <dgm:pt modelId="{60B10D40-CA92-462A-AD90-DC5766577987}" type="sibTrans" cxnId="{2971484B-8BC9-4E60-B4FE-D38AF9EBFD58}">
      <dgm:prSet/>
      <dgm:spPr/>
      <dgm:t>
        <a:bodyPr/>
        <a:lstStyle/>
        <a:p>
          <a:endParaRPr lang="fr-CA"/>
        </a:p>
      </dgm:t>
    </dgm:pt>
    <dgm:pt modelId="{B58AB86F-3D84-4372-BE98-DE10026211B0}">
      <dgm:prSet phldrT="[Texte]"/>
      <dgm:spPr/>
      <dgm:t>
        <a:bodyPr/>
        <a:lstStyle/>
        <a:p>
          <a:r>
            <a:rPr lang="fr-CA" dirty="0" smtClean="0"/>
            <a:t>Appartenance</a:t>
          </a:r>
          <a:endParaRPr lang="fr-CA" dirty="0"/>
        </a:p>
      </dgm:t>
    </dgm:pt>
    <dgm:pt modelId="{27D15F7A-00C5-4B06-9D95-2E72548DA1D6}" type="parTrans" cxnId="{62738E5C-4C0A-4C92-A41F-713D2C60438E}">
      <dgm:prSet/>
      <dgm:spPr/>
      <dgm:t>
        <a:bodyPr/>
        <a:lstStyle/>
        <a:p>
          <a:endParaRPr lang="fr-CA"/>
        </a:p>
      </dgm:t>
    </dgm:pt>
    <dgm:pt modelId="{8ED18227-48A6-4282-BD6C-7FEF143EAC4B}" type="sibTrans" cxnId="{62738E5C-4C0A-4C92-A41F-713D2C60438E}">
      <dgm:prSet/>
      <dgm:spPr/>
      <dgm:t>
        <a:bodyPr/>
        <a:lstStyle/>
        <a:p>
          <a:endParaRPr lang="fr-CA"/>
        </a:p>
      </dgm:t>
    </dgm:pt>
    <dgm:pt modelId="{4D9F1333-587A-4186-9525-A4CC613461A0}">
      <dgm:prSet phldrT="[Texte]"/>
      <dgm:spPr/>
      <dgm:t>
        <a:bodyPr/>
        <a:lstStyle/>
        <a:p>
          <a:r>
            <a:rPr lang="fr-CA" dirty="0" smtClean="0"/>
            <a:t>Adhésion</a:t>
          </a:r>
          <a:endParaRPr lang="fr-CA" dirty="0"/>
        </a:p>
      </dgm:t>
    </dgm:pt>
    <dgm:pt modelId="{F3768D25-29D1-475B-A635-CF25AC8F965F}" type="parTrans" cxnId="{4F97421E-10FF-4FA0-9A72-5FCA58EA558D}">
      <dgm:prSet/>
      <dgm:spPr/>
      <dgm:t>
        <a:bodyPr/>
        <a:lstStyle/>
        <a:p>
          <a:endParaRPr lang="fr-CA"/>
        </a:p>
      </dgm:t>
    </dgm:pt>
    <dgm:pt modelId="{C7391817-6EA3-4ED0-953B-4DC9BD01CA87}" type="sibTrans" cxnId="{4F97421E-10FF-4FA0-9A72-5FCA58EA558D}">
      <dgm:prSet/>
      <dgm:spPr/>
      <dgm:t>
        <a:bodyPr/>
        <a:lstStyle/>
        <a:p>
          <a:endParaRPr lang="fr-CA"/>
        </a:p>
      </dgm:t>
    </dgm:pt>
    <dgm:pt modelId="{974A3AF4-E5AD-45C4-B2C6-F00C9E1F6959}">
      <dgm:prSet phldrT="[Texte]"/>
      <dgm:spPr/>
      <dgm:t>
        <a:bodyPr/>
        <a:lstStyle/>
        <a:p>
          <a:r>
            <a:rPr lang="fr-CA" dirty="0" smtClean="0"/>
            <a:t>Espace associatif</a:t>
          </a:r>
          <a:endParaRPr lang="fr-CA" dirty="0"/>
        </a:p>
      </dgm:t>
    </dgm:pt>
    <dgm:pt modelId="{568C9D2C-9F0F-4293-86C9-920FBAFED5B7}" type="parTrans" cxnId="{4558F198-E3EA-4FFF-AC26-257D32580074}">
      <dgm:prSet/>
      <dgm:spPr/>
      <dgm:t>
        <a:bodyPr/>
        <a:lstStyle/>
        <a:p>
          <a:endParaRPr lang="fr-CA"/>
        </a:p>
      </dgm:t>
    </dgm:pt>
    <dgm:pt modelId="{2FC1A11B-91BE-4E75-830B-959BB928EAE8}" type="sibTrans" cxnId="{4558F198-E3EA-4FFF-AC26-257D32580074}">
      <dgm:prSet/>
      <dgm:spPr/>
      <dgm:t>
        <a:bodyPr/>
        <a:lstStyle/>
        <a:p>
          <a:endParaRPr lang="fr-CA"/>
        </a:p>
      </dgm:t>
    </dgm:pt>
    <dgm:pt modelId="{3363B5B2-2AED-49C9-9412-C473596A94C3}">
      <dgm:prSet phldrT="[Texte]"/>
      <dgm:spPr/>
      <dgm:t>
        <a:bodyPr/>
        <a:lstStyle/>
        <a:p>
          <a:r>
            <a:rPr lang="fr-CA" dirty="0" smtClean="0"/>
            <a:t>Lieu d’échange</a:t>
          </a:r>
          <a:endParaRPr lang="fr-CA" dirty="0"/>
        </a:p>
      </dgm:t>
    </dgm:pt>
    <dgm:pt modelId="{0062D8A0-B395-467B-9DBD-490B9EC4366A}" type="parTrans" cxnId="{E194078E-B0F7-453D-BA63-E05FCF89F981}">
      <dgm:prSet/>
      <dgm:spPr/>
      <dgm:t>
        <a:bodyPr/>
        <a:lstStyle/>
        <a:p>
          <a:endParaRPr lang="fr-CA"/>
        </a:p>
      </dgm:t>
    </dgm:pt>
    <dgm:pt modelId="{D18FD027-88AA-4746-94DA-195C3EC0B5B9}" type="sibTrans" cxnId="{E194078E-B0F7-453D-BA63-E05FCF89F981}">
      <dgm:prSet/>
      <dgm:spPr/>
      <dgm:t>
        <a:bodyPr/>
        <a:lstStyle/>
        <a:p>
          <a:endParaRPr lang="fr-CA"/>
        </a:p>
      </dgm:t>
    </dgm:pt>
    <dgm:pt modelId="{E54DA505-C1CB-41C2-9088-A58FF369214F}">
      <dgm:prSet phldrT="[Texte]"/>
      <dgm:spPr/>
      <dgm:t>
        <a:bodyPr/>
        <a:lstStyle/>
        <a:p>
          <a:r>
            <a:rPr lang="fr-CA" dirty="0" smtClean="0"/>
            <a:t>Engagement</a:t>
          </a:r>
          <a:endParaRPr lang="fr-CA" dirty="0"/>
        </a:p>
      </dgm:t>
    </dgm:pt>
    <dgm:pt modelId="{DA4AB951-F751-4E3A-BBBB-16C001065837}" type="parTrans" cxnId="{DD22B681-AC4F-48B2-B9CA-6758A41203F4}">
      <dgm:prSet/>
      <dgm:spPr/>
      <dgm:t>
        <a:bodyPr/>
        <a:lstStyle/>
        <a:p>
          <a:endParaRPr lang="fr-CA"/>
        </a:p>
      </dgm:t>
    </dgm:pt>
    <dgm:pt modelId="{63B7786B-9B42-41A9-80EE-682C4BE56E0C}" type="sibTrans" cxnId="{DD22B681-AC4F-48B2-B9CA-6758A41203F4}">
      <dgm:prSet/>
      <dgm:spPr/>
      <dgm:t>
        <a:bodyPr/>
        <a:lstStyle/>
        <a:p>
          <a:endParaRPr lang="fr-CA"/>
        </a:p>
      </dgm:t>
    </dgm:pt>
    <dgm:pt modelId="{E4080C71-1B3D-431B-B86B-1308CDD88EB5}">
      <dgm:prSet phldrT="[Texte]"/>
      <dgm:spPr/>
      <dgm:t>
        <a:bodyPr/>
        <a:lstStyle/>
        <a:p>
          <a:r>
            <a:rPr lang="fr-CA" dirty="0" smtClean="0"/>
            <a:t>Mobilisation</a:t>
          </a:r>
          <a:endParaRPr lang="fr-CA" dirty="0"/>
        </a:p>
      </dgm:t>
    </dgm:pt>
    <dgm:pt modelId="{2772D0F0-EFF4-4B3C-997E-A104B94AD5A6}" type="parTrans" cxnId="{C829F0B4-0DE8-463F-92B7-21DEE13B2237}">
      <dgm:prSet/>
      <dgm:spPr/>
      <dgm:t>
        <a:bodyPr/>
        <a:lstStyle/>
        <a:p>
          <a:endParaRPr lang="fr-CA"/>
        </a:p>
      </dgm:t>
    </dgm:pt>
    <dgm:pt modelId="{DA2F09C0-F5DE-4616-AB4D-D6089E13753F}" type="sibTrans" cxnId="{C829F0B4-0DE8-463F-92B7-21DEE13B2237}">
      <dgm:prSet/>
      <dgm:spPr/>
      <dgm:t>
        <a:bodyPr/>
        <a:lstStyle/>
        <a:p>
          <a:endParaRPr lang="fr-CA"/>
        </a:p>
      </dgm:t>
    </dgm:pt>
    <dgm:pt modelId="{E5B46A5C-001B-4DB3-877F-063066A281B4}">
      <dgm:prSet phldrT="[Texte]"/>
      <dgm:spPr/>
      <dgm:t>
        <a:bodyPr/>
        <a:lstStyle/>
        <a:p>
          <a:r>
            <a:rPr lang="fr-CA" dirty="0" smtClean="0"/>
            <a:t>Intégration</a:t>
          </a:r>
          <a:endParaRPr lang="fr-CA" dirty="0"/>
        </a:p>
      </dgm:t>
    </dgm:pt>
    <dgm:pt modelId="{67B157A6-6A49-4EF8-989C-E0073CE4A4BF}" type="parTrans" cxnId="{3FEE1C91-888A-4F37-A7D3-D9735E2C0AC0}">
      <dgm:prSet/>
      <dgm:spPr/>
      <dgm:t>
        <a:bodyPr/>
        <a:lstStyle/>
        <a:p>
          <a:endParaRPr lang="fr-CA"/>
        </a:p>
      </dgm:t>
    </dgm:pt>
    <dgm:pt modelId="{202E185C-4732-41A1-92F1-7ADEDF5B4D9D}" type="sibTrans" cxnId="{3FEE1C91-888A-4F37-A7D3-D9735E2C0AC0}">
      <dgm:prSet/>
      <dgm:spPr/>
      <dgm:t>
        <a:bodyPr/>
        <a:lstStyle/>
        <a:p>
          <a:endParaRPr lang="fr-CA"/>
        </a:p>
      </dgm:t>
    </dgm:pt>
    <dgm:pt modelId="{FE5E5605-28CD-4761-98EF-E1454E2254D3}">
      <dgm:prSet phldrT="[Texte]"/>
      <dgm:spPr/>
      <dgm:t>
        <a:bodyPr/>
        <a:lstStyle/>
        <a:p>
          <a:endParaRPr lang="fr-CA" dirty="0"/>
        </a:p>
      </dgm:t>
    </dgm:pt>
    <dgm:pt modelId="{79F81A84-0DDE-416C-9097-6719361545FE}" type="parTrans" cxnId="{D38D525B-21B8-479F-AABA-C80D5F6D2869}">
      <dgm:prSet/>
      <dgm:spPr/>
      <dgm:t>
        <a:bodyPr/>
        <a:lstStyle/>
        <a:p>
          <a:endParaRPr lang="fr-CA"/>
        </a:p>
      </dgm:t>
    </dgm:pt>
    <dgm:pt modelId="{331DC094-1B18-4BBA-9510-525143FE862D}" type="sibTrans" cxnId="{D38D525B-21B8-479F-AABA-C80D5F6D2869}">
      <dgm:prSet/>
      <dgm:spPr/>
      <dgm:t>
        <a:bodyPr/>
        <a:lstStyle/>
        <a:p>
          <a:endParaRPr lang="fr-CA"/>
        </a:p>
      </dgm:t>
    </dgm:pt>
    <dgm:pt modelId="{3B9D394F-DB50-4FE2-ADBF-7AC502104595}">
      <dgm:prSet phldrT="[Texte]"/>
      <dgm:spPr/>
      <dgm:t>
        <a:bodyPr/>
        <a:lstStyle/>
        <a:p>
          <a:r>
            <a:rPr lang="fr-CA" dirty="0" smtClean="0"/>
            <a:t>Participation</a:t>
          </a:r>
          <a:endParaRPr lang="fr-CA" dirty="0"/>
        </a:p>
      </dgm:t>
    </dgm:pt>
    <dgm:pt modelId="{A16712F7-583B-4610-87CE-19D2BCBB49DD}" type="parTrans" cxnId="{658AC87C-84C6-4D14-AD45-E830FC599651}">
      <dgm:prSet/>
      <dgm:spPr/>
      <dgm:t>
        <a:bodyPr/>
        <a:lstStyle/>
        <a:p>
          <a:endParaRPr lang="fr-CA"/>
        </a:p>
      </dgm:t>
    </dgm:pt>
    <dgm:pt modelId="{056E0767-A68C-45CF-BF10-81DC4BD5BCEF}" type="sibTrans" cxnId="{658AC87C-84C6-4D14-AD45-E830FC599651}">
      <dgm:prSet/>
      <dgm:spPr/>
      <dgm:t>
        <a:bodyPr/>
        <a:lstStyle/>
        <a:p>
          <a:endParaRPr lang="fr-CA"/>
        </a:p>
      </dgm:t>
    </dgm:pt>
    <dgm:pt modelId="{2B43BFE8-E8E2-4095-95EA-5FE1B16C0CCD}">
      <dgm:prSet phldrT="[Texte]"/>
      <dgm:spPr/>
      <dgm:t>
        <a:bodyPr/>
        <a:lstStyle/>
        <a:p>
          <a:r>
            <a:rPr lang="fr-CA" dirty="0" smtClean="0"/>
            <a:t>Pouvoir de changer les choses</a:t>
          </a:r>
          <a:endParaRPr lang="fr-CA" dirty="0"/>
        </a:p>
      </dgm:t>
    </dgm:pt>
    <dgm:pt modelId="{A2D78D65-B692-4C91-95F8-362F03439E11}" type="parTrans" cxnId="{93D0BE97-C8B8-41BE-8071-D08E62459B3C}">
      <dgm:prSet/>
      <dgm:spPr/>
      <dgm:t>
        <a:bodyPr/>
        <a:lstStyle/>
        <a:p>
          <a:endParaRPr lang="fr-CA"/>
        </a:p>
      </dgm:t>
    </dgm:pt>
    <dgm:pt modelId="{8F97D8C6-F16A-41FD-858D-F3027786A8E7}" type="sibTrans" cxnId="{93D0BE97-C8B8-41BE-8071-D08E62459B3C}">
      <dgm:prSet/>
      <dgm:spPr/>
      <dgm:t>
        <a:bodyPr/>
        <a:lstStyle/>
        <a:p>
          <a:endParaRPr lang="fr-CA"/>
        </a:p>
      </dgm:t>
    </dgm:pt>
    <dgm:pt modelId="{4488A4D0-6B2E-4840-89F9-0B4EBB6CC287}">
      <dgm:prSet phldrT="[Texte]"/>
      <dgm:spPr/>
      <dgm:t>
        <a:bodyPr/>
        <a:lstStyle/>
        <a:p>
          <a:r>
            <a:rPr lang="fr-CA" dirty="0" smtClean="0"/>
            <a:t>Facilité d’accès aux différents outils d’informations </a:t>
          </a:r>
          <a:endParaRPr lang="fr-CA" dirty="0"/>
        </a:p>
      </dgm:t>
    </dgm:pt>
    <dgm:pt modelId="{D8342316-5030-482A-B06E-D6960582B166}" type="parTrans" cxnId="{F97D71B2-346A-4FE8-9FE7-E3538B524FBA}">
      <dgm:prSet/>
      <dgm:spPr/>
      <dgm:t>
        <a:bodyPr/>
        <a:lstStyle/>
        <a:p>
          <a:endParaRPr lang="fr-CA"/>
        </a:p>
      </dgm:t>
    </dgm:pt>
    <dgm:pt modelId="{6D39378A-28B1-4656-AB7B-7ECEB6B3BA8F}" type="sibTrans" cxnId="{F97D71B2-346A-4FE8-9FE7-E3538B524FBA}">
      <dgm:prSet/>
      <dgm:spPr/>
      <dgm:t>
        <a:bodyPr/>
        <a:lstStyle/>
        <a:p>
          <a:endParaRPr lang="fr-CA"/>
        </a:p>
      </dgm:t>
    </dgm:pt>
    <dgm:pt modelId="{B2F5A26F-787E-4BF4-9CF2-1EB9804E33CE}">
      <dgm:prSet phldrT="[Texte]"/>
      <dgm:spPr/>
      <dgm:t>
        <a:bodyPr/>
        <a:lstStyle/>
        <a:p>
          <a:r>
            <a:rPr lang="fr-CA" dirty="0" smtClean="0"/>
            <a:t>Instance démocratique</a:t>
          </a:r>
          <a:endParaRPr lang="fr-CA" dirty="0"/>
        </a:p>
      </dgm:t>
    </dgm:pt>
    <dgm:pt modelId="{F7D6A89F-D9F8-47D9-A5BD-5FD3234FA421}" type="parTrans" cxnId="{012A5902-A2A8-42D9-864F-E76C420EE77B}">
      <dgm:prSet/>
      <dgm:spPr/>
      <dgm:t>
        <a:bodyPr/>
        <a:lstStyle/>
        <a:p>
          <a:endParaRPr lang="fr-CA"/>
        </a:p>
      </dgm:t>
    </dgm:pt>
    <dgm:pt modelId="{0CD57F21-AEA2-4C24-8C24-2017762BD03A}" type="sibTrans" cxnId="{012A5902-A2A8-42D9-864F-E76C420EE77B}">
      <dgm:prSet/>
      <dgm:spPr/>
      <dgm:t>
        <a:bodyPr/>
        <a:lstStyle/>
        <a:p>
          <a:endParaRPr lang="fr-CA"/>
        </a:p>
      </dgm:t>
    </dgm:pt>
    <dgm:pt modelId="{1F9102FE-0DD2-439A-9C38-20E73450A7D8}">
      <dgm:prSet phldrT="[Texte]"/>
      <dgm:spPr/>
      <dgm:t>
        <a:bodyPr/>
        <a:lstStyle/>
        <a:p>
          <a:r>
            <a:rPr lang="fr-CA" dirty="0" smtClean="0"/>
            <a:t>Reconnaissance</a:t>
          </a:r>
          <a:endParaRPr lang="fr-CA" dirty="0"/>
        </a:p>
      </dgm:t>
    </dgm:pt>
    <dgm:pt modelId="{FC13D99B-9816-45EC-87D3-9087CC33E508}" type="parTrans" cxnId="{00EA4B30-8ED2-4444-B9C4-684447335C8E}">
      <dgm:prSet/>
      <dgm:spPr/>
      <dgm:t>
        <a:bodyPr/>
        <a:lstStyle/>
        <a:p>
          <a:endParaRPr lang="fr-CA"/>
        </a:p>
      </dgm:t>
    </dgm:pt>
    <dgm:pt modelId="{60E2D1EE-FECE-4C3A-A438-61A221DD263F}" type="sibTrans" cxnId="{00EA4B30-8ED2-4444-B9C4-684447335C8E}">
      <dgm:prSet/>
      <dgm:spPr/>
      <dgm:t>
        <a:bodyPr/>
        <a:lstStyle/>
        <a:p>
          <a:endParaRPr lang="fr-CA"/>
        </a:p>
      </dgm:t>
    </dgm:pt>
    <dgm:pt modelId="{593E98CD-2721-41F8-9E0F-3AAA3EBAECC6}">
      <dgm:prSet phldrT="[Texte]"/>
      <dgm:spPr/>
      <dgm:t>
        <a:bodyPr/>
        <a:lstStyle/>
        <a:p>
          <a:r>
            <a:rPr lang="fr-CA" dirty="0" smtClean="0"/>
            <a:t>Consultation</a:t>
          </a:r>
          <a:endParaRPr lang="fr-CA" dirty="0"/>
        </a:p>
      </dgm:t>
    </dgm:pt>
    <dgm:pt modelId="{81849A30-6522-47B6-B41B-2F1FBBBE25B3}" type="parTrans" cxnId="{C8C88607-90B2-4C0E-A891-EFF8A3DF1133}">
      <dgm:prSet/>
      <dgm:spPr/>
      <dgm:t>
        <a:bodyPr/>
        <a:lstStyle/>
        <a:p>
          <a:endParaRPr lang="fr-CA"/>
        </a:p>
      </dgm:t>
    </dgm:pt>
    <dgm:pt modelId="{2B4DC79D-FE03-4CF7-BCE6-F7DC3CB4B71B}" type="sibTrans" cxnId="{C8C88607-90B2-4C0E-A891-EFF8A3DF1133}">
      <dgm:prSet/>
      <dgm:spPr/>
      <dgm:t>
        <a:bodyPr/>
        <a:lstStyle/>
        <a:p>
          <a:endParaRPr lang="fr-CA"/>
        </a:p>
      </dgm:t>
    </dgm:pt>
    <dgm:pt modelId="{B5762A87-6FCA-4EE4-A782-3F3288238646}" type="pres">
      <dgm:prSet presAssocID="{381463D9-8480-4493-936B-5F821E40335A}" presName="cycleMatrixDiagram" presStyleCnt="0">
        <dgm:presLayoutVars>
          <dgm:chMax val="1"/>
          <dgm:dir/>
          <dgm:animLvl val="lvl"/>
          <dgm:resizeHandles val="exact"/>
        </dgm:presLayoutVars>
      </dgm:prSet>
      <dgm:spPr/>
      <dgm:t>
        <a:bodyPr/>
        <a:lstStyle/>
        <a:p>
          <a:endParaRPr lang="fr-FR"/>
        </a:p>
      </dgm:t>
    </dgm:pt>
    <dgm:pt modelId="{360465E2-FBF1-49E2-82CE-C897253771AF}" type="pres">
      <dgm:prSet presAssocID="{381463D9-8480-4493-936B-5F821E40335A}" presName="children" presStyleCnt="0"/>
      <dgm:spPr/>
    </dgm:pt>
    <dgm:pt modelId="{98B2E070-4992-4E69-A560-1B7255863692}" type="pres">
      <dgm:prSet presAssocID="{381463D9-8480-4493-936B-5F821E40335A}" presName="child1group" presStyleCnt="0"/>
      <dgm:spPr/>
    </dgm:pt>
    <dgm:pt modelId="{3D36FE01-620C-4E50-B024-E222064427D8}" type="pres">
      <dgm:prSet presAssocID="{381463D9-8480-4493-936B-5F821E40335A}" presName="child1" presStyleLbl="bgAcc1" presStyleIdx="0" presStyleCnt="4"/>
      <dgm:spPr/>
      <dgm:t>
        <a:bodyPr/>
        <a:lstStyle/>
        <a:p>
          <a:endParaRPr lang="fr-CA"/>
        </a:p>
      </dgm:t>
    </dgm:pt>
    <dgm:pt modelId="{75D18F93-3BB5-49DE-970B-897752E4B4AD}" type="pres">
      <dgm:prSet presAssocID="{381463D9-8480-4493-936B-5F821E40335A}" presName="child1Text" presStyleLbl="bgAcc1" presStyleIdx="0" presStyleCnt="4">
        <dgm:presLayoutVars>
          <dgm:bulletEnabled val="1"/>
        </dgm:presLayoutVars>
      </dgm:prSet>
      <dgm:spPr/>
      <dgm:t>
        <a:bodyPr/>
        <a:lstStyle/>
        <a:p>
          <a:endParaRPr lang="fr-CA"/>
        </a:p>
      </dgm:t>
    </dgm:pt>
    <dgm:pt modelId="{82EE71E7-A07C-4796-A857-A535A31C8557}" type="pres">
      <dgm:prSet presAssocID="{381463D9-8480-4493-936B-5F821E40335A}" presName="child2group" presStyleCnt="0"/>
      <dgm:spPr/>
    </dgm:pt>
    <dgm:pt modelId="{56B2D0B9-63E0-4D1C-901A-284B77CF56F2}" type="pres">
      <dgm:prSet presAssocID="{381463D9-8480-4493-936B-5F821E40335A}" presName="child2" presStyleLbl="bgAcc1" presStyleIdx="1" presStyleCnt="4"/>
      <dgm:spPr/>
      <dgm:t>
        <a:bodyPr/>
        <a:lstStyle/>
        <a:p>
          <a:endParaRPr lang="fr-CA"/>
        </a:p>
      </dgm:t>
    </dgm:pt>
    <dgm:pt modelId="{9EEFDEF7-2B0C-42DF-9169-FE09569124FA}" type="pres">
      <dgm:prSet presAssocID="{381463D9-8480-4493-936B-5F821E40335A}" presName="child2Text" presStyleLbl="bgAcc1" presStyleIdx="1" presStyleCnt="4">
        <dgm:presLayoutVars>
          <dgm:bulletEnabled val="1"/>
        </dgm:presLayoutVars>
      </dgm:prSet>
      <dgm:spPr/>
      <dgm:t>
        <a:bodyPr/>
        <a:lstStyle/>
        <a:p>
          <a:endParaRPr lang="fr-CA"/>
        </a:p>
      </dgm:t>
    </dgm:pt>
    <dgm:pt modelId="{97875E96-F9F4-4B84-969D-3E3F1185F98B}" type="pres">
      <dgm:prSet presAssocID="{381463D9-8480-4493-936B-5F821E40335A}" presName="child3group" presStyleCnt="0"/>
      <dgm:spPr/>
    </dgm:pt>
    <dgm:pt modelId="{425C62EC-57CF-4C6D-B89C-1C44DA052252}" type="pres">
      <dgm:prSet presAssocID="{381463D9-8480-4493-936B-5F821E40335A}" presName="child3" presStyleLbl="bgAcc1" presStyleIdx="2" presStyleCnt="4"/>
      <dgm:spPr/>
      <dgm:t>
        <a:bodyPr/>
        <a:lstStyle/>
        <a:p>
          <a:endParaRPr lang="fr-FR"/>
        </a:p>
      </dgm:t>
    </dgm:pt>
    <dgm:pt modelId="{E8DF1A5A-C723-4483-8E82-D2A8A3B765D3}" type="pres">
      <dgm:prSet presAssocID="{381463D9-8480-4493-936B-5F821E40335A}" presName="child3Text" presStyleLbl="bgAcc1" presStyleIdx="2" presStyleCnt="4">
        <dgm:presLayoutVars>
          <dgm:bulletEnabled val="1"/>
        </dgm:presLayoutVars>
      </dgm:prSet>
      <dgm:spPr/>
      <dgm:t>
        <a:bodyPr/>
        <a:lstStyle/>
        <a:p>
          <a:endParaRPr lang="fr-FR"/>
        </a:p>
      </dgm:t>
    </dgm:pt>
    <dgm:pt modelId="{74BEBF7D-9D17-4077-B70F-B6E14807766C}" type="pres">
      <dgm:prSet presAssocID="{381463D9-8480-4493-936B-5F821E40335A}" presName="child4group" presStyleCnt="0"/>
      <dgm:spPr/>
    </dgm:pt>
    <dgm:pt modelId="{5FF21728-202F-4065-A7B5-8E48E99EADC9}" type="pres">
      <dgm:prSet presAssocID="{381463D9-8480-4493-936B-5F821E40335A}" presName="child4" presStyleLbl="bgAcc1" presStyleIdx="3" presStyleCnt="4"/>
      <dgm:spPr/>
      <dgm:t>
        <a:bodyPr/>
        <a:lstStyle/>
        <a:p>
          <a:endParaRPr lang="fr-CA"/>
        </a:p>
      </dgm:t>
    </dgm:pt>
    <dgm:pt modelId="{A59B6826-8F03-4959-BD43-AFCA943B44BC}" type="pres">
      <dgm:prSet presAssocID="{381463D9-8480-4493-936B-5F821E40335A}" presName="child4Text" presStyleLbl="bgAcc1" presStyleIdx="3" presStyleCnt="4">
        <dgm:presLayoutVars>
          <dgm:bulletEnabled val="1"/>
        </dgm:presLayoutVars>
      </dgm:prSet>
      <dgm:spPr/>
      <dgm:t>
        <a:bodyPr/>
        <a:lstStyle/>
        <a:p>
          <a:endParaRPr lang="fr-CA"/>
        </a:p>
      </dgm:t>
    </dgm:pt>
    <dgm:pt modelId="{0F0F9DFC-17EA-465D-A272-A2C591018087}" type="pres">
      <dgm:prSet presAssocID="{381463D9-8480-4493-936B-5F821E40335A}" presName="childPlaceholder" presStyleCnt="0"/>
      <dgm:spPr/>
    </dgm:pt>
    <dgm:pt modelId="{C60C97C1-4CF0-4D26-B5B8-C1E2D7228962}" type="pres">
      <dgm:prSet presAssocID="{381463D9-8480-4493-936B-5F821E40335A}" presName="circle" presStyleCnt="0"/>
      <dgm:spPr/>
    </dgm:pt>
    <dgm:pt modelId="{3737ECA7-BC71-4F25-9025-BAD141934B71}" type="pres">
      <dgm:prSet presAssocID="{381463D9-8480-4493-936B-5F821E40335A}" presName="quadrant1" presStyleLbl="node1" presStyleIdx="0" presStyleCnt="4">
        <dgm:presLayoutVars>
          <dgm:chMax val="1"/>
          <dgm:bulletEnabled val="1"/>
        </dgm:presLayoutVars>
      </dgm:prSet>
      <dgm:spPr/>
      <dgm:t>
        <a:bodyPr/>
        <a:lstStyle/>
        <a:p>
          <a:endParaRPr lang="fr-FR"/>
        </a:p>
      </dgm:t>
    </dgm:pt>
    <dgm:pt modelId="{3C3AB569-804A-4496-9BE5-93370D5C4086}" type="pres">
      <dgm:prSet presAssocID="{381463D9-8480-4493-936B-5F821E40335A}" presName="quadrant2" presStyleLbl="node1" presStyleIdx="1" presStyleCnt="4">
        <dgm:presLayoutVars>
          <dgm:chMax val="1"/>
          <dgm:bulletEnabled val="1"/>
        </dgm:presLayoutVars>
      </dgm:prSet>
      <dgm:spPr/>
      <dgm:t>
        <a:bodyPr/>
        <a:lstStyle/>
        <a:p>
          <a:endParaRPr lang="fr-FR"/>
        </a:p>
      </dgm:t>
    </dgm:pt>
    <dgm:pt modelId="{B062EFB8-7C0C-4745-B151-C7D2C37D9930}" type="pres">
      <dgm:prSet presAssocID="{381463D9-8480-4493-936B-5F821E40335A}" presName="quadrant3" presStyleLbl="node1" presStyleIdx="2" presStyleCnt="4">
        <dgm:presLayoutVars>
          <dgm:chMax val="1"/>
          <dgm:bulletEnabled val="1"/>
        </dgm:presLayoutVars>
      </dgm:prSet>
      <dgm:spPr/>
      <dgm:t>
        <a:bodyPr/>
        <a:lstStyle/>
        <a:p>
          <a:endParaRPr lang="fr-CA"/>
        </a:p>
      </dgm:t>
    </dgm:pt>
    <dgm:pt modelId="{F9B90BEC-E624-4A89-8A5A-4FE4D411C64C}" type="pres">
      <dgm:prSet presAssocID="{381463D9-8480-4493-936B-5F821E40335A}" presName="quadrant4" presStyleLbl="node1" presStyleIdx="3" presStyleCnt="4">
        <dgm:presLayoutVars>
          <dgm:chMax val="1"/>
          <dgm:bulletEnabled val="1"/>
        </dgm:presLayoutVars>
      </dgm:prSet>
      <dgm:spPr/>
      <dgm:t>
        <a:bodyPr/>
        <a:lstStyle/>
        <a:p>
          <a:endParaRPr lang="fr-FR"/>
        </a:p>
      </dgm:t>
    </dgm:pt>
    <dgm:pt modelId="{6968BBAE-6E15-4A20-88BF-3D373487D069}" type="pres">
      <dgm:prSet presAssocID="{381463D9-8480-4493-936B-5F821E40335A}" presName="quadrantPlaceholder" presStyleCnt="0"/>
      <dgm:spPr/>
    </dgm:pt>
    <dgm:pt modelId="{EC061522-5187-41C8-9DEF-26713312FF00}" type="pres">
      <dgm:prSet presAssocID="{381463D9-8480-4493-936B-5F821E40335A}" presName="center1" presStyleLbl="fgShp" presStyleIdx="0" presStyleCnt="2"/>
      <dgm:spPr/>
    </dgm:pt>
    <dgm:pt modelId="{35F381D2-459E-4C42-97A3-B24D0BF7EA12}" type="pres">
      <dgm:prSet presAssocID="{381463D9-8480-4493-936B-5F821E40335A}" presName="center2" presStyleLbl="fgShp" presStyleIdx="1" presStyleCnt="2"/>
      <dgm:spPr/>
    </dgm:pt>
  </dgm:ptLst>
  <dgm:cxnLst>
    <dgm:cxn modelId="{C829F0B4-0DE8-463F-92B7-21DEE13B2237}" srcId="{E54DA505-C1CB-41C2-9088-A58FF369214F}" destId="{E4080C71-1B3D-431B-B86B-1308CDD88EB5}" srcOrd="0" destOrd="0" parTransId="{2772D0F0-EFF4-4B3C-997E-A104B94AD5A6}" sibTransId="{DA2F09C0-F5DE-4616-AB4D-D6089E13753F}"/>
    <dgm:cxn modelId="{DD22B681-AC4F-48B2-B9CA-6758A41203F4}" srcId="{381463D9-8480-4493-936B-5F821E40335A}" destId="{E54DA505-C1CB-41C2-9088-A58FF369214F}" srcOrd="3" destOrd="0" parTransId="{DA4AB951-F751-4E3A-BBBB-16C001065837}" sibTransId="{63B7786B-9B42-41A9-80EE-682C4BE56E0C}"/>
    <dgm:cxn modelId="{26B2107E-1062-4FA6-9AB6-F215128EC17B}" type="presOf" srcId="{3B9D394F-DB50-4FE2-ADBF-7AC502104595}" destId="{9EEFDEF7-2B0C-42DF-9169-FE09569124FA}" srcOrd="1" destOrd="1" presId="urn:microsoft.com/office/officeart/2005/8/layout/cycle4"/>
    <dgm:cxn modelId="{6F7AB645-C053-4176-8AEB-949BBA3AAE8C}" type="presOf" srcId="{581BE681-1BDF-4EDE-A711-5B13A1B8A5A4}" destId="{3D36FE01-620C-4E50-B024-E222064427D8}" srcOrd="0" destOrd="0" presId="urn:microsoft.com/office/officeart/2005/8/layout/cycle4"/>
    <dgm:cxn modelId="{BED655A4-5EB6-41A7-9C2C-5ECD0813896B}" type="presOf" srcId="{E5B46A5C-001B-4DB3-877F-063066A281B4}" destId="{3D36FE01-620C-4E50-B024-E222064427D8}" srcOrd="0" destOrd="1" presId="urn:microsoft.com/office/officeart/2005/8/layout/cycle4"/>
    <dgm:cxn modelId="{93D0BE97-C8B8-41BE-8071-D08E62459B3C}" srcId="{974A3AF4-E5AD-45C4-B2C6-F00C9E1F6959}" destId="{2B43BFE8-E8E2-4095-95EA-5FE1B16C0CCD}" srcOrd="1" destOrd="0" parTransId="{A2D78D65-B692-4C91-95F8-362F03439E11}" sibTransId="{8F97D8C6-F16A-41FD-858D-F3027786A8E7}"/>
    <dgm:cxn modelId="{C8C88607-90B2-4C0E-A891-EFF8A3DF1133}" srcId="{974A3AF4-E5AD-45C4-B2C6-F00C9E1F6959}" destId="{593E98CD-2721-41F8-9E0F-3AAA3EBAECC6}" srcOrd="2" destOrd="0" parTransId="{81849A30-6522-47B6-B41B-2F1FBBBE25B3}" sibTransId="{2B4DC79D-FE03-4CF7-BCE6-F7DC3CB4B71B}"/>
    <dgm:cxn modelId="{99938944-AAE6-4C11-A472-28F85C9AEE77}" type="presOf" srcId="{4488A4D0-6B2E-4840-89F9-0B4EBB6CC287}" destId="{3D36FE01-620C-4E50-B024-E222064427D8}" srcOrd="0" destOrd="2" presId="urn:microsoft.com/office/officeart/2005/8/layout/cycle4"/>
    <dgm:cxn modelId="{4558F198-E3EA-4FFF-AC26-257D32580074}" srcId="{381463D9-8480-4493-936B-5F821E40335A}" destId="{974A3AF4-E5AD-45C4-B2C6-F00C9E1F6959}" srcOrd="2" destOrd="0" parTransId="{568C9D2C-9F0F-4293-86C9-920FBAFED5B7}" sibTransId="{2FC1A11B-91BE-4E75-830B-959BB928EAE8}"/>
    <dgm:cxn modelId="{62738E5C-4C0A-4C92-A41F-713D2C60438E}" srcId="{381463D9-8480-4493-936B-5F821E40335A}" destId="{B58AB86F-3D84-4372-BE98-DE10026211B0}" srcOrd="1" destOrd="0" parTransId="{27D15F7A-00C5-4B06-9D95-2E72548DA1D6}" sibTransId="{8ED18227-48A6-4282-BD6C-7FEF143EAC4B}"/>
    <dgm:cxn modelId="{658AC87C-84C6-4D14-AD45-E830FC599651}" srcId="{B58AB86F-3D84-4372-BE98-DE10026211B0}" destId="{3B9D394F-DB50-4FE2-ADBF-7AC502104595}" srcOrd="1" destOrd="0" parTransId="{A16712F7-583B-4610-87CE-19D2BCBB49DD}" sibTransId="{056E0767-A68C-45CF-BF10-81DC4BD5BCEF}"/>
    <dgm:cxn modelId="{250D8FCB-CFCC-4247-9920-74F3AB6ACEF8}" type="presOf" srcId="{B2F5A26F-787E-4BF4-9CF2-1EB9804E33CE}" destId="{A59B6826-8F03-4959-BD43-AFCA943B44BC}" srcOrd="1" destOrd="1" presId="urn:microsoft.com/office/officeart/2005/8/layout/cycle4"/>
    <dgm:cxn modelId="{D38D525B-21B8-479F-AABA-C80D5F6D2869}" srcId="{DF6B74E2-1452-47AC-8348-3FD02C454A30}" destId="{FE5E5605-28CD-4761-98EF-E1454E2254D3}" srcOrd="3" destOrd="0" parTransId="{79F81A84-0DDE-416C-9097-6719361545FE}" sibTransId="{331DC094-1B18-4BBA-9510-525143FE862D}"/>
    <dgm:cxn modelId="{E194078E-B0F7-453D-BA63-E05FCF89F981}" srcId="{974A3AF4-E5AD-45C4-B2C6-F00C9E1F6959}" destId="{3363B5B2-2AED-49C9-9412-C473596A94C3}" srcOrd="0" destOrd="0" parTransId="{0062D8A0-B395-467B-9DBD-490B9EC4366A}" sibTransId="{D18FD027-88AA-4746-94DA-195C3EC0B5B9}"/>
    <dgm:cxn modelId="{39C8826F-CED2-4F07-B088-455713DC214F}" type="presOf" srcId="{1F9102FE-0DD2-439A-9C38-20E73450A7D8}" destId="{9EEFDEF7-2B0C-42DF-9169-FE09569124FA}" srcOrd="1" destOrd="2" presId="urn:microsoft.com/office/officeart/2005/8/layout/cycle4"/>
    <dgm:cxn modelId="{4F97421E-10FF-4FA0-9A72-5FCA58EA558D}" srcId="{B58AB86F-3D84-4372-BE98-DE10026211B0}" destId="{4D9F1333-587A-4186-9525-A4CC613461A0}" srcOrd="0" destOrd="0" parTransId="{F3768D25-29D1-475B-A635-CF25AC8F965F}" sibTransId="{C7391817-6EA3-4ED0-953B-4DC9BD01CA87}"/>
    <dgm:cxn modelId="{0ADB3BE1-2EB4-472A-8784-611650E22725}" type="presOf" srcId="{581BE681-1BDF-4EDE-A711-5B13A1B8A5A4}" destId="{75D18F93-3BB5-49DE-970B-897752E4B4AD}" srcOrd="1" destOrd="0" presId="urn:microsoft.com/office/officeart/2005/8/layout/cycle4"/>
    <dgm:cxn modelId="{1673122B-BE43-4963-AC9F-D71719E88395}" type="presOf" srcId="{E4080C71-1B3D-431B-B86B-1308CDD88EB5}" destId="{A59B6826-8F03-4959-BD43-AFCA943B44BC}" srcOrd="1" destOrd="0" presId="urn:microsoft.com/office/officeart/2005/8/layout/cycle4"/>
    <dgm:cxn modelId="{E70736BD-3F0C-4D9A-9D3A-2DE4A6BCC849}" type="presOf" srcId="{381463D9-8480-4493-936B-5F821E40335A}" destId="{B5762A87-6FCA-4EE4-A782-3F3288238646}" srcOrd="0" destOrd="0" presId="urn:microsoft.com/office/officeart/2005/8/layout/cycle4"/>
    <dgm:cxn modelId="{B80CE84A-F065-41A2-9223-541078880361}" type="presOf" srcId="{593E98CD-2721-41F8-9E0F-3AAA3EBAECC6}" destId="{425C62EC-57CF-4C6D-B89C-1C44DA052252}" srcOrd="0" destOrd="2" presId="urn:microsoft.com/office/officeart/2005/8/layout/cycle4"/>
    <dgm:cxn modelId="{C0307B01-D04A-4AE6-975C-D6C64A714DA2}" type="presOf" srcId="{4488A4D0-6B2E-4840-89F9-0B4EBB6CC287}" destId="{75D18F93-3BB5-49DE-970B-897752E4B4AD}" srcOrd="1" destOrd="2" presId="urn:microsoft.com/office/officeart/2005/8/layout/cycle4"/>
    <dgm:cxn modelId="{667A848E-8D7E-428C-A016-E60E303113BD}" type="presOf" srcId="{FE5E5605-28CD-4761-98EF-E1454E2254D3}" destId="{75D18F93-3BB5-49DE-970B-897752E4B4AD}" srcOrd="1" destOrd="3" presId="urn:microsoft.com/office/officeart/2005/8/layout/cycle4"/>
    <dgm:cxn modelId="{9BCFBCE7-71BC-4D14-9E85-7F6290D9570E}" type="presOf" srcId="{3363B5B2-2AED-49C9-9412-C473596A94C3}" destId="{425C62EC-57CF-4C6D-B89C-1C44DA052252}" srcOrd="0" destOrd="0" presId="urn:microsoft.com/office/officeart/2005/8/layout/cycle4"/>
    <dgm:cxn modelId="{96D60776-C22F-4E8C-B63C-6DA1B583C854}" type="presOf" srcId="{E5B46A5C-001B-4DB3-877F-063066A281B4}" destId="{75D18F93-3BB5-49DE-970B-897752E4B4AD}" srcOrd="1" destOrd="1" presId="urn:microsoft.com/office/officeart/2005/8/layout/cycle4"/>
    <dgm:cxn modelId="{629116D4-C0FF-48F4-94DA-3CFCD66A0FE7}" type="presOf" srcId="{E4080C71-1B3D-431B-B86B-1308CDD88EB5}" destId="{5FF21728-202F-4065-A7B5-8E48E99EADC9}" srcOrd="0" destOrd="0" presId="urn:microsoft.com/office/officeart/2005/8/layout/cycle4"/>
    <dgm:cxn modelId="{3FEE1C91-888A-4F37-A7D3-D9735E2C0AC0}" srcId="{DF6B74E2-1452-47AC-8348-3FD02C454A30}" destId="{E5B46A5C-001B-4DB3-877F-063066A281B4}" srcOrd="1" destOrd="0" parTransId="{67B157A6-6A49-4EF8-989C-E0073CE4A4BF}" sibTransId="{202E185C-4732-41A1-92F1-7ADEDF5B4D9D}"/>
    <dgm:cxn modelId="{012A5902-A2A8-42D9-864F-E76C420EE77B}" srcId="{E54DA505-C1CB-41C2-9088-A58FF369214F}" destId="{B2F5A26F-787E-4BF4-9CF2-1EB9804E33CE}" srcOrd="1" destOrd="0" parTransId="{F7D6A89F-D9F8-47D9-A5BD-5FD3234FA421}" sibTransId="{0CD57F21-AEA2-4C24-8C24-2017762BD03A}"/>
    <dgm:cxn modelId="{6868D861-04C4-40B5-B26C-80CF2E7AE84C}" type="presOf" srcId="{DF6B74E2-1452-47AC-8348-3FD02C454A30}" destId="{3737ECA7-BC71-4F25-9025-BAD141934B71}" srcOrd="0" destOrd="0" presId="urn:microsoft.com/office/officeart/2005/8/layout/cycle4"/>
    <dgm:cxn modelId="{F97D71B2-346A-4FE8-9FE7-E3538B524FBA}" srcId="{DF6B74E2-1452-47AC-8348-3FD02C454A30}" destId="{4488A4D0-6B2E-4840-89F9-0B4EBB6CC287}" srcOrd="2" destOrd="0" parTransId="{D8342316-5030-482A-B06E-D6960582B166}" sibTransId="{6D39378A-28B1-4656-AB7B-7ECEB6B3BA8F}"/>
    <dgm:cxn modelId="{D2FD9F4F-EB40-417A-843C-B2176424E442}" type="presOf" srcId="{4D9F1333-587A-4186-9525-A4CC613461A0}" destId="{56B2D0B9-63E0-4D1C-901A-284B77CF56F2}" srcOrd="0" destOrd="0" presId="urn:microsoft.com/office/officeart/2005/8/layout/cycle4"/>
    <dgm:cxn modelId="{F9E1E92D-1341-48EE-BF49-C6482B84E91B}" type="presOf" srcId="{B58AB86F-3D84-4372-BE98-DE10026211B0}" destId="{3C3AB569-804A-4496-9BE5-93370D5C4086}" srcOrd="0" destOrd="0" presId="urn:microsoft.com/office/officeart/2005/8/layout/cycle4"/>
    <dgm:cxn modelId="{7C633506-3354-4B44-94B5-8C2E826D069A}" type="presOf" srcId="{2B43BFE8-E8E2-4095-95EA-5FE1B16C0CCD}" destId="{425C62EC-57CF-4C6D-B89C-1C44DA052252}" srcOrd="0" destOrd="1" presId="urn:microsoft.com/office/officeart/2005/8/layout/cycle4"/>
    <dgm:cxn modelId="{1CC449A4-490A-464F-A34B-35C1A5DF20AB}" type="presOf" srcId="{4D9F1333-587A-4186-9525-A4CC613461A0}" destId="{9EEFDEF7-2B0C-42DF-9169-FE09569124FA}" srcOrd="1" destOrd="0" presId="urn:microsoft.com/office/officeart/2005/8/layout/cycle4"/>
    <dgm:cxn modelId="{CD84E162-FCEB-433A-B9C1-717FF5EA8C12}" type="presOf" srcId="{E54DA505-C1CB-41C2-9088-A58FF369214F}" destId="{F9B90BEC-E624-4A89-8A5A-4FE4D411C64C}" srcOrd="0" destOrd="0" presId="urn:microsoft.com/office/officeart/2005/8/layout/cycle4"/>
    <dgm:cxn modelId="{D95B51B6-EEAB-423D-91BD-73D1F038A15F}" type="presOf" srcId="{B2F5A26F-787E-4BF4-9CF2-1EB9804E33CE}" destId="{5FF21728-202F-4065-A7B5-8E48E99EADC9}" srcOrd="0" destOrd="1" presId="urn:microsoft.com/office/officeart/2005/8/layout/cycle4"/>
    <dgm:cxn modelId="{5E9222E2-96CD-4552-8F61-D6512688949C}" type="presOf" srcId="{3363B5B2-2AED-49C9-9412-C473596A94C3}" destId="{E8DF1A5A-C723-4483-8E82-D2A8A3B765D3}" srcOrd="1" destOrd="0" presId="urn:microsoft.com/office/officeart/2005/8/layout/cycle4"/>
    <dgm:cxn modelId="{487DECC0-1FB0-4677-8D47-EB2ACE25D584}" srcId="{381463D9-8480-4493-936B-5F821E40335A}" destId="{DF6B74E2-1452-47AC-8348-3FD02C454A30}" srcOrd="0" destOrd="0" parTransId="{18AA07BB-FC79-41F7-A550-8F5BBC153044}" sibTransId="{CCD77D57-ED3A-4F98-BA54-F28CB1553614}"/>
    <dgm:cxn modelId="{6A6CB737-851D-435F-A853-0B1D04A7F73F}" type="presOf" srcId="{974A3AF4-E5AD-45C4-B2C6-F00C9E1F6959}" destId="{B062EFB8-7C0C-4745-B151-C7D2C37D9930}" srcOrd="0" destOrd="0" presId="urn:microsoft.com/office/officeart/2005/8/layout/cycle4"/>
    <dgm:cxn modelId="{1517C17D-8A44-4CCB-908A-41022C799701}" type="presOf" srcId="{593E98CD-2721-41F8-9E0F-3AAA3EBAECC6}" destId="{E8DF1A5A-C723-4483-8E82-D2A8A3B765D3}" srcOrd="1" destOrd="2" presId="urn:microsoft.com/office/officeart/2005/8/layout/cycle4"/>
    <dgm:cxn modelId="{FCA45410-2F4F-4299-8F9E-3CE7D6BADDDE}" type="presOf" srcId="{2B43BFE8-E8E2-4095-95EA-5FE1B16C0CCD}" destId="{E8DF1A5A-C723-4483-8E82-D2A8A3B765D3}" srcOrd="1" destOrd="1" presId="urn:microsoft.com/office/officeart/2005/8/layout/cycle4"/>
    <dgm:cxn modelId="{E82D87C0-183B-493B-86A7-252F94E05E26}" type="presOf" srcId="{1F9102FE-0DD2-439A-9C38-20E73450A7D8}" destId="{56B2D0B9-63E0-4D1C-901A-284B77CF56F2}" srcOrd="0" destOrd="2" presId="urn:microsoft.com/office/officeart/2005/8/layout/cycle4"/>
    <dgm:cxn modelId="{435F2F79-4D41-4D1E-8DF4-3D4FE72BE3F6}" type="presOf" srcId="{FE5E5605-28CD-4761-98EF-E1454E2254D3}" destId="{3D36FE01-620C-4E50-B024-E222064427D8}" srcOrd="0" destOrd="3" presId="urn:microsoft.com/office/officeart/2005/8/layout/cycle4"/>
    <dgm:cxn modelId="{2971484B-8BC9-4E60-B4FE-D38AF9EBFD58}" srcId="{DF6B74E2-1452-47AC-8348-3FD02C454A30}" destId="{581BE681-1BDF-4EDE-A711-5B13A1B8A5A4}" srcOrd="0" destOrd="0" parTransId="{CDB9F8F8-C709-40CE-8F4E-1C686B262826}" sibTransId="{60B10D40-CA92-462A-AD90-DC5766577987}"/>
    <dgm:cxn modelId="{C8E97614-E3A7-4338-9742-27806C8AC124}" type="presOf" srcId="{3B9D394F-DB50-4FE2-ADBF-7AC502104595}" destId="{56B2D0B9-63E0-4D1C-901A-284B77CF56F2}" srcOrd="0" destOrd="1" presId="urn:microsoft.com/office/officeart/2005/8/layout/cycle4"/>
    <dgm:cxn modelId="{00EA4B30-8ED2-4444-B9C4-684447335C8E}" srcId="{B58AB86F-3D84-4372-BE98-DE10026211B0}" destId="{1F9102FE-0DD2-439A-9C38-20E73450A7D8}" srcOrd="2" destOrd="0" parTransId="{FC13D99B-9816-45EC-87D3-9087CC33E508}" sibTransId="{60E2D1EE-FECE-4C3A-A438-61A221DD263F}"/>
    <dgm:cxn modelId="{888C1407-6F0F-45C2-BF39-F30E2CD886D5}" type="presParOf" srcId="{B5762A87-6FCA-4EE4-A782-3F3288238646}" destId="{360465E2-FBF1-49E2-82CE-C897253771AF}" srcOrd="0" destOrd="0" presId="urn:microsoft.com/office/officeart/2005/8/layout/cycle4"/>
    <dgm:cxn modelId="{A6905051-B893-48C6-BE7E-BB4D5FB9F111}" type="presParOf" srcId="{360465E2-FBF1-49E2-82CE-C897253771AF}" destId="{98B2E070-4992-4E69-A560-1B7255863692}" srcOrd="0" destOrd="0" presId="urn:microsoft.com/office/officeart/2005/8/layout/cycle4"/>
    <dgm:cxn modelId="{4D457081-8E39-4986-9B54-E803894494F8}" type="presParOf" srcId="{98B2E070-4992-4E69-A560-1B7255863692}" destId="{3D36FE01-620C-4E50-B024-E222064427D8}" srcOrd="0" destOrd="0" presId="urn:microsoft.com/office/officeart/2005/8/layout/cycle4"/>
    <dgm:cxn modelId="{35840AF4-965E-4206-ADE1-F375C14100BB}" type="presParOf" srcId="{98B2E070-4992-4E69-A560-1B7255863692}" destId="{75D18F93-3BB5-49DE-970B-897752E4B4AD}" srcOrd="1" destOrd="0" presId="urn:microsoft.com/office/officeart/2005/8/layout/cycle4"/>
    <dgm:cxn modelId="{BB65F09F-4B24-4D4C-B17E-9BD47E2D55E4}" type="presParOf" srcId="{360465E2-FBF1-49E2-82CE-C897253771AF}" destId="{82EE71E7-A07C-4796-A857-A535A31C8557}" srcOrd="1" destOrd="0" presId="urn:microsoft.com/office/officeart/2005/8/layout/cycle4"/>
    <dgm:cxn modelId="{4F04FF1D-ECEF-4E73-AA04-87FA1A7AF317}" type="presParOf" srcId="{82EE71E7-A07C-4796-A857-A535A31C8557}" destId="{56B2D0B9-63E0-4D1C-901A-284B77CF56F2}" srcOrd="0" destOrd="0" presId="urn:microsoft.com/office/officeart/2005/8/layout/cycle4"/>
    <dgm:cxn modelId="{0E6E5483-C253-4ACC-9523-810A86743137}" type="presParOf" srcId="{82EE71E7-A07C-4796-A857-A535A31C8557}" destId="{9EEFDEF7-2B0C-42DF-9169-FE09569124FA}" srcOrd="1" destOrd="0" presId="urn:microsoft.com/office/officeart/2005/8/layout/cycle4"/>
    <dgm:cxn modelId="{ABC5C83C-44A9-46FB-9883-107E8EAE7779}" type="presParOf" srcId="{360465E2-FBF1-49E2-82CE-C897253771AF}" destId="{97875E96-F9F4-4B84-969D-3E3F1185F98B}" srcOrd="2" destOrd="0" presId="urn:microsoft.com/office/officeart/2005/8/layout/cycle4"/>
    <dgm:cxn modelId="{AABDAEEF-3290-4EA1-90FF-6A1FCE189130}" type="presParOf" srcId="{97875E96-F9F4-4B84-969D-3E3F1185F98B}" destId="{425C62EC-57CF-4C6D-B89C-1C44DA052252}" srcOrd="0" destOrd="0" presId="urn:microsoft.com/office/officeart/2005/8/layout/cycle4"/>
    <dgm:cxn modelId="{195C86CF-664E-4D60-925A-58E2782E26C4}" type="presParOf" srcId="{97875E96-F9F4-4B84-969D-3E3F1185F98B}" destId="{E8DF1A5A-C723-4483-8E82-D2A8A3B765D3}" srcOrd="1" destOrd="0" presId="urn:microsoft.com/office/officeart/2005/8/layout/cycle4"/>
    <dgm:cxn modelId="{C446E665-595E-4B07-BCD3-C5B3E8E68177}" type="presParOf" srcId="{360465E2-FBF1-49E2-82CE-C897253771AF}" destId="{74BEBF7D-9D17-4077-B70F-B6E14807766C}" srcOrd="3" destOrd="0" presId="urn:microsoft.com/office/officeart/2005/8/layout/cycle4"/>
    <dgm:cxn modelId="{131FB0FC-677B-42D9-AE68-399B4CE96BB8}" type="presParOf" srcId="{74BEBF7D-9D17-4077-B70F-B6E14807766C}" destId="{5FF21728-202F-4065-A7B5-8E48E99EADC9}" srcOrd="0" destOrd="0" presId="urn:microsoft.com/office/officeart/2005/8/layout/cycle4"/>
    <dgm:cxn modelId="{98468DF2-43E7-48DC-AC08-CB4769D2AF2B}" type="presParOf" srcId="{74BEBF7D-9D17-4077-B70F-B6E14807766C}" destId="{A59B6826-8F03-4959-BD43-AFCA943B44BC}" srcOrd="1" destOrd="0" presId="urn:microsoft.com/office/officeart/2005/8/layout/cycle4"/>
    <dgm:cxn modelId="{89468B2F-FE9D-49D6-B730-75CE0572CD7D}" type="presParOf" srcId="{360465E2-FBF1-49E2-82CE-C897253771AF}" destId="{0F0F9DFC-17EA-465D-A272-A2C591018087}" srcOrd="4" destOrd="0" presId="urn:microsoft.com/office/officeart/2005/8/layout/cycle4"/>
    <dgm:cxn modelId="{57C4A142-F31E-42F2-B79C-BB3CBEA5A5C6}" type="presParOf" srcId="{B5762A87-6FCA-4EE4-A782-3F3288238646}" destId="{C60C97C1-4CF0-4D26-B5B8-C1E2D7228962}" srcOrd="1" destOrd="0" presId="urn:microsoft.com/office/officeart/2005/8/layout/cycle4"/>
    <dgm:cxn modelId="{C9445362-52B3-4A99-B4F9-87E717D5E6EA}" type="presParOf" srcId="{C60C97C1-4CF0-4D26-B5B8-C1E2D7228962}" destId="{3737ECA7-BC71-4F25-9025-BAD141934B71}" srcOrd="0" destOrd="0" presId="urn:microsoft.com/office/officeart/2005/8/layout/cycle4"/>
    <dgm:cxn modelId="{C4E81AF8-3FD4-4F39-B523-B28DB1C88993}" type="presParOf" srcId="{C60C97C1-4CF0-4D26-B5B8-C1E2D7228962}" destId="{3C3AB569-804A-4496-9BE5-93370D5C4086}" srcOrd="1" destOrd="0" presId="urn:microsoft.com/office/officeart/2005/8/layout/cycle4"/>
    <dgm:cxn modelId="{8393E1D0-29BE-4337-8E3D-3A6BC97C9770}" type="presParOf" srcId="{C60C97C1-4CF0-4D26-B5B8-C1E2D7228962}" destId="{B062EFB8-7C0C-4745-B151-C7D2C37D9930}" srcOrd="2" destOrd="0" presId="urn:microsoft.com/office/officeart/2005/8/layout/cycle4"/>
    <dgm:cxn modelId="{DEA5D029-7E42-401E-8C1E-589756B939E7}" type="presParOf" srcId="{C60C97C1-4CF0-4D26-B5B8-C1E2D7228962}" destId="{F9B90BEC-E624-4A89-8A5A-4FE4D411C64C}" srcOrd="3" destOrd="0" presId="urn:microsoft.com/office/officeart/2005/8/layout/cycle4"/>
    <dgm:cxn modelId="{B5C5E341-7E52-446F-B080-243E2982ED73}" type="presParOf" srcId="{C60C97C1-4CF0-4D26-B5B8-C1E2D7228962}" destId="{6968BBAE-6E15-4A20-88BF-3D373487D069}" srcOrd="4" destOrd="0" presId="urn:microsoft.com/office/officeart/2005/8/layout/cycle4"/>
    <dgm:cxn modelId="{619A9C91-0877-4CC8-A41F-3302AD4AA2A9}" type="presParOf" srcId="{B5762A87-6FCA-4EE4-A782-3F3288238646}" destId="{EC061522-5187-41C8-9DEF-26713312FF00}" srcOrd="2" destOrd="0" presId="urn:microsoft.com/office/officeart/2005/8/layout/cycle4"/>
    <dgm:cxn modelId="{AE71A941-77BD-4DCC-973B-8DC35A178C10}" type="presParOf" srcId="{B5762A87-6FCA-4EE4-A782-3F3288238646}" destId="{35F381D2-459E-4C42-97A3-B24D0BF7EA12}"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E528CE5-0A86-4546-ACF2-8B562E1D284F}" type="datetimeFigureOut">
              <a:rPr lang="fr-CA" smtClean="0"/>
              <a:t>2017-03-16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621243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E528CE5-0A86-4546-ACF2-8B562E1D284F}" type="datetimeFigureOut">
              <a:rPr lang="fr-CA" smtClean="0"/>
              <a:t>2017-03-16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267205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E528CE5-0A86-4546-ACF2-8B562E1D284F}" type="datetimeFigureOut">
              <a:rPr lang="fr-CA" smtClean="0"/>
              <a:t>2017-03-16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58991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E528CE5-0A86-4546-ACF2-8B562E1D284F}" type="datetimeFigureOut">
              <a:rPr lang="fr-CA" smtClean="0"/>
              <a:t>2017-03-16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180528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E528CE5-0A86-4546-ACF2-8B562E1D284F}" type="datetimeFigureOut">
              <a:rPr lang="fr-CA" smtClean="0"/>
              <a:t>2017-03-16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2930395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E528CE5-0A86-4546-ACF2-8B562E1D284F}" type="datetimeFigureOut">
              <a:rPr lang="fr-CA" smtClean="0"/>
              <a:t>2017-03-16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424481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E528CE5-0A86-4546-ACF2-8B562E1D284F}" type="datetimeFigureOut">
              <a:rPr lang="fr-CA" smtClean="0"/>
              <a:t>2017-03-16</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1468202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E528CE5-0A86-4546-ACF2-8B562E1D284F}" type="datetimeFigureOut">
              <a:rPr lang="fr-CA" smtClean="0"/>
              <a:t>2017-03-16</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1670302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28CE5-0A86-4546-ACF2-8B562E1D284F}" type="datetimeFigureOut">
              <a:rPr lang="fr-CA" smtClean="0"/>
              <a:t>2017-03-16</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3151803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E528CE5-0A86-4546-ACF2-8B562E1D284F}" type="datetimeFigureOut">
              <a:rPr lang="fr-CA" smtClean="0"/>
              <a:t>2017-03-16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1611463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E528CE5-0A86-4546-ACF2-8B562E1D284F}" type="datetimeFigureOut">
              <a:rPr lang="fr-CA" smtClean="0"/>
              <a:t>2017-03-16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268DC78D-6B50-426C-B8BC-9FB036738767}" type="slidenum">
              <a:rPr lang="fr-CA" smtClean="0"/>
              <a:t>‹N°›</a:t>
            </a:fld>
            <a:endParaRPr lang="fr-CA"/>
          </a:p>
        </p:txBody>
      </p:sp>
    </p:spTree>
    <p:extLst>
      <p:ext uri="{BB962C8B-B14F-4D97-AF65-F5344CB8AC3E}">
        <p14:creationId xmlns:p14="http://schemas.microsoft.com/office/powerpoint/2010/main" val="4273957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28CE5-0A86-4546-ACF2-8B562E1D284F}" type="datetimeFigureOut">
              <a:rPr lang="fr-CA" smtClean="0"/>
              <a:t>2017-03-16</a:t>
            </a:fld>
            <a:endParaRPr lang="fr-C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DC78D-6B50-426C-B8BC-9FB036738767}" type="slidenum">
              <a:rPr lang="fr-CA" smtClean="0"/>
              <a:t>‹N°›</a:t>
            </a:fld>
            <a:endParaRPr lang="fr-CA"/>
          </a:p>
        </p:txBody>
      </p:sp>
    </p:spTree>
    <p:extLst>
      <p:ext uri="{BB962C8B-B14F-4D97-AF65-F5344CB8AC3E}">
        <p14:creationId xmlns:p14="http://schemas.microsoft.com/office/powerpoint/2010/main" val="3927809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CA"/>
          </a:p>
        </p:txBody>
      </p:sp>
      <p:sp>
        <p:nvSpPr>
          <p:cNvPr id="3" name="Sous-titre 2"/>
          <p:cNvSpPr>
            <a:spLocks noGrp="1"/>
          </p:cNvSpPr>
          <p:nvPr>
            <p:ph type="subTitle" idx="1"/>
          </p:nvPr>
        </p:nvSpPr>
        <p:spPr/>
        <p:txBody>
          <a:bodyPr/>
          <a:lstStyle/>
          <a:p>
            <a:endParaRPr lang="fr-CA"/>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ZoneTexte 4"/>
          <p:cNvSpPr txBox="1"/>
          <p:nvPr/>
        </p:nvSpPr>
        <p:spPr>
          <a:xfrm>
            <a:off x="3361386" y="5049773"/>
            <a:ext cx="5782614" cy="1646605"/>
          </a:xfrm>
          <a:prstGeom prst="rect">
            <a:avLst/>
          </a:prstGeom>
          <a:noFill/>
        </p:spPr>
        <p:txBody>
          <a:bodyPr wrap="square" rtlCol="0">
            <a:spAutoFit/>
          </a:bodyPr>
          <a:lstStyle/>
          <a:p>
            <a:pPr algn="r"/>
            <a:r>
              <a:rPr lang="fr-CA" sz="1600" dirty="0" smtClean="0">
                <a:solidFill>
                  <a:schemeClr val="bg1"/>
                </a:solidFill>
                <a:latin typeface="ITC Avant Garde Std Md" panose="020B0602020202020204" pitchFamily="34" charset="0"/>
              </a:rPr>
              <a:t>Webinaire</a:t>
            </a:r>
          </a:p>
          <a:p>
            <a:pPr algn="r"/>
            <a:r>
              <a:rPr lang="fr-CA" sz="1600" dirty="0" smtClean="0">
                <a:solidFill>
                  <a:schemeClr val="bg1"/>
                </a:solidFill>
                <a:latin typeface="ITC Avant Garde Std Md" panose="020B0602020202020204" pitchFamily="34" charset="0"/>
              </a:rPr>
              <a:t>Par </a:t>
            </a:r>
            <a:r>
              <a:rPr lang="fr-CA" sz="1600" dirty="0" smtClean="0">
                <a:solidFill>
                  <a:srgbClr val="FFC000"/>
                </a:solidFill>
                <a:latin typeface="ITC Avant Garde Std Md" panose="020B0602020202020204" pitchFamily="34" charset="0"/>
              </a:rPr>
              <a:t>Hugo Valiquette</a:t>
            </a:r>
            <a:r>
              <a:rPr lang="fr-CA" sz="1600" dirty="0" smtClean="0">
                <a:solidFill>
                  <a:schemeClr val="bg1"/>
                </a:solidFill>
                <a:latin typeface="ITC Avant Garde Std Md" panose="020B0602020202020204" pitchFamily="34" charset="0"/>
              </a:rPr>
              <a:t> </a:t>
            </a:r>
            <a:r>
              <a:rPr lang="fr-CA" sz="1600" smtClean="0">
                <a:solidFill>
                  <a:schemeClr val="bg1"/>
                </a:solidFill>
                <a:latin typeface="ITC Avant Garde Std Md" panose="020B0602020202020204" pitchFamily="34" charset="0"/>
              </a:rPr>
              <a:t/>
            </a:r>
            <a:br>
              <a:rPr lang="fr-CA" sz="1600" smtClean="0">
                <a:solidFill>
                  <a:schemeClr val="bg1"/>
                </a:solidFill>
                <a:latin typeface="ITC Avant Garde Std Md" panose="020B0602020202020204" pitchFamily="34" charset="0"/>
              </a:rPr>
            </a:br>
            <a:r>
              <a:rPr lang="fr-CA" sz="1600" smtClean="0">
                <a:solidFill>
                  <a:schemeClr val="bg1"/>
                </a:solidFill>
                <a:latin typeface="ITC Avant Garde Std Md" panose="020B0602020202020204" pitchFamily="34" charset="0"/>
              </a:rPr>
              <a:t>24 </a:t>
            </a:r>
            <a:r>
              <a:rPr lang="fr-CA" sz="1600" dirty="0" smtClean="0">
                <a:solidFill>
                  <a:schemeClr val="bg1"/>
                </a:solidFill>
                <a:latin typeface="ITC Avant Garde Std Md" panose="020B0602020202020204" pitchFamily="34" charset="0"/>
              </a:rPr>
              <a:t>janvier 2017</a:t>
            </a:r>
            <a:endParaRPr lang="fr-CA" sz="1600" dirty="0">
              <a:solidFill>
                <a:schemeClr val="bg1"/>
              </a:solidFill>
              <a:latin typeface="ITC Avant Garde Std Md" panose="020B0602020202020204" pitchFamily="34" charset="0"/>
            </a:endParaRPr>
          </a:p>
          <a:p>
            <a:pPr algn="r"/>
            <a:r>
              <a:rPr lang="fr-CA" sz="2100" b="1" dirty="0" smtClean="0">
                <a:solidFill>
                  <a:srgbClr val="FFC000"/>
                </a:solidFill>
                <a:latin typeface="ITC Avant Garde Std Md" panose="020B0602020202020204" pitchFamily="34" charset="0"/>
              </a:rPr>
              <a:t>Révolutionnez votre vie associative!</a:t>
            </a:r>
          </a:p>
          <a:p>
            <a:pPr algn="r"/>
            <a:r>
              <a:rPr lang="fr-CA" sz="1600" dirty="0" smtClean="0">
                <a:solidFill>
                  <a:schemeClr val="bg1"/>
                </a:solidFill>
                <a:latin typeface="ITC Avant Garde Std Md" panose="020B0602020202020204" pitchFamily="34" charset="0"/>
              </a:rPr>
              <a:t>En collaboration avec le Centre régional de formation de </a:t>
            </a:r>
            <a:r>
              <a:rPr lang="fr-CA" sz="1600" dirty="0" err="1" smtClean="0">
                <a:solidFill>
                  <a:schemeClr val="bg1"/>
                </a:solidFill>
                <a:latin typeface="ITC Avant Garde Std Md" panose="020B0602020202020204" pitchFamily="34" charset="0"/>
              </a:rPr>
              <a:t>Lanaudiere</a:t>
            </a:r>
            <a:endParaRPr lang="fr-CA" sz="1600" dirty="0">
              <a:solidFill>
                <a:schemeClr val="bg1"/>
              </a:solidFill>
              <a:latin typeface="ITC Avant Garde Std Md" panose="020B0602020202020204" pitchFamily="34" charset="0"/>
            </a:endParaRPr>
          </a:p>
        </p:txBody>
      </p:sp>
    </p:spTree>
    <p:extLst>
      <p:ext uri="{BB962C8B-B14F-4D97-AF65-F5344CB8AC3E}">
        <p14:creationId xmlns:p14="http://schemas.microsoft.com/office/powerpoint/2010/main" val="67226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700" b="1" dirty="0" smtClean="0">
                <a:solidFill>
                  <a:srgbClr val="FFC000"/>
                </a:solidFill>
                <a:latin typeface="ITC Avant Garde Std Md" panose="020B0602020202020204" pitchFamily="34" charset="0"/>
              </a:rPr>
              <a:t>Révolutionnez </a:t>
            </a:r>
            <a:r>
              <a:rPr lang="fr-CA" sz="2700" b="1" dirty="0">
                <a:solidFill>
                  <a:srgbClr val="FFC000"/>
                </a:solidFill>
                <a:latin typeface="ITC Avant Garde Std Md" panose="020B0602020202020204" pitchFamily="34" charset="0"/>
              </a:rPr>
              <a:t>votre vie associative</a:t>
            </a:r>
            <a:r>
              <a:rPr lang="fr-CA" sz="2700" b="1" dirty="0" smtClean="0">
                <a:solidFill>
                  <a:srgbClr val="FFC000"/>
                </a:solidFill>
                <a:latin typeface="ITC Avant Garde Std Md" panose="020B0602020202020204" pitchFamily="34" charset="0"/>
              </a:rPr>
              <a:t>!</a:t>
            </a:r>
            <a:br>
              <a:rPr lang="fr-CA" sz="2700" b="1" dirty="0" smtClean="0">
                <a:solidFill>
                  <a:srgbClr val="FFC000"/>
                </a:solidFill>
                <a:latin typeface="ITC Avant Garde Std Md" panose="020B0602020202020204" pitchFamily="34" charset="0"/>
              </a:rPr>
            </a:br>
            <a:r>
              <a:rPr lang="fr-CA" sz="4000" b="1" dirty="0" smtClean="0">
                <a:solidFill>
                  <a:srgbClr val="00B050"/>
                </a:solidFill>
                <a:latin typeface="ITC Avant Garde Std Md" panose="020B0602020202020204" pitchFamily="34" charset="0"/>
              </a:rPr>
              <a:t>Introduction à la vie associative</a:t>
            </a:r>
            <a:r>
              <a:rPr lang="fr-CA" sz="3600" b="1" dirty="0">
                <a:solidFill>
                  <a:srgbClr val="FFC000"/>
                </a:solidFill>
                <a:latin typeface="ITC Avant Garde Std Md" panose="020B0602020202020204" pitchFamily="34" charset="0"/>
              </a:rPr>
              <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296214" y="978794"/>
            <a:ext cx="8512936" cy="5324535"/>
          </a:xfrm>
          <a:prstGeom prst="rect">
            <a:avLst/>
          </a:prstGeom>
          <a:noFill/>
        </p:spPr>
        <p:txBody>
          <a:bodyPr wrap="square" rtlCol="0">
            <a:spAutoFit/>
          </a:bodyPr>
          <a:lstStyle/>
          <a:p>
            <a:r>
              <a:rPr lang="fr-CA" sz="2400" b="1" dirty="0" smtClean="0">
                <a:solidFill>
                  <a:srgbClr val="00B0F0"/>
                </a:solidFill>
              </a:rPr>
              <a:t>Pourquoi insister sur la vie associative et démocratique?</a:t>
            </a:r>
            <a:endParaRPr lang="fr-CA" sz="1600" b="1" dirty="0" smtClean="0">
              <a:solidFill>
                <a:srgbClr val="00B0F0"/>
              </a:solidFill>
            </a:endParaRPr>
          </a:p>
          <a:p>
            <a:endParaRPr lang="fr-FR" sz="1000" dirty="0" smtClean="0"/>
          </a:p>
          <a:p>
            <a:r>
              <a:rPr lang="fr-FR" b="1" dirty="0" smtClean="0"/>
              <a:t>Parce </a:t>
            </a:r>
            <a:r>
              <a:rPr lang="fr-FR" b="1" dirty="0"/>
              <a:t>que</a:t>
            </a:r>
            <a:r>
              <a:rPr lang="fr-FR" dirty="0"/>
              <a:t> la démocratie au sein d’un organisme communautaire autonome est vitale puisque l’organisme appartient d’abord et avant tout aux populations qui l’ont créées. </a:t>
            </a:r>
            <a:endParaRPr lang="fr-CA" dirty="0"/>
          </a:p>
          <a:p>
            <a:r>
              <a:rPr lang="fr-FR" sz="1200" dirty="0"/>
              <a:t> </a:t>
            </a:r>
            <a:endParaRPr lang="fr-CA" sz="1200" dirty="0"/>
          </a:p>
          <a:p>
            <a:r>
              <a:rPr lang="fr-FR" b="1" dirty="0"/>
              <a:t>Parce que</a:t>
            </a:r>
            <a:r>
              <a:rPr lang="fr-FR" dirty="0"/>
              <a:t> les organismes constituent un espace citoyen au cœur duquel le fonctionnement démocratique occupe une place de choix. </a:t>
            </a:r>
            <a:endParaRPr lang="fr-CA" dirty="0"/>
          </a:p>
          <a:p>
            <a:r>
              <a:rPr lang="fr-FR" sz="1200" dirty="0"/>
              <a:t> </a:t>
            </a:r>
            <a:endParaRPr lang="fr-CA" sz="1200" dirty="0"/>
          </a:p>
          <a:p>
            <a:r>
              <a:rPr lang="fr-FR" b="1" dirty="0"/>
              <a:t>Parce que</a:t>
            </a:r>
            <a:r>
              <a:rPr lang="fr-FR" dirty="0"/>
              <a:t> la qualité de la vie associative et démocratique est au </a:t>
            </a:r>
            <a:r>
              <a:rPr lang="fr-FR" dirty="0" err="1"/>
              <a:t>coeur</a:t>
            </a:r>
            <a:r>
              <a:rPr lang="fr-FR" dirty="0"/>
              <a:t> de la mission et des valeurs d’un organisme communautaire autonome. Une vie démocratique saine est un réel exercice de partage de pouvoir, qui respecte les responsabilités dévolues à chaque instance de l’organisme. </a:t>
            </a:r>
            <a:endParaRPr lang="fr-CA" dirty="0"/>
          </a:p>
          <a:p>
            <a:r>
              <a:rPr lang="fr-FR" sz="1200" dirty="0"/>
              <a:t> </a:t>
            </a:r>
            <a:endParaRPr lang="fr-CA" sz="1200" dirty="0"/>
          </a:p>
          <a:p>
            <a:r>
              <a:rPr lang="fr-FR" b="1" dirty="0"/>
              <a:t>Parce que</a:t>
            </a:r>
            <a:r>
              <a:rPr lang="fr-FR" dirty="0"/>
              <a:t> c’est ce qui différencie un organisme communautaire autonome d’un organisme à but non lucratif (OBNL), d’une entreprise privée, des établissements publics ou d’une ressource intermédiaire.</a:t>
            </a:r>
            <a:endParaRPr lang="fr-CA" dirty="0"/>
          </a:p>
          <a:p>
            <a:r>
              <a:rPr lang="fr-FR" dirty="0"/>
              <a:t/>
            </a:r>
            <a:br>
              <a:rPr lang="fr-FR" dirty="0"/>
            </a:br>
            <a:endParaRPr lang="fr-CA" dirty="0"/>
          </a:p>
          <a:p>
            <a:endParaRPr lang="fr-CA" dirty="0" smtClean="0"/>
          </a:p>
          <a:p>
            <a:endParaRPr lang="fr-CA" dirty="0"/>
          </a:p>
        </p:txBody>
      </p:sp>
    </p:spTree>
    <p:extLst>
      <p:ext uri="{BB962C8B-B14F-4D97-AF65-F5344CB8AC3E}">
        <p14:creationId xmlns:p14="http://schemas.microsoft.com/office/powerpoint/2010/main" val="42217222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400" b="1" dirty="0" smtClean="0">
                <a:solidFill>
                  <a:srgbClr val="FFC000"/>
                </a:solidFill>
                <a:latin typeface="ITC Avant Garde Std Md" panose="020B0602020202020204" pitchFamily="34" charset="0"/>
              </a:rPr>
              <a:t>Révolutionnez </a:t>
            </a:r>
            <a:r>
              <a:rPr lang="fr-CA" sz="2400" b="1" dirty="0">
                <a:solidFill>
                  <a:srgbClr val="FFC000"/>
                </a:solidFill>
                <a:latin typeface="ITC Avant Garde Std Md" panose="020B0602020202020204" pitchFamily="34" charset="0"/>
              </a:rPr>
              <a:t>votre vie associative</a:t>
            </a:r>
            <a:r>
              <a:rPr lang="fr-CA" sz="2400" b="1" dirty="0" smtClean="0">
                <a:solidFill>
                  <a:srgbClr val="FFC000"/>
                </a:solidFill>
                <a:latin typeface="ITC Avant Garde Std Md" panose="020B0602020202020204" pitchFamily="34" charset="0"/>
              </a:rPr>
              <a:t>!</a:t>
            </a:r>
            <a:br>
              <a:rPr lang="fr-CA" sz="2400" b="1" dirty="0" smtClean="0">
                <a:solidFill>
                  <a:srgbClr val="FFC000"/>
                </a:solidFill>
                <a:latin typeface="ITC Avant Garde Std Md" panose="020B0602020202020204" pitchFamily="34" charset="0"/>
              </a:rPr>
            </a:br>
            <a:r>
              <a:rPr lang="fr-CA" sz="3600" b="1" dirty="0" smtClean="0">
                <a:solidFill>
                  <a:srgbClr val="00B050"/>
                </a:solidFill>
                <a:latin typeface="ITC Avant Garde Std Md" panose="020B0602020202020204" pitchFamily="34" charset="0"/>
              </a:rPr>
              <a:t>État de situation de la vie associative</a:t>
            </a:r>
            <a:r>
              <a:rPr lang="fr-CA" sz="2400" b="1" dirty="0">
                <a:solidFill>
                  <a:srgbClr val="FFC000"/>
                </a:solidFill>
                <a:latin typeface="ITC Avant Garde Std Md" panose="020B0602020202020204" pitchFamily="34" charset="0"/>
              </a:rPr>
              <a:t/>
            </a:r>
            <a:br>
              <a:rPr lang="fr-CA" sz="2400" b="1" dirty="0">
                <a:solidFill>
                  <a:srgbClr val="FFC000"/>
                </a:solidFill>
                <a:latin typeface="ITC Avant Garde Std Md" panose="020B0602020202020204" pitchFamily="34" charset="0"/>
              </a:rPr>
            </a:br>
            <a:endParaRPr lang="fr-CA" sz="2400" dirty="0"/>
          </a:p>
        </p:txBody>
      </p:sp>
      <p:sp>
        <p:nvSpPr>
          <p:cNvPr id="5" name="ZoneTexte 4"/>
          <p:cNvSpPr txBox="1"/>
          <p:nvPr/>
        </p:nvSpPr>
        <p:spPr>
          <a:xfrm>
            <a:off x="528034" y="991673"/>
            <a:ext cx="8281115" cy="3724096"/>
          </a:xfrm>
          <a:prstGeom prst="rect">
            <a:avLst/>
          </a:prstGeom>
          <a:noFill/>
        </p:spPr>
        <p:txBody>
          <a:bodyPr wrap="square" rtlCol="0">
            <a:spAutoFit/>
          </a:bodyPr>
          <a:lstStyle/>
          <a:p>
            <a:endParaRPr lang="fr-CA" dirty="0" smtClean="0"/>
          </a:p>
          <a:p>
            <a:pPr algn="ctr"/>
            <a:r>
              <a:rPr lang="fr-CA" sz="2800" b="1" dirty="0" smtClean="0">
                <a:solidFill>
                  <a:srgbClr val="00B0F0"/>
                </a:solidFill>
              </a:rPr>
              <a:t>Utilisez les étampes pour nous dire de qui est composée votre vie associative</a:t>
            </a:r>
            <a:endParaRPr lang="fr-CA" b="1" dirty="0">
              <a:solidFill>
                <a:srgbClr val="00B0F0"/>
              </a:solidFill>
            </a:endParaRPr>
          </a:p>
          <a:p>
            <a:pPr algn="ctr"/>
            <a:endParaRPr lang="fr-CA" b="1" dirty="0" smtClean="0">
              <a:solidFill>
                <a:srgbClr val="00B0F0"/>
              </a:solidFill>
            </a:endParaRPr>
          </a:p>
          <a:p>
            <a:r>
              <a:rPr lang="fr-CA" dirty="0" smtClean="0"/>
              <a:t>L’équipe de travail			Les membres du CA</a:t>
            </a:r>
          </a:p>
          <a:p>
            <a:endParaRPr lang="fr-CA" dirty="0"/>
          </a:p>
          <a:p>
            <a:r>
              <a:rPr lang="fr-CA" dirty="0" smtClean="0"/>
              <a:t>Les bénévoles			Les membres actifs</a:t>
            </a:r>
          </a:p>
          <a:p>
            <a:endParaRPr lang="fr-CA" dirty="0"/>
          </a:p>
          <a:p>
            <a:r>
              <a:rPr lang="fr-CA" dirty="0" smtClean="0"/>
              <a:t>Les participants et participantes	Les militants et militantes</a:t>
            </a:r>
          </a:p>
          <a:p>
            <a:endParaRPr lang="fr-CA" dirty="0"/>
          </a:p>
          <a:p>
            <a:r>
              <a:rPr lang="fr-CA" dirty="0" smtClean="0"/>
              <a:t>La population			Les partenaires </a:t>
            </a:r>
          </a:p>
          <a:p>
            <a:pPr algn="ctr"/>
            <a:endParaRPr lang="fr-CA" dirty="0"/>
          </a:p>
        </p:txBody>
      </p:sp>
    </p:spTree>
    <p:extLst>
      <p:ext uri="{BB962C8B-B14F-4D97-AF65-F5344CB8AC3E}">
        <p14:creationId xmlns:p14="http://schemas.microsoft.com/office/powerpoint/2010/main" val="4021996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a:bodyPr>
          <a:lstStyle/>
          <a:p>
            <a:pPr algn="ctr"/>
            <a:r>
              <a:rPr lang="fr-CA" sz="2400" b="1" dirty="0" smtClean="0">
                <a:solidFill>
                  <a:srgbClr val="FFC000"/>
                </a:solidFill>
                <a:latin typeface="ITC Avant Garde Std Md" panose="020B0602020202020204" pitchFamily="34" charset="0"/>
              </a:rPr>
              <a:t>Révolutionnez </a:t>
            </a:r>
            <a:r>
              <a:rPr lang="fr-CA" sz="2400" b="1" dirty="0">
                <a:solidFill>
                  <a:srgbClr val="FFC000"/>
                </a:solidFill>
                <a:latin typeface="ITC Avant Garde Std Md" panose="020B0602020202020204" pitchFamily="34" charset="0"/>
              </a:rPr>
              <a:t>votre vie associative</a:t>
            </a:r>
            <a:r>
              <a:rPr lang="fr-CA" sz="2400" b="1" dirty="0" smtClean="0">
                <a:solidFill>
                  <a:srgbClr val="FFC000"/>
                </a:solidFill>
                <a:latin typeface="ITC Avant Garde Std Md" panose="020B0602020202020204" pitchFamily="34" charset="0"/>
              </a:rPr>
              <a:t>!</a:t>
            </a:r>
            <a:br>
              <a:rPr lang="fr-CA" sz="2400" b="1" dirty="0" smtClean="0">
                <a:solidFill>
                  <a:srgbClr val="FFC000"/>
                </a:solidFill>
                <a:latin typeface="ITC Avant Garde Std Md" panose="020B0602020202020204" pitchFamily="34" charset="0"/>
              </a:rPr>
            </a:br>
            <a:r>
              <a:rPr lang="fr-CA" sz="2800" b="1" dirty="0" smtClean="0">
                <a:solidFill>
                  <a:srgbClr val="00B050"/>
                </a:solidFill>
                <a:latin typeface="ITC Avant Garde Std Md" panose="020B0602020202020204" pitchFamily="34" charset="0"/>
              </a:rPr>
              <a:t>État de situation de la vie associative</a:t>
            </a:r>
            <a:r>
              <a:rPr lang="fr-CA" sz="2400" b="1" dirty="0">
                <a:solidFill>
                  <a:srgbClr val="FFC000"/>
                </a:solidFill>
                <a:latin typeface="ITC Avant Garde Std Md" panose="020B0602020202020204" pitchFamily="34" charset="0"/>
              </a:rPr>
              <a:t/>
            </a:r>
            <a:br>
              <a:rPr lang="fr-CA" sz="2400" b="1" dirty="0">
                <a:solidFill>
                  <a:srgbClr val="FFC000"/>
                </a:solidFill>
                <a:latin typeface="ITC Avant Garde Std Md" panose="020B0602020202020204" pitchFamily="34" charset="0"/>
              </a:rPr>
            </a:br>
            <a:endParaRPr lang="fr-CA" sz="2400" dirty="0"/>
          </a:p>
        </p:txBody>
      </p:sp>
      <p:sp>
        <p:nvSpPr>
          <p:cNvPr id="5" name="ZoneTexte 4"/>
          <p:cNvSpPr txBox="1"/>
          <p:nvPr/>
        </p:nvSpPr>
        <p:spPr>
          <a:xfrm>
            <a:off x="528034" y="991673"/>
            <a:ext cx="8281115" cy="984885"/>
          </a:xfrm>
          <a:prstGeom prst="rect">
            <a:avLst/>
          </a:prstGeom>
          <a:noFill/>
        </p:spPr>
        <p:txBody>
          <a:bodyPr wrap="square" rtlCol="0">
            <a:spAutoFit/>
          </a:bodyPr>
          <a:lstStyle/>
          <a:p>
            <a:pPr algn="ctr"/>
            <a:r>
              <a:rPr lang="fr-CA" sz="2000" b="1" dirty="0" smtClean="0">
                <a:solidFill>
                  <a:srgbClr val="00B0F0"/>
                </a:solidFill>
              </a:rPr>
              <a:t>Utilisez l’outil texte pour écrire sur cette diapositives, les moments qui font vivre la vie associative…</a:t>
            </a:r>
            <a:endParaRPr lang="fr-CA" sz="1400" b="1" dirty="0">
              <a:solidFill>
                <a:srgbClr val="00B0F0"/>
              </a:solidFill>
            </a:endParaRPr>
          </a:p>
          <a:p>
            <a:pPr algn="ctr"/>
            <a:endParaRPr lang="fr-CA" b="1" dirty="0" smtClean="0">
              <a:solidFill>
                <a:srgbClr val="00B0F0"/>
              </a:solidFill>
            </a:endParaRPr>
          </a:p>
        </p:txBody>
      </p:sp>
    </p:spTree>
    <p:extLst>
      <p:ext uri="{BB962C8B-B14F-4D97-AF65-F5344CB8AC3E}">
        <p14:creationId xmlns:p14="http://schemas.microsoft.com/office/powerpoint/2010/main" val="967365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a:bodyPr>
          <a:lstStyle/>
          <a:p>
            <a:pPr algn="ctr"/>
            <a:r>
              <a:rPr lang="fr-CA" sz="2400" b="1" dirty="0" smtClean="0">
                <a:solidFill>
                  <a:srgbClr val="FFC000"/>
                </a:solidFill>
                <a:latin typeface="ITC Avant Garde Std Md" panose="020B0602020202020204" pitchFamily="34" charset="0"/>
              </a:rPr>
              <a:t>Révolutionnez </a:t>
            </a:r>
            <a:r>
              <a:rPr lang="fr-CA" sz="2400" b="1" dirty="0">
                <a:solidFill>
                  <a:srgbClr val="FFC000"/>
                </a:solidFill>
                <a:latin typeface="ITC Avant Garde Std Md" panose="020B0602020202020204" pitchFamily="34" charset="0"/>
              </a:rPr>
              <a:t>votre vie associative</a:t>
            </a:r>
            <a:r>
              <a:rPr lang="fr-CA" sz="2400" b="1" dirty="0" smtClean="0">
                <a:solidFill>
                  <a:srgbClr val="FFC000"/>
                </a:solidFill>
                <a:latin typeface="ITC Avant Garde Std Md" panose="020B0602020202020204" pitchFamily="34" charset="0"/>
              </a:rPr>
              <a:t>!</a:t>
            </a:r>
            <a:br>
              <a:rPr lang="fr-CA" sz="2400" b="1" dirty="0" smtClean="0">
                <a:solidFill>
                  <a:srgbClr val="FFC000"/>
                </a:solidFill>
                <a:latin typeface="ITC Avant Garde Std Md" panose="020B0602020202020204" pitchFamily="34" charset="0"/>
              </a:rPr>
            </a:br>
            <a:r>
              <a:rPr lang="fr-CA" sz="2800" b="1" dirty="0" smtClean="0">
                <a:solidFill>
                  <a:srgbClr val="00B050"/>
                </a:solidFill>
                <a:latin typeface="ITC Avant Garde Std Md" panose="020B0602020202020204" pitchFamily="34" charset="0"/>
              </a:rPr>
              <a:t>État de situation de la vie associative</a:t>
            </a:r>
            <a:r>
              <a:rPr lang="fr-CA" sz="2400" b="1" dirty="0">
                <a:solidFill>
                  <a:srgbClr val="FFC000"/>
                </a:solidFill>
                <a:latin typeface="ITC Avant Garde Std Md" panose="020B0602020202020204" pitchFamily="34" charset="0"/>
              </a:rPr>
              <a:t/>
            </a:r>
            <a:br>
              <a:rPr lang="fr-CA" sz="2400" b="1" dirty="0">
                <a:solidFill>
                  <a:srgbClr val="FFC000"/>
                </a:solidFill>
                <a:latin typeface="ITC Avant Garde Std Md" panose="020B0602020202020204" pitchFamily="34" charset="0"/>
              </a:rPr>
            </a:br>
            <a:endParaRPr lang="fr-CA" sz="2400" dirty="0"/>
          </a:p>
        </p:txBody>
      </p:sp>
      <p:sp>
        <p:nvSpPr>
          <p:cNvPr id="3" name="Rectangle 2"/>
          <p:cNvSpPr/>
          <p:nvPr/>
        </p:nvSpPr>
        <p:spPr>
          <a:xfrm>
            <a:off x="721217" y="1643896"/>
            <a:ext cx="7868991" cy="2462213"/>
          </a:xfrm>
          <a:prstGeom prst="rect">
            <a:avLst/>
          </a:prstGeom>
        </p:spPr>
        <p:txBody>
          <a:bodyPr wrap="square">
            <a:spAutoFit/>
          </a:bodyPr>
          <a:lstStyle/>
          <a:p>
            <a:pPr algn="ctr"/>
            <a:r>
              <a:rPr lang="fr-CA" sz="2800" b="1" dirty="0" smtClean="0">
                <a:solidFill>
                  <a:srgbClr val="00B0F0"/>
                </a:solidFill>
              </a:rPr>
              <a:t>Sondage</a:t>
            </a:r>
            <a:endParaRPr lang="fr-CA" b="1" dirty="0" smtClean="0">
              <a:solidFill>
                <a:srgbClr val="00B0F0"/>
              </a:solidFill>
            </a:endParaRPr>
          </a:p>
          <a:p>
            <a:pPr algn="ctr"/>
            <a:endParaRPr lang="fr-CA" b="1" dirty="0" smtClean="0"/>
          </a:p>
          <a:p>
            <a:pPr algn="ctr"/>
            <a:r>
              <a:rPr lang="fr-CA" b="1" dirty="0" smtClean="0"/>
              <a:t>Selon votre expérience, votre vie associative est :</a:t>
            </a:r>
          </a:p>
          <a:p>
            <a:pPr marL="342900" indent="-342900" algn="ctr">
              <a:buAutoNum type="alphaUcParenR"/>
            </a:pPr>
            <a:r>
              <a:rPr lang="fr-CA" dirty="0" smtClean="0"/>
              <a:t>Dynamique et en pleine expansion</a:t>
            </a:r>
          </a:p>
          <a:p>
            <a:pPr marL="342900" indent="-342900" algn="ctr">
              <a:buAutoNum type="alphaUcParenR"/>
            </a:pPr>
            <a:r>
              <a:rPr lang="fr-CA" dirty="0" smtClean="0"/>
              <a:t>Satisfaisante et correspond à notre réalité</a:t>
            </a:r>
          </a:p>
          <a:p>
            <a:pPr marL="342900" indent="-342900" algn="ctr">
              <a:buAutoNum type="alphaUcParenR"/>
            </a:pPr>
            <a:r>
              <a:rPr lang="fr-CA" dirty="0" smtClean="0"/>
              <a:t>À développer davantage</a:t>
            </a:r>
          </a:p>
          <a:p>
            <a:pPr marL="342900" indent="-342900" algn="ctr">
              <a:buAutoNum type="alphaUcParenR"/>
            </a:pPr>
            <a:r>
              <a:rPr lang="fr-CA" dirty="0" smtClean="0"/>
              <a:t>Difficile</a:t>
            </a:r>
          </a:p>
          <a:p>
            <a:pPr marL="342900" indent="-342900" algn="ctr">
              <a:buAutoNum type="alphaUcParenR"/>
            </a:pPr>
            <a:r>
              <a:rPr lang="fr-CA" dirty="0" smtClean="0"/>
              <a:t>Inexistante</a:t>
            </a:r>
          </a:p>
        </p:txBody>
      </p:sp>
    </p:spTree>
    <p:extLst>
      <p:ext uri="{BB962C8B-B14F-4D97-AF65-F5344CB8AC3E}">
        <p14:creationId xmlns:p14="http://schemas.microsoft.com/office/powerpoint/2010/main" val="25157745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a:bodyPr>
          <a:lstStyle/>
          <a:p>
            <a:pPr algn="ctr"/>
            <a:r>
              <a:rPr lang="fr-CA" sz="2400" b="1" dirty="0" smtClean="0">
                <a:solidFill>
                  <a:srgbClr val="FFC000"/>
                </a:solidFill>
                <a:latin typeface="ITC Avant Garde Std Md" panose="020B0602020202020204" pitchFamily="34" charset="0"/>
              </a:rPr>
              <a:t>Révolutionnez </a:t>
            </a:r>
            <a:r>
              <a:rPr lang="fr-CA" sz="2400" b="1" dirty="0">
                <a:solidFill>
                  <a:srgbClr val="FFC000"/>
                </a:solidFill>
                <a:latin typeface="ITC Avant Garde Std Md" panose="020B0602020202020204" pitchFamily="34" charset="0"/>
              </a:rPr>
              <a:t>votre vie associative</a:t>
            </a:r>
            <a:r>
              <a:rPr lang="fr-CA" sz="2400" b="1" dirty="0" smtClean="0">
                <a:solidFill>
                  <a:srgbClr val="FFC000"/>
                </a:solidFill>
                <a:latin typeface="ITC Avant Garde Std Md" panose="020B0602020202020204" pitchFamily="34" charset="0"/>
              </a:rPr>
              <a:t>!</a:t>
            </a:r>
            <a:br>
              <a:rPr lang="fr-CA" sz="2400" b="1" dirty="0" smtClean="0">
                <a:solidFill>
                  <a:srgbClr val="FFC000"/>
                </a:solidFill>
                <a:latin typeface="ITC Avant Garde Std Md" panose="020B0602020202020204" pitchFamily="34" charset="0"/>
              </a:rPr>
            </a:br>
            <a:r>
              <a:rPr lang="fr-CA" sz="2800" b="1" dirty="0" smtClean="0">
                <a:solidFill>
                  <a:srgbClr val="00B050"/>
                </a:solidFill>
                <a:latin typeface="ITC Avant Garde Std Md" panose="020B0602020202020204" pitchFamily="34" charset="0"/>
              </a:rPr>
              <a:t>Composantes de la vie associative</a:t>
            </a:r>
            <a:r>
              <a:rPr lang="fr-CA" sz="2400" b="1" dirty="0">
                <a:solidFill>
                  <a:srgbClr val="FFC000"/>
                </a:solidFill>
                <a:latin typeface="ITC Avant Garde Std Md" panose="020B0602020202020204" pitchFamily="34" charset="0"/>
              </a:rPr>
              <a:t/>
            </a:r>
            <a:br>
              <a:rPr lang="fr-CA" sz="2400" b="1" dirty="0">
                <a:solidFill>
                  <a:srgbClr val="FFC000"/>
                </a:solidFill>
                <a:latin typeface="ITC Avant Garde Std Md" panose="020B0602020202020204" pitchFamily="34" charset="0"/>
              </a:rPr>
            </a:br>
            <a:endParaRPr lang="fr-CA" sz="2400" dirty="0"/>
          </a:p>
        </p:txBody>
      </p:sp>
      <p:graphicFrame>
        <p:nvGraphicFramePr>
          <p:cNvPr id="26" name="Diagramme 25"/>
          <p:cNvGraphicFramePr/>
          <p:nvPr>
            <p:extLst>
              <p:ext uri="{D42A27DB-BD31-4B8C-83A1-F6EECF244321}">
                <p14:modId xmlns:p14="http://schemas.microsoft.com/office/powerpoint/2010/main" val="566545353"/>
              </p:ext>
            </p:extLst>
          </p:nvPr>
        </p:nvGraphicFramePr>
        <p:xfrm>
          <a:off x="689018" y="1053590"/>
          <a:ext cx="7894750" cy="4522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0240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400" b="1" dirty="0" smtClean="0">
                <a:solidFill>
                  <a:srgbClr val="FFC000"/>
                </a:solidFill>
                <a:latin typeface="ITC Avant Garde Std Md" panose="020B0602020202020204" pitchFamily="34" charset="0"/>
              </a:rPr>
              <a:t>Révolutionnez votre vie associative!</a:t>
            </a:r>
            <a:br>
              <a:rPr lang="fr-CA" sz="2400" b="1" dirty="0" smtClean="0">
                <a:solidFill>
                  <a:srgbClr val="FFC000"/>
                </a:solidFill>
                <a:latin typeface="ITC Avant Garde Std Md" panose="020B0602020202020204" pitchFamily="34" charset="0"/>
              </a:rPr>
            </a:br>
            <a:r>
              <a:rPr lang="fr-CA" sz="3600" b="1" dirty="0" smtClean="0">
                <a:solidFill>
                  <a:srgbClr val="00B050"/>
                </a:solidFill>
                <a:latin typeface="ITC Avant Garde Std Md" panose="020B0602020202020204" pitchFamily="34" charset="0"/>
              </a:rPr>
              <a:t>Composantes de la vie associative</a:t>
            </a:r>
            <a:r>
              <a:rPr lang="fr-CA" sz="2400" b="1" dirty="0" smtClean="0">
                <a:solidFill>
                  <a:srgbClr val="FFC000"/>
                </a:solidFill>
                <a:latin typeface="ITC Avant Garde Std Md" panose="020B0602020202020204" pitchFamily="34" charset="0"/>
              </a:rPr>
              <a:t/>
            </a:r>
            <a:br>
              <a:rPr lang="fr-CA" sz="2400" b="1" dirty="0" smtClean="0">
                <a:solidFill>
                  <a:srgbClr val="FFC000"/>
                </a:solidFill>
                <a:latin typeface="ITC Avant Garde Std Md" panose="020B0602020202020204" pitchFamily="34" charset="0"/>
              </a:rPr>
            </a:br>
            <a:endParaRPr lang="fr-CA" sz="2400" dirty="0"/>
          </a:p>
        </p:txBody>
      </p:sp>
      <p:sp>
        <p:nvSpPr>
          <p:cNvPr id="5" name="ZoneTexte 4"/>
          <p:cNvSpPr txBox="1"/>
          <p:nvPr/>
        </p:nvSpPr>
        <p:spPr>
          <a:xfrm>
            <a:off x="2782262" y="1187997"/>
            <a:ext cx="6026888" cy="1938992"/>
          </a:xfrm>
          <a:prstGeom prst="rect">
            <a:avLst/>
          </a:prstGeom>
          <a:noFill/>
        </p:spPr>
        <p:txBody>
          <a:bodyPr wrap="square" rtlCol="0">
            <a:spAutoFit/>
          </a:bodyPr>
          <a:lstStyle/>
          <a:p>
            <a:pPr algn="ctr"/>
            <a:r>
              <a:rPr lang="fr-CA" sz="2800" b="1" dirty="0" smtClean="0">
                <a:solidFill>
                  <a:srgbClr val="00B0F0"/>
                </a:solidFill>
              </a:rPr>
              <a:t>Utilisez l’outil texte pour expliquer comment vous donner de l’information dans votre organisme</a:t>
            </a:r>
            <a:endParaRPr lang="fr-CA" b="1" dirty="0">
              <a:solidFill>
                <a:srgbClr val="00B0F0"/>
              </a:solidFill>
            </a:endParaRPr>
          </a:p>
          <a:p>
            <a:pPr algn="ctr"/>
            <a:endParaRPr lang="fr-CA" b="1" dirty="0" smtClean="0">
              <a:solidFill>
                <a:srgbClr val="00B0F0"/>
              </a:solidFill>
            </a:endParaRPr>
          </a:p>
          <a:p>
            <a:pPr algn="ctr"/>
            <a:endParaRPr lang="fr-CA" dirty="0"/>
          </a:p>
        </p:txBody>
      </p:sp>
      <p:grpSp>
        <p:nvGrpSpPr>
          <p:cNvPr id="6" name="Groupe 5"/>
          <p:cNvGrpSpPr/>
          <p:nvPr/>
        </p:nvGrpSpPr>
        <p:grpSpPr>
          <a:xfrm>
            <a:off x="527607" y="1187998"/>
            <a:ext cx="1958442" cy="1958442"/>
            <a:chOff x="1943702" y="257808"/>
            <a:chExt cx="1958442" cy="1958442"/>
          </a:xfrm>
        </p:grpSpPr>
        <p:sp>
          <p:nvSpPr>
            <p:cNvPr id="7" name="Secteurs 6"/>
            <p:cNvSpPr/>
            <p:nvPr/>
          </p:nvSpPr>
          <p:spPr>
            <a:xfrm>
              <a:off x="1943702" y="257808"/>
              <a:ext cx="1958442" cy="1958442"/>
            </a:xfrm>
            <a:prstGeom prst="pieWedge">
              <a:avLst/>
            </a:pr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8" name="Secteurs 4"/>
            <p:cNvSpPr/>
            <p:nvPr/>
          </p:nvSpPr>
          <p:spPr>
            <a:xfrm>
              <a:off x="2517316" y="831422"/>
              <a:ext cx="1384828" cy="13848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fr-CA" sz="1500" kern="1200" dirty="0" smtClean="0"/>
                <a:t>Information</a:t>
              </a:r>
              <a:endParaRPr lang="fr-CA" sz="1500" kern="1200" dirty="0"/>
            </a:p>
          </p:txBody>
        </p:sp>
      </p:grpSp>
    </p:spTree>
    <p:extLst>
      <p:ext uri="{BB962C8B-B14F-4D97-AF65-F5344CB8AC3E}">
        <p14:creationId xmlns:p14="http://schemas.microsoft.com/office/powerpoint/2010/main" val="7278792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400" b="1" dirty="0" smtClean="0">
                <a:solidFill>
                  <a:srgbClr val="FFC000"/>
                </a:solidFill>
                <a:latin typeface="ITC Avant Garde Std Md" panose="020B0602020202020204" pitchFamily="34" charset="0"/>
              </a:rPr>
              <a:t>Révolutionnez votre vie associative!</a:t>
            </a:r>
            <a:br>
              <a:rPr lang="fr-CA" sz="2400" b="1" dirty="0" smtClean="0">
                <a:solidFill>
                  <a:srgbClr val="FFC000"/>
                </a:solidFill>
                <a:latin typeface="ITC Avant Garde Std Md" panose="020B0602020202020204" pitchFamily="34" charset="0"/>
              </a:rPr>
            </a:br>
            <a:r>
              <a:rPr lang="fr-CA" sz="3600" b="1" dirty="0" smtClean="0">
                <a:solidFill>
                  <a:srgbClr val="00B050"/>
                </a:solidFill>
                <a:latin typeface="ITC Avant Garde Std Md" panose="020B0602020202020204" pitchFamily="34" charset="0"/>
              </a:rPr>
              <a:t>Composantes de la vie associative</a:t>
            </a:r>
            <a:r>
              <a:rPr lang="fr-CA" sz="2400" b="1" dirty="0" smtClean="0">
                <a:solidFill>
                  <a:srgbClr val="FFC000"/>
                </a:solidFill>
                <a:latin typeface="ITC Avant Garde Std Md" panose="020B0602020202020204" pitchFamily="34" charset="0"/>
              </a:rPr>
              <a:t/>
            </a:r>
            <a:br>
              <a:rPr lang="fr-CA" sz="2400" b="1" dirty="0" smtClean="0">
                <a:solidFill>
                  <a:srgbClr val="FFC000"/>
                </a:solidFill>
                <a:latin typeface="ITC Avant Garde Std Md" panose="020B0602020202020204" pitchFamily="34" charset="0"/>
              </a:rPr>
            </a:br>
            <a:endParaRPr lang="fr-CA" sz="2400" dirty="0"/>
          </a:p>
        </p:txBody>
      </p:sp>
      <p:sp>
        <p:nvSpPr>
          <p:cNvPr id="5" name="ZoneTexte 4"/>
          <p:cNvSpPr txBox="1"/>
          <p:nvPr/>
        </p:nvSpPr>
        <p:spPr>
          <a:xfrm>
            <a:off x="2782262" y="1187997"/>
            <a:ext cx="6026888" cy="1938992"/>
          </a:xfrm>
          <a:prstGeom prst="rect">
            <a:avLst/>
          </a:prstGeom>
          <a:noFill/>
        </p:spPr>
        <p:txBody>
          <a:bodyPr wrap="square" rtlCol="0">
            <a:spAutoFit/>
          </a:bodyPr>
          <a:lstStyle/>
          <a:p>
            <a:pPr algn="ctr"/>
            <a:r>
              <a:rPr lang="fr-CA" sz="2800" b="1" dirty="0" smtClean="0">
                <a:solidFill>
                  <a:srgbClr val="00B0F0"/>
                </a:solidFill>
              </a:rPr>
              <a:t>Utilisez l’outil texte pour expliquer comment on développe l’appartenance dans votre organisme</a:t>
            </a:r>
            <a:endParaRPr lang="fr-CA" b="1" dirty="0">
              <a:solidFill>
                <a:srgbClr val="00B0F0"/>
              </a:solidFill>
            </a:endParaRPr>
          </a:p>
          <a:p>
            <a:pPr algn="ctr"/>
            <a:endParaRPr lang="fr-CA" b="1" dirty="0" smtClean="0">
              <a:solidFill>
                <a:srgbClr val="00B0F0"/>
              </a:solidFill>
            </a:endParaRPr>
          </a:p>
          <a:p>
            <a:pPr algn="ctr"/>
            <a:endParaRPr lang="fr-CA" dirty="0"/>
          </a:p>
        </p:txBody>
      </p:sp>
      <p:grpSp>
        <p:nvGrpSpPr>
          <p:cNvPr id="9" name="Groupe 8"/>
          <p:cNvGrpSpPr/>
          <p:nvPr/>
        </p:nvGrpSpPr>
        <p:grpSpPr>
          <a:xfrm>
            <a:off x="675714" y="1126768"/>
            <a:ext cx="1958442" cy="1958442"/>
            <a:chOff x="3992604" y="257808"/>
            <a:chExt cx="1958442" cy="1958442"/>
          </a:xfrm>
        </p:grpSpPr>
        <p:sp>
          <p:nvSpPr>
            <p:cNvPr id="10" name="Secteurs 9"/>
            <p:cNvSpPr/>
            <p:nvPr/>
          </p:nvSpPr>
          <p:spPr>
            <a:xfrm rot="5400000">
              <a:off x="3992604" y="257808"/>
              <a:ext cx="1958442" cy="1958442"/>
            </a:xfrm>
            <a:prstGeom prst="pieWedge">
              <a:avLst/>
            </a:prstGeom>
          </p:spPr>
          <p:style>
            <a:lnRef idx="0">
              <a:schemeClr val="lt1">
                <a:hueOff val="0"/>
                <a:satOff val="0"/>
                <a:lumOff val="0"/>
                <a:alphaOff val="0"/>
              </a:schemeClr>
            </a:lnRef>
            <a:fillRef idx="3">
              <a:schemeClr val="accent4">
                <a:hueOff val="3465231"/>
                <a:satOff val="-15989"/>
                <a:lumOff val="588"/>
                <a:alphaOff val="0"/>
              </a:schemeClr>
            </a:fillRef>
            <a:effectRef idx="2">
              <a:schemeClr val="accent4">
                <a:hueOff val="3465231"/>
                <a:satOff val="-15989"/>
                <a:lumOff val="588"/>
                <a:alphaOff val="0"/>
              </a:schemeClr>
            </a:effectRef>
            <a:fontRef idx="minor">
              <a:schemeClr val="lt1"/>
            </a:fontRef>
          </p:style>
        </p:sp>
        <p:sp>
          <p:nvSpPr>
            <p:cNvPr id="11" name="Secteurs 4"/>
            <p:cNvSpPr/>
            <p:nvPr/>
          </p:nvSpPr>
          <p:spPr>
            <a:xfrm>
              <a:off x="3992604" y="831422"/>
              <a:ext cx="1384828" cy="13848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fr-CA" sz="1500" kern="1200" dirty="0" smtClean="0"/>
                <a:t>Appartenance</a:t>
              </a:r>
              <a:endParaRPr lang="fr-CA" sz="1500" kern="1200" dirty="0"/>
            </a:p>
          </p:txBody>
        </p:sp>
      </p:grpSp>
    </p:spTree>
    <p:extLst>
      <p:ext uri="{BB962C8B-B14F-4D97-AF65-F5344CB8AC3E}">
        <p14:creationId xmlns:p14="http://schemas.microsoft.com/office/powerpoint/2010/main" val="28846760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400" b="1" dirty="0" smtClean="0">
                <a:solidFill>
                  <a:srgbClr val="FFC000"/>
                </a:solidFill>
                <a:latin typeface="ITC Avant Garde Std Md" panose="020B0602020202020204" pitchFamily="34" charset="0"/>
              </a:rPr>
              <a:t>Révolutionnez votre vie associative!</a:t>
            </a:r>
            <a:br>
              <a:rPr lang="fr-CA" sz="2400" b="1" dirty="0" smtClean="0">
                <a:solidFill>
                  <a:srgbClr val="FFC000"/>
                </a:solidFill>
                <a:latin typeface="ITC Avant Garde Std Md" panose="020B0602020202020204" pitchFamily="34" charset="0"/>
              </a:rPr>
            </a:br>
            <a:r>
              <a:rPr lang="fr-CA" sz="3600" b="1" dirty="0" smtClean="0">
                <a:solidFill>
                  <a:srgbClr val="00B050"/>
                </a:solidFill>
                <a:latin typeface="ITC Avant Garde Std Md" panose="020B0602020202020204" pitchFamily="34" charset="0"/>
              </a:rPr>
              <a:t>Composantes de la vie associative</a:t>
            </a:r>
            <a:r>
              <a:rPr lang="fr-CA" sz="2400" b="1" dirty="0" smtClean="0">
                <a:solidFill>
                  <a:srgbClr val="FFC000"/>
                </a:solidFill>
                <a:latin typeface="ITC Avant Garde Std Md" panose="020B0602020202020204" pitchFamily="34" charset="0"/>
              </a:rPr>
              <a:t/>
            </a:r>
            <a:br>
              <a:rPr lang="fr-CA" sz="2400" b="1" dirty="0" smtClean="0">
                <a:solidFill>
                  <a:srgbClr val="FFC000"/>
                </a:solidFill>
                <a:latin typeface="ITC Avant Garde Std Md" panose="020B0602020202020204" pitchFamily="34" charset="0"/>
              </a:rPr>
            </a:br>
            <a:endParaRPr lang="fr-CA" sz="2400" dirty="0"/>
          </a:p>
        </p:txBody>
      </p:sp>
      <p:sp>
        <p:nvSpPr>
          <p:cNvPr id="5" name="ZoneTexte 4"/>
          <p:cNvSpPr txBox="1"/>
          <p:nvPr/>
        </p:nvSpPr>
        <p:spPr>
          <a:xfrm>
            <a:off x="2782262" y="1187997"/>
            <a:ext cx="6026888" cy="1938992"/>
          </a:xfrm>
          <a:prstGeom prst="rect">
            <a:avLst/>
          </a:prstGeom>
          <a:noFill/>
        </p:spPr>
        <p:txBody>
          <a:bodyPr wrap="square" rtlCol="0">
            <a:spAutoFit/>
          </a:bodyPr>
          <a:lstStyle/>
          <a:p>
            <a:pPr algn="ctr"/>
            <a:r>
              <a:rPr lang="fr-CA" sz="2800" b="1" dirty="0" smtClean="0">
                <a:solidFill>
                  <a:srgbClr val="00B0F0"/>
                </a:solidFill>
              </a:rPr>
              <a:t>Utilisez l’outil texte pour expliquer quel est l’espace associatif dans votre organisme</a:t>
            </a:r>
            <a:endParaRPr lang="fr-CA" b="1" dirty="0">
              <a:solidFill>
                <a:srgbClr val="00B0F0"/>
              </a:solidFill>
            </a:endParaRPr>
          </a:p>
          <a:p>
            <a:pPr algn="ctr"/>
            <a:endParaRPr lang="fr-CA" b="1" dirty="0" smtClean="0">
              <a:solidFill>
                <a:srgbClr val="00B0F0"/>
              </a:solidFill>
            </a:endParaRPr>
          </a:p>
          <a:p>
            <a:pPr algn="ctr"/>
            <a:endParaRPr lang="fr-CA" dirty="0"/>
          </a:p>
        </p:txBody>
      </p:sp>
      <p:grpSp>
        <p:nvGrpSpPr>
          <p:cNvPr id="8" name="Groupe 7"/>
          <p:cNvGrpSpPr/>
          <p:nvPr/>
        </p:nvGrpSpPr>
        <p:grpSpPr>
          <a:xfrm>
            <a:off x="560017" y="1279733"/>
            <a:ext cx="1958442" cy="1958442"/>
            <a:chOff x="3992604" y="2306710"/>
            <a:chExt cx="1958442" cy="1958442"/>
          </a:xfrm>
        </p:grpSpPr>
        <p:sp>
          <p:nvSpPr>
            <p:cNvPr id="12" name="Secteurs 11"/>
            <p:cNvSpPr/>
            <p:nvPr/>
          </p:nvSpPr>
          <p:spPr>
            <a:xfrm rot="10800000">
              <a:off x="3992604" y="2306710"/>
              <a:ext cx="1958442" cy="1958442"/>
            </a:xfrm>
            <a:prstGeom prst="pieWedge">
              <a:avLst/>
            </a:prstGeom>
          </p:spPr>
          <p:style>
            <a:lnRef idx="0">
              <a:schemeClr val="lt1">
                <a:hueOff val="0"/>
                <a:satOff val="0"/>
                <a:lumOff val="0"/>
                <a:alphaOff val="0"/>
              </a:schemeClr>
            </a:lnRef>
            <a:fillRef idx="3">
              <a:schemeClr val="accent4">
                <a:hueOff val="6930461"/>
                <a:satOff val="-31979"/>
                <a:lumOff val="1177"/>
                <a:alphaOff val="0"/>
              </a:schemeClr>
            </a:fillRef>
            <a:effectRef idx="2">
              <a:schemeClr val="accent4">
                <a:hueOff val="6930461"/>
                <a:satOff val="-31979"/>
                <a:lumOff val="1177"/>
                <a:alphaOff val="0"/>
              </a:schemeClr>
            </a:effectRef>
            <a:fontRef idx="minor">
              <a:schemeClr val="lt1"/>
            </a:fontRef>
          </p:style>
        </p:sp>
        <p:sp>
          <p:nvSpPr>
            <p:cNvPr id="13" name="Secteurs 4"/>
            <p:cNvSpPr/>
            <p:nvPr/>
          </p:nvSpPr>
          <p:spPr>
            <a:xfrm rot="21600000">
              <a:off x="3992604" y="2306710"/>
              <a:ext cx="1384828" cy="13848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fr-CA" sz="1500" kern="1200" dirty="0" smtClean="0"/>
                <a:t>Espace associatif</a:t>
              </a:r>
              <a:endParaRPr lang="fr-CA" sz="1500" kern="1200" dirty="0"/>
            </a:p>
          </p:txBody>
        </p:sp>
      </p:grpSp>
    </p:spTree>
    <p:extLst>
      <p:ext uri="{BB962C8B-B14F-4D97-AF65-F5344CB8AC3E}">
        <p14:creationId xmlns:p14="http://schemas.microsoft.com/office/powerpoint/2010/main" val="3832551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400" b="1" dirty="0" smtClean="0">
                <a:solidFill>
                  <a:srgbClr val="FFC000"/>
                </a:solidFill>
                <a:latin typeface="ITC Avant Garde Std Md" panose="020B0602020202020204" pitchFamily="34" charset="0"/>
              </a:rPr>
              <a:t>Révolutionnez votre vie associative!</a:t>
            </a:r>
            <a:br>
              <a:rPr lang="fr-CA" sz="2400" b="1" dirty="0" smtClean="0">
                <a:solidFill>
                  <a:srgbClr val="FFC000"/>
                </a:solidFill>
                <a:latin typeface="ITC Avant Garde Std Md" panose="020B0602020202020204" pitchFamily="34" charset="0"/>
              </a:rPr>
            </a:br>
            <a:r>
              <a:rPr lang="fr-CA" sz="3600" b="1" dirty="0" smtClean="0">
                <a:solidFill>
                  <a:srgbClr val="00B050"/>
                </a:solidFill>
                <a:latin typeface="ITC Avant Garde Std Md" panose="020B0602020202020204" pitchFamily="34" charset="0"/>
              </a:rPr>
              <a:t>Composantes de la vie associative</a:t>
            </a:r>
            <a:r>
              <a:rPr lang="fr-CA" sz="2400" b="1" dirty="0" smtClean="0">
                <a:solidFill>
                  <a:srgbClr val="FFC000"/>
                </a:solidFill>
                <a:latin typeface="ITC Avant Garde Std Md" panose="020B0602020202020204" pitchFamily="34" charset="0"/>
              </a:rPr>
              <a:t/>
            </a:r>
            <a:br>
              <a:rPr lang="fr-CA" sz="2400" b="1" dirty="0" smtClean="0">
                <a:solidFill>
                  <a:srgbClr val="FFC000"/>
                </a:solidFill>
                <a:latin typeface="ITC Avant Garde Std Md" panose="020B0602020202020204" pitchFamily="34" charset="0"/>
              </a:rPr>
            </a:br>
            <a:endParaRPr lang="fr-CA" sz="2400" dirty="0"/>
          </a:p>
        </p:txBody>
      </p:sp>
      <p:sp>
        <p:nvSpPr>
          <p:cNvPr id="5" name="ZoneTexte 4"/>
          <p:cNvSpPr txBox="1"/>
          <p:nvPr/>
        </p:nvSpPr>
        <p:spPr>
          <a:xfrm>
            <a:off x="2782262" y="1187997"/>
            <a:ext cx="6026888" cy="1938992"/>
          </a:xfrm>
          <a:prstGeom prst="rect">
            <a:avLst/>
          </a:prstGeom>
          <a:noFill/>
        </p:spPr>
        <p:txBody>
          <a:bodyPr wrap="square" rtlCol="0">
            <a:spAutoFit/>
          </a:bodyPr>
          <a:lstStyle/>
          <a:p>
            <a:pPr algn="ctr"/>
            <a:r>
              <a:rPr lang="fr-CA" sz="2800" b="1" dirty="0" smtClean="0">
                <a:solidFill>
                  <a:srgbClr val="00B0F0"/>
                </a:solidFill>
              </a:rPr>
              <a:t>Utilisez l’outil texte pour expliquer quel est le type d’engagement possible dans votre organisme</a:t>
            </a:r>
            <a:endParaRPr lang="fr-CA" b="1" dirty="0">
              <a:solidFill>
                <a:srgbClr val="00B0F0"/>
              </a:solidFill>
            </a:endParaRPr>
          </a:p>
          <a:p>
            <a:pPr algn="ctr"/>
            <a:endParaRPr lang="fr-CA" b="1" dirty="0" smtClean="0">
              <a:solidFill>
                <a:srgbClr val="00B0F0"/>
              </a:solidFill>
            </a:endParaRPr>
          </a:p>
          <a:p>
            <a:pPr algn="ctr"/>
            <a:endParaRPr lang="fr-CA" dirty="0"/>
          </a:p>
        </p:txBody>
      </p:sp>
      <p:grpSp>
        <p:nvGrpSpPr>
          <p:cNvPr id="9" name="Groupe 8"/>
          <p:cNvGrpSpPr/>
          <p:nvPr/>
        </p:nvGrpSpPr>
        <p:grpSpPr>
          <a:xfrm>
            <a:off x="296213" y="1279733"/>
            <a:ext cx="1958442" cy="1958442"/>
            <a:chOff x="1943702" y="2306710"/>
            <a:chExt cx="1958442" cy="1958442"/>
          </a:xfrm>
        </p:grpSpPr>
        <p:sp>
          <p:nvSpPr>
            <p:cNvPr id="10" name="Secteurs 9"/>
            <p:cNvSpPr/>
            <p:nvPr/>
          </p:nvSpPr>
          <p:spPr>
            <a:xfrm rot="16200000">
              <a:off x="1943702" y="2306710"/>
              <a:ext cx="1958442" cy="1958442"/>
            </a:xfrm>
            <a:prstGeom prst="pieWedge">
              <a:avLst/>
            </a:prstGeom>
          </p:spPr>
          <p:style>
            <a:lnRef idx="0">
              <a:schemeClr val="lt1">
                <a:hueOff val="0"/>
                <a:satOff val="0"/>
                <a:lumOff val="0"/>
                <a:alphaOff val="0"/>
              </a:schemeClr>
            </a:lnRef>
            <a:fillRef idx="3">
              <a:schemeClr val="accent4">
                <a:hueOff val="10395692"/>
                <a:satOff val="-47968"/>
                <a:lumOff val="1765"/>
                <a:alphaOff val="0"/>
              </a:schemeClr>
            </a:fillRef>
            <a:effectRef idx="2">
              <a:schemeClr val="accent4">
                <a:hueOff val="10395692"/>
                <a:satOff val="-47968"/>
                <a:lumOff val="1765"/>
                <a:alphaOff val="0"/>
              </a:schemeClr>
            </a:effectRef>
            <a:fontRef idx="minor">
              <a:schemeClr val="lt1"/>
            </a:fontRef>
          </p:style>
        </p:sp>
        <p:sp>
          <p:nvSpPr>
            <p:cNvPr id="11" name="Secteurs 4"/>
            <p:cNvSpPr/>
            <p:nvPr/>
          </p:nvSpPr>
          <p:spPr>
            <a:xfrm rot="21600000">
              <a:off x="2517316" y="2306710"/>
              <a:ext cx="1384828" cy="13848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fr-CA" sz="1500" kern="1200" dirty="0" smtClean="0"/>
                <a:t>Engagement</a:t>
              </a:r>
              <a:endParaRPr lang="fr-CA" sz="1500" kern="1200" dirty="0"/>
            </a:p>
          </p:txBody>
        </p:sp>
      </p:grpSp>
    </p:spTree>
    <p:extLst>
      <p:ext uri="{BB962C8B-B14F-4D97-AF65-F5344CB8AC3E}">
        <p14:creationId xmlns:p14="http://schemas.microsoft.com/office/powerpoint/2010/main" val="21021955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700" b="1" dirty="0" smtClean="0">
                <a:solidFill>
                  <a:srgbClr val="FFC000"/>
                </a:solidFill>
                <a:latin typeface="ITC Avant Garde Std Md" panose="020B0602020202020204" pitchFamily="34" charset="0"/>
              </a:rPr>
              <a:t>Révolutionnez </a:t>
            </a:r>
            <a:r>
              <a:rPr lang="fr-CA" sz="2700" b="1" dirty="0">
                <a:solidFill>
                  <a:srgbClr val="FFC000"/>
                </a:solidFill>
                <a:latin typeface="ITC Avant Garde Std Md" panose="020B0602020202020204" pitchFamily="34" charset="0"/>
              </a:rPr>
              <a:t>votre vie associative</a:t>
            </a:r>
            <a:r>
              <a:rPr lang="fr-CA" sz="2700" b="1" dirty="0" smtClean="0">
                <a:solidFill>
                  <a:srgbClr val="FFC000"/>
                </a:solidFill>
                <a:latin typeface="ITC Avant Garde Std Md" panose="020B0602020202020204" pitchFamily="34" charset="0"/>
              </a:rPr>
              <a:t>!</a:t>
            </a:r>
            <a:br>
              <a:rPr lang="fr-CA" sz="2700" b="1" dirty="0" smtClean="0">
                <a:solidFill>
                  <a:srgbClr val="FFC000"/>
                </a:solidFill>
                <a:latin typeface="ITC Avant Garde Std Md" panose="020B0602020202020204" pitchFamily="34" charset="0"/>
              </a:rPr>
            </a:br>
            <a:r>
              <a:rPr lang="fr-CA" sz="3600" b="1" dirty="0" smtClean="0">
                <a:solidFill>
                  <a:srgbClr val="00B050"/>
                </a:solidFill>
                <a:latin typeface="ITC Avant Garde Std Md" panose="020B0602020202020204" pitchFamily="34" charset="0"/>
              </a:rPr>
              <a:t>Pour une révolution, quelques étapes</a:t>
            </a:r>
            <a:r>
              <a:rPr lang="fr-CA" sz="3600" b="1" dirty="0">
                <a:solidFill>
                  <a:srgbClr val="FFC000"/>
                </a:solidFill>
                <a:latin typeface="ITC Avant Garde Std Md" panose="020B0602020202020204" pitchFamily="34" charset="0"/>
              </a:rPr>
              <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296214" y="978794"/>
            <a:ext cx="8512936" cy="5078313"/>
          </a:xfrm>
          <a:prstGeom prst="rect">
            <a:avLst/>
          </a:prstGeom>
          <a:noFill/>
        </p:spPr>
        <p:txBody>
          <a:bodyPr wrap="square" rtlCol="0">
            <a:spAutoFit/>
          </a:bodyPr>
          <a:lstStyle/>
          <a:p>
            <a:r>
              <a:rPr lang="fr-CA" sz="2400" b="1" dirty="0" smtClean="0">
                <a:solidFill>
                  <a:srgbClr val="00B0F0"/>
                </a:solidFill>
              </a:rPr>
              <a:t>Bilan de la vie associative </a:t>
            </a:r>
          </a:p>
          <a:p>
            <a:r>
              <a:rPr lang="fr-CA" dirty="0" smtClean="0"/>
              <a:t>Il est important de prendre le temps de faire un bilan de la vie associative. Pour se faire, il faut prendre les 4 composantes de la vie associative. Voir quel espace associatif est disponible pour les membres.</a:t>
            </a:r>
          </a:p>
          <a:p>
            <a:endParaRPr lang="fr-CA" b="1" dirty="0"/>
          </a:p>
          <a:p>
            <a:r>
              <a:rPr lang="fr-CA" sz="2400" b="1" dirty="0" smtClean="0">
                <a:solidFill>
                  <a:srgbClr val="00B0F0"/>
                </a:solidFill>
              </a:rPr>
              <a:t>Définition d’objectifs à atteindre</a:t>
            </a:r>
            <a:endParaRPr lang="fr-CA" sz="2400" b="1" dirty="0">
              <a:solidFill>
                <a:srgbClr val="00B0F0"/>
              </a:solidFill>
            </a:endParaRPr>
          </a:p>
          <a:p>
            <a:r>
              <a:rPr lang="fr-FR" dirty="0" smtClean="0"/>
              <a:t>La vie associative doit répondre à des objectifs pour l’organisme, sa mission, ses actions. Avez-vous pris le temps de bien le définir.</a:t>
            </a:r>
            <a:r>
              <a:rPr lang="fr-FR" sz="2400" b="1" dirty="0">
                <a:solidFill>
                  <a:srgbClr val="00B0F0"/>
                </a:solidFill>
              </a:rPr>
              <a:t/>
            </a:r>
            <a:br>
              <a:rPr lang="fr-FR" sz="2400" b="1" dirty="0">
                <a:solidFill>
                  <a:srgbClr val="00B0F0"/>
                </a:solidFill>
              </a:rPr>
            </a:br>
            <a:endParaRPr lang="fr-CA" sz="2400" b="1" dirty="0" smtClean="0"/>
          </a:p>
          <a:p>
            <a:r>
              <a:rPr lang="fr-CA" sz="2400" b="1" dirty="0" smtClean="0">
                <a:solidFill>
                  <a:srgbClr val="00B0F0"/>
                </a:solidFill>
              </a:rPr>
              <a:t>Mettre en place des espaces de vie associative</a:t>
            </a:r>
          </a:p>
          <a:p>
            <a:r>
              <a:rPr lang="fr-FR" dirty="0" smtClean="0"/>
              <a:t>Pour avoir une vie associative, les membres doivent avoir de l’espace pour s’engager au sein de l’organisme, se sentir partie prenante. </a:t>
            </a:r>
            <a:r>
              <a:rPr lang="fr-FR" sz="2400" b="1" dirty="0" smtClean="0">
                <a:solidFill>
                  <a:srgbClr val="00B0F0"/>
                </a:solidFill>
              </a:rPr>
              <a:t/>
            </a:r>
            <a:br>
              <a:rPr lang="fr-FR" sz="2400" b="1" dirty="0" smtClean="0">
                <a:solidFill>
                  <a:srgbClr val="00B0F0"/>
                </a:solidFill>
              </a:rPr>
            </a:br>
            <a:endParaRPr lang="fr-CA" sz="2400" b="1" dirty="0" smtClean="0">
              <a:solidFill>
                <a:srgbClr val="00B0F0"/>
              </a:solidFill>
            </a:endParaRPr>
          </a:p>
          <a:p>
            <a:endParaRPr lang="fr-CA" sz="2400" b="1" dirty="0">
              <a:solidFill>
                <a:srgbClr val="00B0F0"/>
              </a:solidFill>
            </a:endParaRPr>
          </a:p>
          <a:p>
            <a:endParaRPr lang="fr-CA" dirty="0" smtClean="0"/>
          </a:p>
          <a:p>
            <a:endParaRPr lang="fr-CA" dirty="0"/>
          </a:p>
        </p:txBody>
      </p:sp>
    </p:spTree>
    <p:extLst>
      <p:ext uri="{BB962C8B-B14F-4D97-AF65-F5344CB8AC3E}">
        <p14:creationId xmlns:p14="http://schemas.microsoft.com/office/powerpoint/2010/main" val="2558773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a:bodyPr>
          <a:lstStyle/>
          <a:p>
            <a:pPr algn="ctr"/>
            <a:r>
              <a:rPr lang="fr-CA" sz="3600" b="1" dirty="0" smtClean="0">
                <a:solidFill>
                  <a:srgbClr val="FFC000"/>
                </a:solidFill>
                <a:latin typeface="ITC Avant Garde Std Md" panose="020B0602020202020204" pitchFamily="34" charset="0"/>
              </a:rPr>
              <a:t>Révolutionnez </a:t>
            </a:r>
            <a:r>
              <a:rPr lang="fr-CA" sz="3600" b="1" dirty="0">
                <a:solidFill>
                  <a:srgbClr val="FFC000"/>
                </a:solidFill>
                <a:latin typeface="ITC Avant Garde Std Md" panose="020B0602020202020204" pitchFamily="34" charset="0"/>
              </a:rPr>
              <a:t>votre vie associative!</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528034" y="991673"/>
            <a:ext cx="8281115" cy="3416320"/>
          </a:xfrm>
          <a:prstGeom prst="rect">
            <a:avLst/>
          </a:prstGeom>
          <a:noFill/>
        </p:spPr>
        <p:txBody>
          <a:bodyPr wrap="square" rtlCol="0">
            <a:spAutoFit/>
          </a:bodyPr>
          <a:lstStyle/>
          <a:p>
            <a:r>
              <a:rPr lang="fr-CA" dirty="0" smtClean="0"/>
              <a:t>Plan du webinaire</a:t>
            </a:r>
          </a:p>
          <a:p>
            <a:endParaRPr lang="fr-CA" dirty="0"/>
          </a:p>
          <a:p>
            <a:pPr marL="285750" indent="-285750">
              <a:buFont typeface="Arial" panose="020B0604020202020204" pitchFamily="34" charset="0"/>
              <a:buChar char="•"/>
            </a:pPr>
            <a:r>
              <a:rPr lang="fr-CA" dirty="0" smtClean="0"/>
              <a:t>Présentation du formateur</a:t>
            </a:r>
          </a:p>
          <a:p>
            <a:pPr marL="285750" indent="-285750">
              <a:buFont typeface="Arial" panose="020B0604020202020204" pitchFamily="34" charset="0"/>
              <a:buChar char="•"/>
            </a:pPr>
            <a:r>
              <a:rPr lang="fr-CA" dirty="0" smtClean="0"/>
              <a:t>Vos attentes</a:t>
            </a:r>
          </a:p>
          <a:p>
            <a:pPr marL="285750" indent="-285750">
              <a:buFont typeface="Arial" panose="020B0604020202020204" pitchFamily="34" charset="0"/>
              <a:buChar char="•"/>
            </a:pPr>
            <a:r>
              <a:rPr lang="fr-CA" dirty="0" smtClean="0"/>
              <a:t>Les objectifs du Webinaire</a:t>
            </a:r>
          </a:p>
          <a:p>
            <a:pPr marL="285750" indent="-285750">
              <a:buFont typeface="Arial" panose="020B0604020202020204" pitchFamily="34" charset="0"/>
              <a:buChar char="•"/>
            </a:pPr>
            <a:r>
              <a:rPr lang="fr-CA" dirty="0" smtClean="0"/>
              <a:t>Introduction à la vie associative</a:t>
            </a:r>
          </a:p>
          <a:p>
            <a:pPr marL="285750" indent="-285750">
              <a:buFont typeface="Arial" panose="020B0604020202020204" pitchFamily="34" charset="0"/>
              <a:buChar char="•"/>
            </a:pPr>
            <a:r>
              <a:rPr lang="fr-CA" dirty="0" smtClean="0"/>
              <a:t>Différence entre vie associative et vie démocratique </a:t>
            </a:r>
          </a:p>
          <a:p>
            <a:pPr marL="285750" indent="-285750">
              <a:buFont typeface="Arial" panose="020B0604020202020204" pitchFamily="34" charset="0"/>
              <a:buChar char="•"/>
            </a:pPr>
            <a:r>
              <a:rPr lang="fr-CA" dirty="0" smtClean="0"/>
              <a:t>État de situation de la vie associative</a:t>
            </a:r>
          </a:p>
          <a:p>
            <a:pPr marL="285750" indent="-285750">
              <a:buFont typeface="Arial" panose="020B0604020202020204" pitchFamily="34" charset="0"/>
              <a:buChar char="•"/>
            </a:pPr>
            <a:r>
              <a:rPr lang="fr-CA" dirty="0" smtClean="0"/>
              <a:t>Les composantes de la vie associative </a:t>
            </a:r>
          </a:p>
          <a:p>
            <a:pPr marL="285750" indent="-285750">
              <a:buFont typeface="Arial" panose="020B0604020202020204" pitchFamily="34" charset="0"/>
              <a:buChar char="•"/>
            </a:pPr>
            <a:r>
              <a:rPr lang="fr-CA" dirty="0" smtClean="0"/>
              <a:t>Pour une révolution: quelques étapes</a:t>
            </a:r>
          </a:p>
          <a:p>
            <a:pPr marL="285750" indent="-285750">
              <a:buFont typeface="Arial" panose="020B0604020202020204" pitchFamily="34" charset="0"/>
              <a:buChar char="•"/>
            </a:pPr>
            <a:r>
              <a:rPr lang="fr-CA" dirty="0" smtClean="0"/>
              <a:t>Conclusion</a:t>
            </a:r>
          </a:p>
          <a:p>
            <a:pPr marL="285750" indent="-285750">
              <a:buFont typeface="Arial" panose="020B0604020202020204" pitchFamily="34" charset="0"/>
              <a:buChar char="•"/>
            </a:pPr>
            <a:r>
              <a:rPr lang="fr-CA" dirty="0" smtClean="0"/>
              <a:t>Questions</a:t>
            </a:r>
            <a:endParaRPr lang="fr-CA" dirty="0"/>
          </a:p>
        </p:txBody>
      </p:sp>
    </p:spTree>
    <p:extLst>
      <p:ext uri="{BB962C8B-B14F-4D97-AF65-F5344CB8AC3E}">
        <p14:creationId xmlns:p14="http://schemas.microsoft.com/office/powerpoint/2010/main" val="26839134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700" b="1" dirty="0" smtClean="0">
                <a:solidFill>
                  <a:srgbClr val="FFC000"/>
                </a:solidFill>
                <a:latin typeface="ITC Avant Garde Std Md" panose="020B0602020202020204" pitchFamily="34" charset="0"/>
              </a:rPr>
              <a:t>Révolutionnez </a:t>
            </a:r>
            <a:r>
              <a:rPr lang="fr-CA" sz="2700" b="1" dirty="0">
                <a:solidFill>
                  <a:srgbClr val="FFC000"/>
                </a:solidFill>
                <a:latin typeface="ITC Avant Garde Std Md" panose="020B0602020202020204" pitchFamily="34" charset="0"/>
              </a:rPr>
              <a:t>votre vie associative</a:t>
            </a:r>
            <a:r>
              <a:rPr lang="fr-CA" sz="2700" b="1" dirty="0" smtClean="0">
                <a:solidFill>
                  <a:srgbClr val="FFC000"/>
                </a:solidFill>
                <a:latin typeface="ITC Avant Garde Std Md" panose="020B0602020202020204" pitchFamily="34" charset="0"/>
              </a:rPr>
              <a:t>!</a:t>
            </a:r>
            <a:br>
              <a:rPr lang="fr-CA" sz="2700" b="1" dirty="0" smtClean="0">
                <a:solidFill>
                  <a:srgbClr val="FFC000"/>
                </a:solidFill>
                <a:latin typeface="ITC Avant Garde Std Md" panose="020B0602020202020204" pitchFamily="34" charset="0"/>
              </a:rPr>
            </a:br>
            <a:r>
              <a:rPr lang="fr-CA" sz="3600" b="1" dirty="0" smtClean="0">
                <a:solidFill>
                  <a:srgbClr val="00B050"/>
                </a:solidFill>
                <a:latin typeface="ITC Avant Garde Std Md" panose="020B0602020202020204" pitchFamily="34" charset="0"/>
              </a:rPr>
              <a:t>Pour une révolution, quelques étapes</a:t>
            </a:r>
            <a:r>
              <a:rPr lang="fr-CA" sz="3600" b="1" dirty="0">
                <a:solidFill>
                  <a:srgbClr val="FFC000"/>
                </a:solidFill>
                <a:latin typeface="ITC Avant Garde Std Md" panose="020B0602020202020204" pitchFamily="34" charset="0"/>
              </a:rPr>
              <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296214" y="978794"/>
            <a:ext cx="8512936" cy="5447645"/>
          </a:xfrm>
          <a:prstGeom prst="rect">
            <a:avLst/>
          </a:prstGeom>
          <a:noFill/>
        </p:spPr>
        <p:txBody>
          <a:bodyPr wrap="square" rtlCol="0">
            <a:spAutoFit/>
          </a:bodyPr>
          <a:lstStyle/>
          <a:p>
            <a:r>
              <a:rPr lang="fr-CA" sz="2400" b="1" dirty="0" smtClean="0">
                <a:solidFill>
                  <a:srgbClr val="00B0F0"/>
                </a:solidFill>
              </a:rPr>
              <a:t>Définir un plan de match avec les personnes concernées</a:t>
            </a:r>
          </a:p>
          <a:p>
            <a:r>
              <a:rPr lang="fr-CA" dirty="0" smtClean="0"/>
              <a:t>Développer sa vie associative ne peut pas être pensé seul. Ce doit être fait avec les membres de l’organisme. </a:t>
            </a:r>
          </a:p>
          <a:p>
            <a:endParaRPr lang="fr-CA" b="1" dirty="0"/>
          </a:p>
          <a:p>
            <a:r>
              <a:rPr lang="fr-CA" sz="2400" b="1" dirty="0" smtClean="0">
                <a:solidFill>
                  <a:srgbClr val="00B0F0"/>
                </a:solidFill>
              </a:rPr>
              <a:t>Théorie des petits pas</a:t>
            </a:r>
            <a:endParaRPr lang="fr-CA" sz="2400" b="1" dirty="0">
              <a:solidFill>
                <a:srgbClr val="00B0F0"/>
              </a:solidFill>
            </a:endParaRPr>
          </a:p>
          <a:p>
            <a:r>
              <a:rPr lang="fr-FR" dirty="0" smtClean="0"/>
              <a:t>Une révolution, ça doit se vivre une étape à la fois. Lancer trop de chantiers à la fois risque de diviser les énergies. </a:t>
            </a:r>
            <a:r>
              <a:rPr lang="fr-FR" sz="2400" b="1" dirty="0">
                <a:solidFill>
                  <a:srgbClr val="00B0F0"/>
                </a:solidFill>
              </a:rPr>
              <a:t/>
            </a:r>
            <a:br>
              <a:rPr lang="fr-FR" sz="2400" b="1" dirty="0">
                <a:solidFill>
                  <a:srgbClr val="00B0F0"/>
                </a:solidFill>
              </a:rPr>
            </a:br>
            <a:endParaRPr lang="fr-CA" sz="2400" b="1" dirty="0" smtClean="0"/>
          </a:p>
          <a:p>
            <a:r>
              <a:rPr lang="fr-CA" sz="2400" b="1" dirty="0" smtClean="0">
                <a:solidFill>
                  <a:srgbClr val="00B0F0"/>
                </a:solidFill>
              </a:rPr>
              <a:t>Avoir confiance, donner de la formation, encourager et reconnaître</a:t>
            </a:r>
          </a:p>
          <a:p>
            <a:r>
              <a:rPr lang="fr-FR" dirty="0" smtClean="0"/>
              <a:t>Des personnes qui s’impliquent le font de bon cœur. Il ne faut pas avoir peur d’investir du temps avec eux. Au début, ça peut sembler une « dépense » de temps. Mais à la longue, le retour sur investissement sera encore plus grand. </a:t>
            </a:r>
            <a:r>
              <a:rPr lang="fr-FR" sz="2400" b="1" dirty="0" smtClean="0">
                <a:solidFill>
                  <a:srgbClr val="00B0F0"/>
                </a:solidFill>
              </a:rPr>
              <a:t/>
            </a:r>
            <a:br>
              <a:rPr lang="fr-FR" sz="2400" b="1" dirty="0" smtClean="0">
                <a:solidFill>
                  <a:srgbClr val="00B0F0"/>
                </a:solidFill>
              </a:rPr>
            </a:br>
            <a:endParaRPr lang="fr-CA" sz="2400" b="1" dirty="0" smtClean="0">
              <a:solidFill>
                <a:srgbClr val="00B0F0"/>
              </a:solidFill>
            </a:endParaRPr>
          </a:p>
          <a:p>
            <a:endParaRPr lang="fr-CA" sz="2400" b="1" dirty="0">
              <a:solidFill>
                <a:srgbClr val="00B0F0"/>
              </a:solidFill>
            </a:endParaRPr>
          </a:p>
          <a:p>
            <a:endParaRPr lang="fr-CA" dirty="0" smtClean="0"/>
          </a:p>
          <a:p>
            <a:endParaRPr lang="fr-CA" dirty="0"/>
          </a:p>
        </p:txBody>
      </p:sp>
    </p:spTree>
    <p:extLst>
      <p:ext uri="{BB962C8B-B14F-4D97-AF65-F5344CB8AC3E}">
        <p14:creationId xmlns:p14="http://schemas.microsoft.com/office/powerpoint/2010/main" val="39241922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700" b="1" dirty="0" smtClean="0">
                <a:solidFill>
                  <a:srgbClr val="FFC000"/>
                </a:solidFill>
                <a:latin typeface="ITC Avant Garde Std Md" panose="020B0602020202020204" pitchFamily="34" charset="0"/>
              </a:rPr>
              <a:t>Révolutionnez </a:t>
            </a:r>
            <a:r>
              <a:rPr lang="fr-CA" sz="2700" b="1" dirty="0">
                <a:solidFill>
                  <a:srgbClr val="FFC000"/>
                </a:solidFill>
                <a:latin typeface="ITC Avant Garde Std Md" panose="020B0602020202020204" pitchFamily="34" charset="0"/>
              </a:rPr>
              <a:t>votre vie associative</a:t>
            </a:r>
            <a:r>
              <a:rPr lang="fr-CA" sz="2700" b="1" dirty="0" smtClean="0">
                <a:solidFill>
                  <a:srgbClr val="FFC000"/>
                </a:solidFill>
                <a:latin typeface="ITC Avant Garde Std Md" panose="020B0602020202020204" pitchFamily="34" charset="0"/>
              </a:rPr>
              <a:t>!</a:t>
            </a:r>
            <a:br>
              <a:rPr lang="fr-CA" sz="2700" b="1" dirty="0" smtClean="0">
                <a:solidFill>
                  <a:srgbClr val="FFC000"/>
                </a:solidFill>
                <a:latin typeface="ITC Avant Garde Std Md" panose="020B0602020202020204" pitchFamily="34" charset="0"/>
              </a:rPr>
            </a:br>
            <a:r>
              <a:rPr lang="fr-CA" sz="3600" b="1" dirty="0" smtClean="0">
                <a:solidFill>
                  <a:srgbClr val="00B050"/>
                </a:solidFill>
                <a:latin typeface="ITC Avant Garde Std Md" panose="020B0602020202020204" pitchFamily="34" charset="0"/>
              </a:rPr>
              <a:t>Des questions?</a:t>
            </a:r>
            <a:r>
              <a:rPr lang="fr-CA" sz="3600" b="1" dirty="0">
                <a:solidFill>
                  <a:srgbClr val="FFC000"/>
                </a:solidFill>
                <a:latin typeface="ITC Avant Garde Std Md" panose="020B0602020202020204" pitchFamily="34" charset="0"/>
              </a:rPr>
              <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296214" y="978794"/>
            <a:ext cx="8512936" cy="1107996"/>
          </a:xfrm>
          <a:prstGeom prst="rect">
            <a:avLst/>
          </a:prstGeom>
          <a:noFill/>
        </p:spPr>
        <p:txBody>
          <a:bodyPr wrap="square" rtlCol="0">
            <a:spAutoFit/>
          </a:bodyPr>
          <a:lstStyle/>
          <a:p>
            <a:r>
              <a:rPr lang="fr-CA" sz="2400" b="1" dirty="0" smtClean="0">
                <a:solidFill>
                  <a:srgbClr val="00B0F0"/>
                </a:solidFill>
              </a:rPr>
              <a:t>Vous pouvez écrire ici vos questions ou le faire dans l’espace de clavardage</a:t>
            </a:r>
          </a:p>
          <a:p>
            <a:endParaRPr lang="fr-CA" dirty="0"/>
          </a:p>
        </p:txBody>
      </p:sp>
    </p:spTree>
    <p:extLst>
      <p:ext uri="{BB962C8B-B14F-4D97-AF65-F5344CB8AC3E}">
        <p14:creationId xmlns:p14="http://schemas.microsoft.com/office/powerpoint/2010/main" val="28508842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31819" y="579550"/>
            <a:ext cx="8680361" cy="1184856"/>
          </a:xfrm>
        </p:spPr>
        <p:txBody>
          <a:bodyPr>
            <a:noAutofit/>
          </a:bodyPr>
          <a:lstStyle/>
          <a:p>
            <a:pPr algn="ctr"/>
            <a:r>
              <a:rPr lang="fr-CA" sz="3200" b="1" dirty="0" smtClean="0">
                <a:solidFill>
                  <a:srgbClr val="FFC000"/>
                </a:solidFill>
                <a:latin typeface="ITC Avant Garde Std Md" panose="020B0602020202020204" pitchFamily="34" charset="0"/>
              </a:rPr>
              <a:t>Révolutionnez </a:t>
            </a:r>
            <a:r>
              <a:rPr lang="fr-CA" sz="3200" b="1" dirty="0">
                <a:solidFill>
                  <a:srgbClr val="FFC000"/>
                </a:solidFill>
                <a:latin typeface="ITC Avant Garde Std Md" panose="020B0602020202020204" pitchFamily="34" charset="0"/>
              </a:rPr>
              <a:t>votre vie associative</a:t>
            </a:r>
            <a:r>
              <a:rPr lang="fr-CA" sz="3200" b="1" dirty="0" smtClean="0">
                <a:solidFill>
                  <a:srgbClr val="FFC000"/>
                </a:solidFill>
                <a:latin typeface="ITC Avant Garde Std Md" panose="020B0602020202020204" pitchFamily="34" charset="0"/>
              </a:rPr>
              <a:t>!</a:t>
            </a:r>
            <a:br>
              <a:rPr lang="fr-CA" sz="3200" b="1" dirty="0" smtClean="0">
                <a:solidFill>
                  <a:srgbClr val="FFC000"/>
                </a:solidFill>
                <a:latin typeface="ITC Avant Garde Std Md" panose="020B0602020202020204" pitchFamily="34" charset="0"/>
              </a:rPr>
            </a:br>
            <a:r>
              <a:rPr lang="fr-CA" sz="4000" b="1" dirty="0">
                <a:solidFill>
                  <a:srgbClr val="FFC000"/>
                </a:solidFill>
                <a:latin typeface="ITC Avant Garde Std Md" panose="020B0602020202020204" pitchFamily="34" charset="0"/>
              </a:rPr>
              <a:t/>
            </a:r>
            <a:br>
              <a:rPr lang="fr-CA" sz="4000" b="1" dirty="0">
                <a:solidFill>
                  <a:srgbClr val="FFC000"/>
                </a:solidFill>
                <a:latin typeface="ITC Avant Garde Std Md" panose="020B0602020202020204" pitchFamily="34" charset="0"/>
              </a:rPr>
            </a:br>
            <a:endParaRPr lang="fr-CA" sz="4000" dirty="0"/>
          </a:p>
        </p:txBody>
      </p:sp>
      <p:sp>
        <p:nvSpPr>
          <p:cNvPr id="6" name="ZoneTexte 5"/>
          <p:cNvSpPr txBox="1"/>
          <p:nvPr/>
        </p:nvSpPr>
        <p:spPr>
          <a:xfrm>
            <a:off x="592429" y="2650411"/>
            <a:ext cx="8236038" cy="2215991"/>
          </a:xfrm>
          <a:prstGeom prst="rect">
            <a:avLst/>
          </a:prstGeom>
          <a:noFill/>
        </p:spPr>
        <p:txBody>
          <a:bodyPr wrap="square" rtlCol="0">
            <a:spAutoFit/>
          </a:bodyPr>
          <a:lstStyle/>
          <a:p>
            <a:pPr algn="ctr"/>
            <a:r>
              <a:rPr lang="fr-CA" sz="2400" b="1" dirty="0" smtClean="0">
                <a:solidFill>
                  <a:srgbClr val="00B0F0"/>
                </a:solidFill>
              </a:rPr>
              <a:t>Merci pour votre participation!</a:t>
            </a:r>
          </a:p>
          <a:p>
            <a:pPr algn="ctr"/>
            <a:endParaRPr lang="fr-CA" sz="2400" b="1" dirty="0">
              <a:solidFill>
                <a:srgbClr val="00B0F0"/>
              </a:solidFill>
            </a:endParaRPr>
          </a:p>
          <a:p>
            <a:pPr algn="ctr"/>
            <a:endParaRPr lang="fr-CA" sz="2400" b="1" dirty="0" smtClean="0">
              <a:solidFill>
                <a:srgbClr val="00B0F0"/>
              </a:solidFill>
            </a:endParaRPr>
          </a:p>
          <a:p>
            <a:pPr algn="ctr"/>
            <a:endParaRPr lang="fr-CA" sz="2400" b="1" dirty="0">
              <a:solidFill>
                <a:srgbClr val="00B0F0"/>
              </a:solidFill>
            </a:endParaRPr>
          </a:p>
          <a:p>
            <a:pPr algn="ctr"/>
            <a:r>
              <a:rPr lang="fr-CA" sz="2400" b="1" dirty="0" smtClean="0">
                <a:solidFill>
                  <a:srgbClr val="92D050"/>
                </a:solidFill>
              </a:rPr>
              <a:t>N’oubliez pas, l’AGA de la TROCL est le lundi 25 mai 2015  </a:t>
            </a:r>
          </a:p>
          <a:p>
            <a:endParaRPr lang="fr-CA" dirty="0"/>
          </a:p>
        </p:txBody>
      </p:sp>
    </p:spTree>
    <p:extLst>
      <p:ext uri="{BB962C8B-B14F-4D97-AF65-F5344CB8AC3E}">
        <p14:creationId xmlns:p14="http://schemas.microsoft.com/office/powerpoint/2010/main" val="2325326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1"/>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700" b="1" dirty="0" smtClean="0">
                <a:solidFill>
                  <a:srgbClr val="FFC000"/>
                </a:solidFill>
                <a:latin typeface="ITC Avant Garde Std Md" panose="020B0602020202020204" pitchFamily="34" charset="0"/>
              </a:rPr>
              <a:t>Révolutionnez </a:t>
            </a:r>
            <a:r>
              <a:rPr lang="fr-CA" sz="2700" b="1" dirty="0">
                <a:solidFill>
                  <a:srgbClr val="FFC000"/>
                </a:solidFill>
                <a:latin typeface="ITC Avant Garde Std Md" panose="020B0602020202020204" pitchFamily="34" charset="0"/>
              </a:rPr>
              <a:t>votre vie associative</a:t>
            </a:r>
            <a:r>
              <a:rPr lang="fr-CA" sz="2700" b="1" dirty="0" smtClean="0">
                <a:solidFill>
                  <a:srgbClr val="FFC000"/>
                </a:solidFill>
                <a:latin typeface="ITC Avant Garde Std Md" panose="020B0602020202020204" pitchFamily="34" charset="0"/>
              </a:rPr>
              <a:t>!</a:t>
            </a:r>
            <a:r>
              <a:rPr lang="fr-CA" sz="3100" b="1" dirty="0" smtClean="0">
                <a:solidFill>
                  <a:srgbClr val="FFC000"/>
                </a:solidFill>
                <a:latin typeface="ITC Avant Garde Std Md" panose="020B0602020202020204" pitchFamily="34" charset="0"/>
              </a:rPr>
              <a:t/>
            </a:r>
            <a:br>
              <a:rPr lang="fr-CA" sz="3100" b="1" dirty="0" smtClean="0">
                <a:solidFill>
                  <a:srgbClr val="FFC000"/>
                </a:solidFill>
                <a:latin typeface="ITC Avant Garde Std Md" panose="020B0602020202020204" pitchFamily="34" charset="0"/>
              </a:rPr>
            </a:br>
            <a:r>
              <a:rPr lang="fr-CA" sz="4000" b="1" dirty="0" smtClean="0">
                <a:solidFill>
                  <a:srgbClr val="00B050"/>
                </a:solidFill>
                <a:latin typeface="ITC Avant Garde Std Md" panose="020B0602020202020204" pitchFamily="34" charset="0"/>
              </a:rPr>
              <a:t>Formateur: Hugo Valiquette </a:t>
            </a:r>
            <a:r>
              <a:rPr lang="fr-CA" sz="3600" b="1" dirty="0">
                <a:solidFill>
                  <a:srgbClr val="FFC000"/>
                </a:solidFill>
                <a:latin typeface="ITC Avant Garde Std Md" panose="020B0602020202020204" pitchFamily="34" charset="0"/>
              </a:rPr>
              <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431442" y="1015024"/>
            <a:ext cx="8281115" cy="4516621"/>
          </a:xfrm>
          <a:prstGeom prst="rect">
            <a:avLst/>
          </a:prstGeom>
          <a:noFill/>
        </p:spPr>
        <p:txBody>
          <a:bodyPr wrap="square" rtlCol="0">
            <a:spAutoFit/>
          </a:bodyPr>
          <a:lstStyle/>
          <a:p>
            <a:r>
              <a:rPr lang="fr-CA" dirty="0" smtClean="0"/>
              <a:t>Coordonnateur de la TROCL depuis le 20 juin 2011 </a:t>
            </a:r>
          </a:p>
          <a:p>
            <a:endParaRPr lang="fr-CA" sz="1050" dirty="0" smtClean="0"/>
          </a:p>
          <a:p>
            <a:r>
              <a:rPr lang="fr-CA" dirty="0" smtClean="0"/>
              <a:t>Je suis fondateur de plusieurs organisations communautaires et associatives:</a:t>
            </a:r>
          </a:p>
          <a:p>
            <a:pPr marL="742950" lvl="1" indent="-285750">
              <a:buFont typeface="Arial" panose="020B0604020202020204" pitchFamily="34" charset="0"/>
              <a:buChar char="•"/>
            </a:pPr>
            <a:r>
              <a:rPr lang="fr-CA" dirty="0" smtClean="0"/>
              <a:t>Éclipse – le groupe vocal en 1996 | Et toujours le président-directeur</a:t>
            </a:r>
          </a:p>
          <a:p>
            <a:pPr marL="742950" lvl="1" indent="-285750">
              <a:buFont typeface="Arial" panose="020B0604020202020204" pitchFamily="34" charset="0"/>
              <a:buChar char="•"/>
            </a:pPr>
            <a:r>
              <a:rPr lang="fr-CA" dirty="0" smtClean="0"/>
              <a:t>Le Néo – organisme en santé, orientation et identité sexuelle en 1999</a:t>
            </a:r>
          </a:p>
          <a:p>
            <a:pPr marL="742950" lvl="1" indent="-285750">
              <a:buFont typeface="Arial" panose="020B0604020202020204" pitchFamily="34" charset="0"/>
              <a:buChar char="•"/>
            </a:pPr>
            <a:r>
              <a:rPr lang="fr-CA" dirty="0" smtClean="0"/>
              <a:t>REJAQ – regroupement québécois des organismes comme Le Néo en 2001 </a:t>
            </a:r>
          </a:p>
          <a:p>
            <a:pPr marL="742950" lvl="1" indent="-285750">
              <a:buFont typeface="Arial" panose="020B0604020202020204" pitchFamily="34" charset="0"/>
              <a:buChar char="•"/>
            </a:pPr>
            <a:r>
              <a:rPr lang="fr-CA" dirty="0" smtClean="0"/>
              <a:t>Fondation Les </a:t>
            </a:r>
            <a:r>
              <a:rPr lang="fr-CA" dirty="0" err="1" smtClean="0"/>
              <a:t>Allostars</a:t>
            </a:r>
            <a:r>
              <a:rPr lang="fr-CA" dirty="0" smtClean="0"/>
              <a:t> en 2008 </a:t>
            </a:r>
          </a:p>
          <a:p>
            <a:pPr marL="742950" lvl="1" indent="-285750">
              <a:buFont typeface="Arial" panose="020B0604020202020204" pitchFamily="34" charset="0"/>
              <a:buChar char="•"/>
            </a:pPr>
            <a:r>
              <a:rPr lang="fr-CA" dirty="0" smtClean="0"/>
              <a:t>Désorganisation efficace favorisant l’implication (DÉFI) en 2014</a:t>
            </a:r>
          </a:p>
          <a:p>
            <a:endParaRPr lang="fr-CA" sz="1100" dirty="0" smtClean="0"/>
          </a:p>
          <a:p>
            <a:r>
              <a:rPr lang="fr-CA" dirty="0" smtClean="0"/>
              <a:t>J’ai également mis sur pied différents projets, dont:</a:t>
            </a:r>
          </a:p>
          <a:p>
            <a:pPr marL="742950" lvl="1" indent="-285750">
              <a:buFont typeface="Arial" panose="020B0604020202020204" pitchFamily="34" charset="0"/>
              <a:buChar char="•"/>
            </a:pPr>
            <a:r>
              <a:rPr lang="fr-CA" dirty="0" err="1" smtClean="0"/>
              <a:t>DéfiGoAction</a:t>
            </a:r>
            <a:r>
              <a:rPr lang="fr-CA" dirty="0" smtClean="0"/>
              <a:t>: émission de télé communautaire hebdomadaire diffusée depuis le 15 septembre 2014 à </a:t>
            </a:r>
            <a:r>
              <a:rPr lang="fr-CA" dirty="0" err="1" smtClean="0"/>
              <a:t>MAtv</a:t>
            </a:r>
            <a:r>
              <a:rPr lang="fr-CA" dirty="0" smtClean="0"/>
              <a:t> Lanaudière (câble 9 de Vidéotron)</a:t>
            </a:r>
            <a:endParaRPr lang="fr-CA" dirty="0"/>
          </a:p>
          <a:p>
            <a:r>
              <a:rPr lang="fr-CA" dirty="0" smtClean="0"/>
              <a:t>Et j’ai contribué à d’autres initiatives comme le Gala Florilège, événement lanaudois de reconnaissance des jeunes de 12 à 35 ans. </a:t>
            </a:r>
          </a:p>
          <a:p>
            <a:endParaRPr lang="fr-CA" sz="800" dirty="0"/>
          </a:p>
          <a:p>
            <a:r>
              <a:rPr lang="fr-CA" dirty="0" smtClean="0"/>
              <a:t>Quel est le lien entre tous ces projets? </a:t>
            </a:r>
            <a:r>
              <a:rPr lang="fr-CA" b="1" dirty="0" smtClean="0">
                <a:solidFill>
                  <a:srgbClr val="00B0F0"/>
                </a:solidFill>
              </a:rPr>
              <a:t>Ils sont tous basés sur l’engagement des gens et sur une vie associative très importante!</a:t>
            </a:r>
          </a:p>
        </p:txBody>
      </p:sp>
    </p:spTree>
    <p:extLst>
      <p:ext uri="{BB962C8B-B14F-4D97-AF65-F5344CB8AC3E}">
        <p14:creationId xmlns:p14="http://schemas.microsoft.com/office/powerpoint/2010/main" val="458295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700" b="1" dirty="0" smtClean="0">
                <a:solidFill>
                  <a:srgbClr val="FFC000"/>
                </a:solidFill>
                <a:latin typeface="ITC Avant Garde Std Md" panose="020B0602020202020204" pitchFamily="34" charset="0"/>
              </a:rPr>
              <a:t>Révolutionnez </a:t>
            </a:r>
            <a:r>
              <a:rPr lang="fr-CA" sz="2700" b="1" dirty="0">
                <a:solidFill>
                  <a:srgbClr val="FFC000"/>
                </a:solidFill>
                <a:latin typeface="ITC Avant Garde Std Md" panose="020B0602020202020204" pitchFamily="34" charset="0"/>
              </a:rPr>
              <a:t>votre vie associative</a:t>
            </a:r>
            <a:r>
              <a:rPr lang="fr-CA" sz="2700" b="1" dirty="0" smtClean="0">
                <a:solidFill>
                  <a:srgbClr val="FFC000"/>
                </a:solidFill>
                <a:latin typeface="ITC Avant Garde Std Md" panose="020B0602020202020204" pitchFamily="34" charset="0"/>
              </a:rPr>
              <a:t>!</a:t>
            </a:r>
            <a:r>
              <a:rPr lang="fr-CA" sz="3100" b="1" dirty="0" smtClean="0">
                <a:solidFill>
                  <a:srgbClr val="FFC000"/>
                </a:solidFill>
                <a:latin typeface="ITC Avant Garde Std Md" panose="020B0602020202020204" pitchFamily="34" charset="0"/>
              </a:rPr>
              <a:t/>
            </a:r>
            <a:br>
              <a:rPr lang="fr-CA" sz="3100" b="1" dirty="0" smtClean="0">
                <a:solidFill>
                  <a:srgbClr val="FFC000"/>
                </a:solidFill>
                <a:latin typeface="ITC Avant Garde Std Md" panose="020B0602020202020204" pitchFamily="34" charset="0"/>
              </a:rPr>
            </a:br>
            <a:r>
              <a:rPr lang="fr-CA" sz="4000" b="1" dirty="0" smtClean="0">
                <a:solidFill>
                  <a:srgbClr val="00B050"/>
                </a:solidFill>
                <a:latin typeface="ITC Avant Garde Std Md" panose="020B0602020202020204" pitchFamily="34" charset="0"/>
              </a:rPr>
              <a:t>Quelles sont vos attentes ? </a:t>
            </a:r>
            <a:r>
              <a:rPr lang="fr-CA" sz="3600" b="1" dirty="0">
                <a:solidFill>
                  <a:srgbClr val="FFC000"/>
                </a:solidFill>
                <a:latin typeface="ITC Avant Garde Std Md" panose="020B0602020202020204" pitchFamily="34" charset="0"/>
              </a:rPr>
              <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2426497" y="956835"/>
            <a:ext cx="8281115" cy="530915"/>
          </a:xfrm>
          <a:prstGeom prst="rect">
            <a:avLst/>
          </a:prstGeom>
          <a:noFill/>
        </p:spPr>
        <p:txBody>
          <a:bodyPr wrap="square" rtlCol="0">
            <a:spAutoFit/>
          </a:bodyPr>
          <a:lstStyle/>
          <a:p>
            <a:r>
              <a:rPr lang="fr-CA" dirty="0" smtClean="0"/>
              <a:t>Inscrire vos attentes sur cette page. </a:t>
            </a:r>
          </a:p>
          <a:p>
            <a:endParaRPr lang="fr-CA" sz="1050" dirty="0" smtClean="0"/>
          </a:p>
        </p:txBody>
      </p:sp>
    </p:spTree>
    <p:extLst>
      <p:ext uri="{BB962C8B-B14F-4D97-AF65-F5344CB8AC3E}">
        <p14:creationId xmlns:p14="http://schemas.microsoft.com/office/powerpoint/2010/main" val="2624567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700" b="1" dirty="0" smtClean="0">
                <a:solidFill>
                  <a:srgbClr val="FFC000"/>
                </a:solidFill>
                <a:latin typeface="ITC Avant Garde Std Md" panose="020B0602020202020204" pitchFamily="34" charset="0"/>
              </a:rPr>
              <a:t>Révolutionnez </a:t>
            </a:r>
            <a:r>
              <a:rPr lang="fr-CA" sz="2700" b="1" dirty="0">
                <a:solidFill>
                  <a:srgbClr val="FFC000"/>
                </a:solidFill>
                <a:latin typeface="ITC Avant Garde Std Md" panose="020B0602020202020204" pitchFamily="34" charset="0"/>
              </a:rPr>
              <a:t>votre vie associative</a:t>
            </a:r>
            <a:r>
              <a:rPr lang="fr-CA" sz="2700" b="1" dirty="0" smtClean="0">
                <a:solidFill>
                  <a:srgbClr val="FFC000"/>
                </a:solidFill>
                <a:latin typeface="ITC Avant Garde Std Md" panose="020B0602020202020204" pitchFamily="34" charset="0"/>
              </a:rPr>
              <a:t>!</a:t>
            </a:r>
            <a:br>
              <a:rPr lang="fr-CA" sz="2700" b="1" dirty="0" smtClean="0">
                <a:solidFill>
                  <a:srgbClr val="FFC000"/>
                </a:solidFill>
                <a:latin typeface="ITC Avant Garde Std Md" panose="020B0602020202020204" pitchFamily="34" charset="0"/>
              </a:rPr>
            </a:br>
            <a:r>
              <a:rPr lang="fr-CA" sz="4000" b="1" dirty="0" smtClean="0">
                <a:solidFill>
                  <a:srgbClr val="00B050"/>
                </a:solidFill>
                <a:latin typeface="ITC Avant Garde Std Md" panose="020B0602020202020204" pitchFamily="34" charset="0"/>
              </a:rPr>
              <a:t>Objectifs</a:t>
            </a:r>
            <a:r>
              <a:rPr lang="fr-CA" sz="3600" b="1" dirty="0">
                <a:solidFill>
                  <a:srgbClr val="FFC000"/>
                </a:solidFill>
                <a:latin typeface="ITC Avant Garde Std Md" panose="020B0602020202020204" pitchFamily="34" charset="0"/>
              </a:rPr>
              <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431442" y="2006697"/>
            <a:ext cx="8281115" cy="1200329"/>
          </a:xfrm>
          <a:prstGeom prst="rect">
            <a:avLst/>
          </a:prstGeom>
          <a:noFill/>
        </p:spPr>
        <p:txBody>
          <a:bodyPr wrap="square" rtlCol="0">
            <a:spAutoFit/>
          </a:bodyPr>
          <a:lstStyle/>
          <a:p>
            <a:pPr marL="285750" indent="-285750">
              <a:buFont typeface="Arial" panose="020B0604020202020204" pitchFamily="34" charset="0"/>
              <a:buChar char="•"/>
            </a:pPr>
            <a:r>
              <a:rPr lang="fr-CA" dirty="0" smtClean="0"/>
              <a:t>Définir ce qu’est la vie associative</a:t>
            </a:r>
          </a:p>
          <a:p>
            <a:pPr marL="285750" indent="-285750">
              <a:buFont typeface="Arial" panose="020B0604020202020204" pitchFamily="34" charset="0"/>
              <a:buChar char="•"/>
            </a:pPr>
            <a:r>
              <a:rPr lang="fr-CA" dirty="0" smtClean="0"/>
              <a:t>Faire un état de situation de la vie associative dans votre organisme</a:t>
            </a:r>
            <a:endParaRPr lang="fr-CA" sz="1050" dirty="0" smtClean="0"/>
          </a:p>
          <a:p>
            <a:pPr marL="285750" indent="-285750">
              <a:buFont typeface="Arial" panose="020B0604020202020204" pitchFamily="34" charset="0"/>
              <a:buChar char="•"/>
            </a:pPr>
            <a:r>
              <a:rPr lang="fr-CA" dirty="0" smtClean="0"/>
              <a:t>Voir les différentes composantes de la vie associative </a:t>
            </a:r>
          </a:p>
          <a:p>
            <a:pPr marL="285750" indent="-285750">
              <a:buFont typeface="Arial" panose="020B0604020202020204" pitchFamily="34" charset="0"/>
              <a:buChar char="•"/>
            </a:pPr>
            <a:r>
              <a:rPr lang="fr-CA" dirty="0" smtClean="0"/>
              <a:t>Donner quelques pistes de réflexion pour révolutionner la vie associative</a:t>
            </a:r>
          </a:p>
        </p:txBody>
      </p:sp>
    </p:spTree>
    <p:extLst>
      <p:ext uri="{BB962C8B-B14F-4D97-AF65-F5344CB8AC3E}">
        <p14:creationId xmlns:p14="http://schemas.microsoft.com/office/powerpoint/2010/main" val="703706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700" b="1" dirty="0" smtClean="0">
                <a:solidFill>
                  <a:srgbClr val="FFC000"/>
                </a:solidFill>
                <a:latin typeface="ITC Avant Garde Std Md" panose="020B0602020202020204" pitchFamily="34" charset="0"/>
              </a:rPr>
              <a:t>Révolutionnez </a:t>
            </a:r>
            <a:r>
              <a:rPr lang="fr-CA" sz="2700" b="1" dirty="0">
                <a:solidFill>
                  <a:srgbClr val="FFC000"/>
                </a:solidFill>
                <a:latin typeface="ITC Avant Garde Std Md" panose="020B0602020202020204" pitchFamily="34" charset="0"/>
              </a:rPr>
              <a:t>votre vie associative</a:t>
            </a:r>
            <a:r>
              <a:rPr lang="fr-CA" sz="2700" b="1" dirty="0" smtClean="0">
                <a:solidFill>
                  <a:srgbClr val="FFC000"/>
                </a:solidFill>
                <a:latin typeface="ITC Avant Garde Std Md" panose="020B0602020202020204" pitchFamily="34" charset="0"/>
              </a:rPr>
              <a:t>!</a:t>
            </a:r>
            <a:br>
              <a:rPr lang="fr-CA" sz="2700" b="1" dirty="0" smtClean="0">
                <a:solidFill>
                  <a:srgbClr val="FFC000"/>
                </a:solidFill>
                <a:latin typeface="ITC Avant Garde Std Md" panose="020B0602020202020204" pitchFamily="34" charset="0"/>
              </a:rPr>
            </a:br>
            <a:r>
              <a:rPr lang="fr-CA" sz="4000" b="1" dirty="0" smtClean="0">
                <a:solidFill>
                  <a:srgbClr val="00B050"/>
                </a:solidFill>
                <a:latin typeface="ITC Avant Garde Std Md" panose="020B0602020202020204" pitchFamily="34" charset="0"/>
              </a:rPr>
              <a:t>Introduction à la vie associative</a:t>
            </a:r>
            <a:r>
              <a:rPr lang="fr-CA" sz="3600" b="1" dirty="0">
                <a:solidFill>
                  <a:srgbClr val="FFC000"/>
                </a:solidFill>
                <a:latin typeface="ITC Avant Garde Std Md" panose="020B0602020202020204" pitchFamily="34" charset="0"/>
              </a:rPr>
              <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528034" y="991673"/>
            <a:ext cx="8281115" cy="4124206"/>
          </a:xfrm>
          <a:prstGeom prst="rect">
            <a:avLst/>
          </a:prstGeom>
          <a:noFill/>
        </p:spPr>
        <p:txBody>
          <a:bodyPr wrap="square" rtlCol="0">
            <a:spAutoFit/>
          </a:bodyPr>
          <a:lstStyle/>
          <a:p>
            <a:endParaRPr lang="fr-CA" dirty="0" smtClean="0"/>
          </a:p>
          <a:p>
            <a:endParaRPr lang="fr-CA" dirty="0"/>
          </a:p>
          <a:p>
            <a:pPr algn="ctr"/>
            <a:r>
              <a:rPr lang="fr-CA" sz="2800" b="1" dirty="0" smtClean="0">
                <a:solidFill>
                  <a:srgbClr val="00B0F0"/>
                </a:solidFill>
              </a:rPr>
              <a:t>Sondage</a:t>
            </a:r>
            <a:endParaRPr lang="fr-CA" b="1" dirty="0" smtClean="0">
              <a:solidFill>
                <a:srgbClr val="00B0F0"/>
              </a:solidFill>
            </a:endParaRPr>
          </a:p>
          <a:p>
            <a:pPr algn="ctr"/>
            <a:endParaRPr lang="fr-CA" b="1" dirty="0"/>
          </a:p>
          <a:p>
            <a:pPr algn="ctr"/>
            <a:r>
              <a:rPr lang="fr-CA" b="1" dirty="0" smtClean="0"/>
              <a:t>Dans mon organisme, la vie associative se vit:</a:t>
            </a:r>
          </a:p>
          <a:p>
            <a:pPr marL="342900" indent="-342900" algn="ctr">
              <a:buAutoNum type="alphaUcParenR"/>
            </a:pPr>
            <a:r>
              <a:rPr lang="fr-CA" dirty="0" smtClean="0"/>
              <a:t>Pendant mon assemblée générale annuelle</a:t>
            </a:r>
          </a:p>
          <a:p>
            <a:pPr marL="342900" indent="-342900" algn="ctr">
              <a:buAutoNum type="alphaUcParenR"/>
            </a:pPr>
            <a:r>
              <a:rPr lang="fr-CA" dirty="0" smtClean="0"/>
              <a:t>Pendant les rencontres du conseil d’administration</a:t>
            </a:r>
          </a:p>
          <a:p>
            <a:pPr marL="342900" indent="-342900" algn="ctr">
              <a:buAutoNum type="alphaUcParenR"/>
            </a:pPr>
            <a:r>
              <a:rPr lang="fr-CA" dirty="0" smtClean="0"/>
              <a:t>Après les cafés-rencontres, lorsque l’on choisit les prochains thèmes</a:t>
            </a:r>
          </a:p>
          <a:p>
            <a:pPr marL="342900" indent="-342900" algn="ctr">
              <a:buAutoNum type="alphaUcParenR"/>
            </a:pPr>
            <a:r>
              <a:rPr lang="fr-CA" dirty="0" smtClean="0"/>
              <a:t>Pendant le comité de l’anniversaire de l’organisme</a:t>
            </a:r>
          </a:p>
          <a:p>
            <a:pPr marL="342900" indent="-342900" algn="ctr">
              <a:buAutoNum type="alphaUcParenR"/>
            </a:pPr>
            <a:r>
              <a:rPr lang="fr-CA" dirty="0" smtClean="0"/>
              <a:t>Toutes ces répondes</a:t>
            </a:r>
          </a:p>
          <a:p>
            <a:pPr marL="342900" indent="-342900" algn="ctr">
              <a:buAutoNum type="alphaUcParenR"/>
            </a:pPr>
            <a:r>
              <a:rPr lang="fr-CA" dirty="0" smtClean="0"/>
              <a:t>Aucune de ces réponses</a:t>
            </a:r>
          </a:p>
          <a:p>
            <a:pPr algn="ctr"/>
            <a:endParaRPr lang="fr-CA" dirty="0"/>
          </a:p>
          <a:p>
            <a:pPr algn="ctr"/>
            <a:endParaRPr lang="fr-CA" dirty="0" smtClean="0"/>
          </a:p>
          <a:p>
            <a:pPr algn="ctr"/>
            <a:endParaRPr lang="fr-CA" dirty="0"/>
          </a:p>
        </p:txBody>
      </p:sp>
    </p:spTree>
    <p:extLst>
      <p:ext uri="{BB962C8B-B14F-4D97-AF65-F5344CB8AC3E}">
        <p14:creationId xmlns:p14="http://schemas.microsoft.com/office/powerpoint/2010/main" val="524147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3600" b="1" dirty="0" smtClean="0">
                <a:solidFill>
                  <a:srgbClr val="FFC000"/>
                </a:solidFill>
                <a:latin typeface="ITC Avant Garde Std Md" panose="020B0602020202020204" pitchFamily="34" charset="0"/>
              </a:rPr>
              <a:t>Révolutionnez </a:t>
            </a:r>
            <a:r>
              <a:rPr lang="fr-CA" sz="3600" b="1" dirty="0">
                <a:solidFill>
                  <a:srgbClr val="FFC000"/>
                </a:solidFill>
                <a:latin typeface="ITC Avant Garde Std Md" panose="020B0602020202020204" pitchFamily="34" charset="0"/>
              </a:rPr>
              <a:t>votre vie associative</a:t>
            </a:r>
            <a:r>
              <a:rPr lang="fr-CA" sz="3600" b="1" dirty="0" smtClean="0">
                <a:solidFill>
                  <a:srgbClr val="FFC000"/>
                </a:solidFill>
                <a:latin typeface="ITC Avant Garde Std Md" panose="020B0602020202020204" pitchFamily="34" charset="0"/>
              </a:rPr>
              <a:t>!</a:t>
            </a:r>
            <a:br>
              <a:rPr lang="fr-CA" sz="3600" b="1" dirty="0" smtClean="0">
                <a:solidFill>
                  <a:srgbClr val="FFC000"/>
                </a:solidFill>
                <a:latin typeface="ITC Avant Garde Std Md" panose="020B0602020202020204" pitchFamily="34" charset="0"/>
              </a:rPr>
            </a:br>
            <a:r>
              <a:rPr lang="fr-CA" sz="3200" b="1" dirty="0" smtClean="0">
                <a:solidFill>
                  <a:srgbClr val="00B050"/>
                </a:solidFill>
                <a:latin typeface="ITC Avant Garde Std Md" panose="020B0602020202020204" pitchFamily="34" charset="0"/>
              </a:rPr>
              <a:t>Introduction à la vie associative</a:t>
            </a:r>
            <a:r>
              <a:rPr lang="fr-CA" sz="3600" b="1" dirty="0">
                <a:solidFill>
                  <a:srgbClr val="FFC000"/>
                </a:solidFill>
                <a:latin typeface="ITC Avant Garde Std Md" panose="020B0602020202020204" pitchFamily="34" charset="0"/>
              </a:rPr>
              <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528034" y="991673"/>
            <a:ext cx="8281115" cy="923330"/>
          </a:xfrm>
          <a:prstGeom prst="rect">
            <a:avLst/>
          </a:prstGeom>
          <a:noFill/>
        </p:spPr>
        <p:txBody>
          <a:bodyPr wrap="square" rtlCol="0">
            <a:spAutoFit/>
          </a:bodyPr>
          <a:lstStyle/>
          <a:p>
            <a:r>
              <a:rPr lang="fr-CA" b="1" dirty="0" smtClean="0"/>
              <a:t>Quelle est, d’après vous, la différence entre la vie associative et la vie démocratique ? </a:t>
            </a:r>
            <a:endParaRPr lang="fr-CA" b="1" dirty="0"/>
          </a:p>
          <a:p>
            <a:endParaRPr lang="fr-CA" dirty="0" smtClean="0"/>
          </a:p>
          <a:p>
            <a:endParaRPr lang="fr-CA" dirty="0"/>
          </a:p>
        </p:txBody>
      </p:sp>
    </p:spTree>
    <p:extLst>
      <p:ext uri="{BB962C8B-B14F-4D97-AF65-F5344CB8AC3E}">
        <p14:creationId xmlns:p14="http://schemas.microsoft.com/office/powerpoint/2010/main" val="2358026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700" b="1" dirty="0" smtClean="0">
                <a:solidFill>
                  <a:srgbClr val="FFC000"/>
                </a:solidFill>
                <a:latin typeface="ITC Avant Garde Std Md" panose="020B0602020202020204" pitchFamily="34" charset="0"/>
              </a:rPr>
              <a:t>Révolutionnez </a:t>
            </a:r>
            <a:r>
              <a:rPr lang="fr-CA" sz="2700" b="1" dirty="0">
                <a:solidFill>
                  <a:srgbClr val="FFC000"/>
                </a:solidFill>
                <a:latin typeface="ITC Avant Garde Std Md" panose="020B0602020202020204" pitchFamily="34" charset="0"/>
              </a:rPr>
              <a:t>votre vie associative</a:t>
            </a:r>
            <a:r>
              <a:rPr lang="fr-CA" sz="2700" b="1" dirty="0" smtClean="0">
                <a:solidFill>
                  <a:srgbClr val="FFC000"/>
                </a:solidFill>
                <a:latin typeface="ITC Avant Garde Std Md" panose="020B0602020202020204" pitchFamily="34" charset="0"/>
              </a:rPr>
              <a:t>!</a:t>
            </a:r>
            <a:br>
              <a:rPr lang="fr-CA" sz="2700" b="1" dirty="0" smtClean="0">
                <a:solidFill>
                  <a:srgbClr val="FFC000"/>
                </a:solidFill>
                <a:latin typeface="ITC Avant Garde Std Md" panose="020B0602020202020204" pitchFamily="34" charset="0"/>
              </a:rPr>
            </a:br>
            <a:r>
              <a:rPr lang="fr-CA" sz="2700" b="1" dirty="0" smtClean="0">
                <a:solidFill>
                  <a:srgbClr val="00B050"/>
                </a:solidFill>
                <a:latin typeface="ITC Avant Garde Std Md" panose="020B0602020202020204" pitchFamily="34" charset="0"/>
              </a:rPr>
              <a:t>Différence entre vie associative et vie démocratique</a:t>
            </a:r>
            <a:r>
              <a:rPr lang="fr-CA" sz="3600" b="1" dirty="0">
                <a:solidFill>
                  <a:srgbClr val="FFC000"/>
                </a:solidFill>
                <a:latin typeface="ITC Avant Garde Std Md" panose="020B0602020202020204" pitchFamily="34" charset="0"/>
              </a:rPr>
              <a:t/>
            </a:r>
            <a:br>
              <a:rPr lang="fr-CA" sz="36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296214" y="862883"/>
            <a:ext cx="8512936" cy="5509200"/>
          </a:xfrm>
          <a:prstGeom prst="rect">
            <a:avLst/>
          </a:prstGeom>
          <a:noFill/>
        </p:spPr>
        <p:txBody>
          <a:bodyPr wrap="square" rtlCol="0">
            <a:spAutoFit/>
          </a:bodyPr>
          <a:lstStyle/>
          <a:p>
            <a:r>
              <a:rPr lang="fr-CA" sz="2400" b="1" dirty="0" smtClean="0">
                <a:solidFill>
                  <a:srgbClr val="00B0F0"/>
                </a:solidFill>
              </a:rPr>
              <a:t>Définition</a:t>
            </a:r>
            <a:endParaRPr lang="fr-CA" sz="1600" b="1" dirty="0" smtClean="0">
              <a:solidFill>
                <a:srgbClr val="00B0F0"/>
              </a:solidFill>
            </a:endParaRPr>
          </a:p>
          <a:p>
            <a:pPr marL="342900" indent="-342900">
              <a:buAutoNum type="alphaUcParenR"/>
            </a:pPr>
            <a:r>
              <a:rPr lang="fr-CA" b="1" dirty="0" smtClean="0"/>
              <a:t>La vie associative</a:t>
            </a:r>
          </a:p>
          <a:p>
            <a:r>
              <a:rPr lang="fr-FR" dirty="0"/>
              <a:t>La </a:t>
            </a:r>
            <a:r>
              <a:rPr lang="fr-FR" b="1" dirty="0"/>
              <a:t>vie associative</a:t>
            </a:r>
            <a:r>
              <a:rPr lang="fr-FR" dirty="0"/>
              <a:t> réfère à l’action de se regrouper dans le but de se rapprocher et de s’assembler. En d’autres termes, s’associer signifie qu’un groupe plus ou moins grand de personnes se rassemble dans un but commun.</a:t>
            </a:r>
            <a:endParaRPr lang="fr-CA" dirty="0"/>
          </a:p>
          <a:p>
            <a:r>
              <a:rPr lang="fr-FR" dirty="0" smtClean="0"/>
              <a:t>La </a:t>
            </a:r>
            <a:r>
              <a:rPr lang="fr-FR" b="1" dirty="0"/>
              <a:t>vie</a:t>
            </a:r>
            <a:r>
              <a:rPr lang="fr-FR" dirty="0"/>
              <a:t> </a:t>
            </a:r>
            <a:r>
              <a:rPr lang="fr-FR" b="1" dirty="0"/>
              <a:t>associative </a:t>
            </a:r>
            <a:r>
              <a:rPr lang="fr-FR" dirty="0"/>
              <a:t>correspond à ce qu’un organisme communautaire met en </a:t>
            </a:r>
            <a:r>
              <a:rPr lang="fr-FR" dirty="0" err="1"/>
              <a:t>oeuvre</a:t>
            </a:r>
            <a:r>
              <a:rPr lang="fr-FR" dirty="0"/>
              <a:t> pour entretenir une vitalité interne et non pas pour s’associer à d’autres organisations ou instances, comme on l’entend parfois. </a:t>
            </a:r>
            <a:endParaRPr lang="fr-CA" dirty="0"/>
          </a:p>
          <a:p>
            <a:endParaRPr lang="fr-CA" dirty="0" smtClean="0"/>
          </a:p>
          <a:p>
            <a:r>
              <a:rPr lang="fr-CA" b="1" dirty="0" smtClean="0"/>
              <a:t>B)  La vie démocratique </a:t>
            </a:r>
          </a:p>
          <a:p>
            <a:r>
              <a:rPr lang="fr-FR" dirty="0"/>
              <a:t>La </a:t>
            </a:r>
            <a:r>
              <a:rPr lang="fr-FR" b="1" dirty="0"/>
              <a:t>vie démocratique, </a:t>
            </a:r>
            <a:r>
              <a:rPr lang="fr-FR" dirty="0"/>
              <a:t>au sens de la politique de reconnaissance, comprend les aspects à caractère plus formel de la vie associative. Au sens communautaire autonome, </a:t>
            </a:r>
            <a:r>
              <a:rPr lang="fr-FR" b="1" dirty="0"/>
              <a:t>la vie démocratique</a:t>
            </a:r>
            <a:r>
              <a:rPr lang="fr-FR" dirty="0"/>
              <a:t>, est l’outil par lequel vont se définir les rapports entre les personnes et les instances, notamment sur la prise de décision. Cela suppose donc la présence de membres actifs qui participent de différentes façons à la prise de décisions, dont l’élection d’un conseil d’administration représentatif de ses membres. </a:t>
            </a:r>
            <a:endParaRPr lang="fr-CA" dirty="0"/>
          </a:p>
          <a:p>
            <a:endParaRPr lang="fr-CA" dirty="0"/>
          </a:p>
          <a:p>
            <a:endParaRPr lang="fr-CA" dirty="0" smtClean="0"/>
          </a:p>
          <a:p>
            <a:endParaRPr lang="fr-CA" dirty="0"/>
          </a:p>
        </p:txBody>
      </p:sp>
    </p:spTree>
    <p:extLst>
      <p:ext uri="{BB962C8B-B14F-4D97-AF65-F5344CB8AC3E}">
        <p14:creationId xmlns:p14="http://schemas.microsoft.com/office/powerpoint/2010/main" val="116516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403"/>
            <a:ext cx="9144000" cy="6858001"/>
          </a:xfrm>
        </p:spPr>
      </p:pic>
      <p:sp>
        <p:nvSpPr>
          <p:cNvPr id="2" name="Titre 1"/>
          <p:cNvSpPr>
            <a:spLocks noGrp="1"/>
          </p:cNvSpPr>
          <p:nvPr>
            <p:ph type="title"/>
          </p:nvPr>
        </p:nvSpPr>
        <p:spPr>
          <a:xfrm>
            <a:off x="296213" y="206063"/>
            <a:ext cx="8680361" cy="1184856"/>
          </a:xfrm>
        </p:spPr>
        <p:txBody>
          <a:bodyPr>
            <a:normAutofit fontScale="90000"/>
          </a:bodyPr>
          <a:lstStyle/>
          <a:p>
            <a:pPr algn="ctr"/>
            <a:r>
              <a:rPr lang="fr-CA" sz="2700" b="1" dirty="0" smtClean="0">
                <a:solidFill>
                  <a:srgbClr val="FFC000"/>
                </a:solidFill>
                <a:latin typeface="ITC Avant Garde Std Md" panose="020B0602020202020204" pitchFamily="34" charset="0"/>
              </a:rPr>
              <a:t>Révolutionnez </a:t>
            </a:r>
            <a:r>
              <a:rPr lang="fr-CA" sz="2700" b="1" dirty="0">
                <a:solidFill>
                  <a:srgbClr val="FFC000"/>
                </a:solidFill>
                <a:latin typeface="ITC Avant Garde Std Md" panose="020B0602020202020204" pitchFamily="34" charset="0"/>
              </a:rPr>
              <a:t>votre vie associative</a:t>
            </a:r>
            <a:r>
              <a:rPr lang="fr-CA" sz="2700" b="1" dirty="0" smtClean="0">
                <a:solidFill>
                  <a:srgbClr val="FFC000"/>
                </a:solidFill>
                <a:latin typeface="ITC Avant Garde Std Md" panose="020B0602020202020204" pitchFamily="34" charset="0"/>
              </a:rPr>
              <a:t>!</a:t>
            </a:r>
            <a:br>
              <a:rPr lang="fr-CA" sz="2700" b="1" dirty="0" smtClean="0">
                <a:solidFill>
                  <a:srgbClr val="FFC000"/>
                </a:solidFill>
                <a:latin typeface="ITC Avant Garde Std Md" panose="020B0602020202020204" pitchFamily="34" charset="0"/>
              </a:rPr>
            </a:br>
            <a:r>
              <a:rPr lang="fr-CA" sz="2700" b="1" dirty="0">
                <a:solidFill>
                  <a:srgbClr val="00B050"/>
                </a:solidFill>
                <a:latin typeface="ITC Avant Garde Std Md" panose="020B0602020202020204" pitchFamily="34" charset="0"/>
              </a:rPr>
              <a:t>Différence entre vie associative et vie démocratique</a:t>
            </a:r>
            <a:r>
              <a:rPr lang="fr-CA" sz="2700" b="1" dirty="0">
                <a:solidFill>
                  <a:srgbClr val="FFC000"/>
                </a:solidFill>
                <a:latin typeface="ITC Avant Garde Std Md" panose="020B0602020202020204" pitchFamily="34" charset="0"/>
              </a:rPr>
              <a:t/>
            </a:r>
            <a:br>
              <a:rPr lang="fr-CA" sz="2700" b="1" dirty="0">
                <a:solidFill>
                  <a:srgbClr val="FFC000"/>
                </a:solidFill>
                <a:latin typeface="ITC Avant Garde Std Md" panose="020B0602020202020204" pitchFamily="34" charset="0"/>
              </a:rPr>
            </a:br>
            <a:endParaRPr lang="fr-CA" sz="3600" dirty="0"/>
          </a:p>
        </p:txBody>
      </p:sp>
      <p:sp>
        <p:nvSpPr>
          <p:cNvPr id="6" name="ZoneTexte 5"/>
          <p:cNvSpPr txBox="1"/>
          <p:nvPr/>
        </p:nvSpPr>
        <p:spPr>
          <a:xfrm>
            <a:off x="296214" y="798488"/>
            <a:ext cx="8512936" cy="3877985"/>
          </a:xfrm>
          <a:prstGeom prst="rect">
            <a:avLst/>
          </a:prstGeom>
          <a:noFill/>
        </p:spPr>
        <p:txBody>
          <a:bodyPr wrap="square" rtlCol="0">
            <a:spAutoFit/>
          </a:bodyPr>
          <a:lstStyle/>
          <a:p>
            <a:endParaRPr lang="fr-CA" sz="2800" b="1" dirty="0" smtClean="0">
              <a:solidFill>
                <a:srgbClr val="00B0F0"/>
              </a:solidFill>
            </a:endParaRPr>
          </a:p>
          <a:p>
            <a:endParaRPr lang="fr-CA" sz="2800" b="1" dirty="0">
              <a:solidFill>
                <a:srgbClr val="00B0F0"/>
              </a:solidFill>
            </a:endParaRPr>
          </a:p>
          <a:p>
            <a:r>
              <a:rPr lang="fr-CA" sz="2800" b="1" dirty="0" smtClean="0">
                <a:solidFill>
                  <a:srgbClr val="00B0F0"/>
                </a:solidFill>
              </a:rPr>
              <a:t>Donc, si je comprends bien…</a:t>
            </a:r>
            <a:endParaRPr lang="fr-CA" b="1" dirty="0" smtClean="0">
              <a:solidFill>
                <a:srgbClr val="00B0F0"/>
              </a:solidFill>
            </a:endParaRPr>
          </a:p>
          <a:p>
            <a:r>
              <a:rPr lang="fr-FR" dirty="0"/>
              <a:t> </a:t>
            </a:r>
            <a:endParaRPr lang="fr-CA" dirty="0"/>
          </a:p>
          <a:p>
            <a:r>
              <a:rPr lang="fr-FR" dirty="0" smtClean="0"/>
              <a:t>La </a:t>
            </a:r>
            <a:r>
              <a:rPr lang="fr-FR" b="1" dirty="0" smtClean="0"/>
              <a:t>vie </a:t>
            </a:r>
            <a:r>
              <a:rPr lang="fr-FR" b="1" dirty="0"/>
              <a:t>associative</a:t>
            </a:r>
            <a:r>
              <a:rPr lang="fr-FR" dirty="0"/>
              <a:t>, au sens large du terme, peut inclure la notion de </a:t>
            </a:r>
            <a:r>
              <a:rPr lang="fr-FR" b="1" dirty="0"/>
              <a:t>vie démocratique</a:t>
            </a:r>
            <a:r>
              <a:rPr lang="fr-FR" dirty="0"/>
              <a:t>. Un organisme peut difficilement prétendre entretenir une vie associative intense si ses pratiques ne sont pas démocratiques, et il ne peut pas vraiment se qualifier de démocratique s’il ne se préoccupe pas de la qualité de sa vie associative. C’est pourquoi vie associative et vie démocratique vont habituellement de pair.</a:t>
            </a:r>
            <a:endParaRPr lang="fr-CA" dirty="0"/>
          </a:p>
          <a:p>
            <a:endParaRPr lang="fr-CA" dirty="0"/>
          </a:p>
          <a:p>
            <a:endParaRPr lang="fr-CA" dirty="0" smtClean="0"/>
          </a:p>
          <a:p>
            <a:endParaRPr lang="fr-CA" dirty="0"/>
          </a:p>
        </p:txBody>
      </p:sp>
    </p:spTree>
    <p:extLst>
      <p:ext uri="{BB962C8B-B14F-4D97-AF65-F5344CB8AC3E}">
        <p14:creationId xmlns:p14="http://schemas.microsoft.com/office/powerpoint/2010/main" val="179874985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TotalTime>
  <Words>927</Words>
  <Application>Microsoft Office PowerPoint</Application>
  <PresentationFormat>Affichage à l'écran (4:3)</PresentationFormat>
  <Paragraphs>157</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Présentation PowerPoint</vt:lpstr>
      <vt:lpstr>Révolutionnez votre vie associative! </vt:lpstr>
      <vt:lpstr>Révolutionnez votre vie associative! Formateur: Hugo Valiquette  </vt:lpstr>
      <vt:lpstr>Révolutionnez votre vie associative! Quelles sont vos attentes ?  </vt:lpstr>
      <vt:lpstr>Révolutionnez votre vie associative! Objectifs </vt:lpstr>
      <vt:lpstr>Révolutionnez votre vie associative! Introduction à la vie associative </vt:lpstr>
      <vt:lpstr>Révolutionnez votre vie associative! Introduction à la vie associative </vt:lpstr>
      <vt:lpstr>Révolutionnez votre vie associative! Différence entre vie associative et vie démocratique </vt:lpstr>
      <vt:lpstr>Révolutionnez votre vie associative! Différence entre vie associative et vie démocratique </vt:lpstr>
      <vt:lpstr>Révolutionnez votre vie associative! Introduction à la vie associative </vt:lpstr>
      <vt:lpstr>Révolutionnez votre vie associative! État de situation de la vie associative </vt:lpstr>
      <vt:lpstr>Révolutionnez votre vie associative! État de situation de la vie associative </vt:lpstr>
      <vt:lpstr>Révolutionnez votre vie associative! État de situation de la vie associative </vt:lpstr>
      <vt:lpstr>Révolutionnez votre vie associative! Composantes de la vie associative </vt:lpstr>
      <vt:lpstr>Révolutionnez votre vie associative! Composantes de la vie associative </vt:lpstr>
      <vt:lpstr>Révolutionnez votre vie associative! Composantes de la vie associative </vt:lpstr>
      <vt:lpstr>Révolutionnez votre vie associative! Composantes de la vie associative </vt:lpstr>
      <vt:lpstr>Révolutionnez votre vie associative! Composantes de la vie associative </vt:lpstr>
      <vt:lpstr>Révolutionnez votre vie associative! Pour une révolution, quelques étapes </vt:lpstr>
      <vt:lpstr>Révolutionnez votre vie associative! Pour une révolution, quelques étapes </vt:lpstr>
      <vt:lpstr>Révolutionnez votre vie associative! Des questions? </vt:lpstr>
      <vt:lpstr>Révolutionnez votre vie associative!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Hugo V</dc:creator>
  <cp:lastModifiedBy>Denise</cp:lastModifiedBy>
  <cp:revision>34</cp:revision>
  <dcterms:created xsi:type="dcterms:W3CDTF">2015-03-15T13:52:32Z</dcterms:created>
  <dcterms:modified xsi:type="dcterms:W3CDTF">2017-03-16T17:59:07Z</dcterms:modified>
</cp:coreProperties>
</file>